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794" y="12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54ACF-3733-4D9F-BFCC-B1D1C158887F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01FFF-0F80-4600-83E5-89D2DDD43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7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1FFF-0F80-4600-83E5-89D2DDD437D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1544" y="641603"/>
            <a:ext cx="7237730" cy="56515"/>
          </a:xfrm>
          <a:custGeom>
            <a:avLst/>
            <a:gdLst/>
            <a:ahLst/>
            <a:cxnLst/>
            <a:rect l="l" t="t" r="r" b="b"/>
            <a:pathLst>
              <a:path w="7237730" h="56515">
                <a:moveTo>
                  <a:pt x="7237476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237476" y="56388"/>
                </a:lnTo>
                <a:lnTo>
                  <a:pt x="7237476" y="18288"/>
                </a:lnTo>
                <a:close/>
              </a:path>
              <a:path w="7237730" h="56515">
                <a:moveTo>
                  <a:pt x="7237476" y="0"/>
                </a:moveTo>
                <a:lnTo>
                  <a:pt x="0" y="0"/>
                </a:lnTo>
                <a:lnTo>
                  <a:pt x="0" y="9144"/>
                </a:lnTo>
                <a:lnTo>
                  <a:pt x="7237476" y="9144"/>
                </a:lnTo>
                <a:lnTo>
                  <a:pt x="7237476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hglib.icp.ac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oha.benran.ru/cgi-bin/koha/opac-detail.pl?biblionumber=2356946" TargetMode="External"/><Relationship Id="rId2" Type="http://schemas.openxmlformats.org/officeDocument/2006/relationships/hyperlink" Target="https://avidreaders.ru/read-book/zaglyanem-v-buduschee.html?p=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oha.benran.ru/cgi-bin/koha/opac-detail.pl?biblionumber=2151507" TargetMode="External"/><Relationship Id="rId3" Type="http://schemas.openxmlformats.org/officeDocument/2006/relationships/hyperlink" Target="https://koha.benran.ru/cgi-bin/koha/opac-detail.pl?biblionumber=2237100" TargetMode="External"/><Relationship Id="rId7" Type="http://schemas.openxmlformats.org/officeDocument/2006/relationships/hyperlink" Target="https://koha.benran.ru/cgi-bin/koha/opac-detail.pl?biblionumber=2356959" TargetMode="External"/><Relationship Id="rId2" Type="http://schemas.openxmlformats.org/officeDocument/2006/relationships/hyperlink" Target="https://koha.benran.ru/cgi-bin/koha/opac-detail.pl?biblionumber=230739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koha.benran.ru/cgi-bin/koha/opac-detail.pl?biblionumber=142677" TargetMode="External"/><Relationship Id="rId5" Type="http://schemas.openxmlformats.org/officeDocument/2006/relationships/hyperlink" Target="https://koha.benran.ru/cgi-bin/koha/opac-detail.pl?biblionumber=129300" TargetMode="External"/><Relationship Id="rId4" Type="http://schemas.openxmlformats.org/officeDocument/2006/relationships/hyperlink" Target="https://koha.benran.ru/cgi-bin/koha/opac-detail.pl?biblionumber=129766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fn.ru/ufn30/ufn30_2/Russian/r302b.pdf" TargetMode="External"/><Relationship Id="rId13" Type="http://schemas.openxmlformats.org/officeDocument/2006/relationships/hyperlink" Target="https://ufn.ru/ufn40/ufn40_3/Russian/r403b.pdf" TargetMode="External"/><Relationship Id="rId18" Type="http://schemas.openxmlformats.org/officeDocument/2006/relationships/hyperlink" Target="https://ufn.ru/en/articles/1986/4/g/" TargetMode="External"/><Relationship Id="rId3" Type="http://schemas.openxmlformats.org/officeDocument/2006/relationships/hyperlink" Target="https://ufn.ru/ru/articles/1924/6/b/" TargetMode="External"/><Relationship Id="rId21" Type="http://schemas.openxmlformats.org/officeDocument/2006/relationships/hyperlink" Target="https://ufn.ru/ufn93/ufn93_4/Russian/r934e.pdf" TargetMode="External"/><Relationship Id="rId7" Type="http://schemas.openxmlformats.org/officeDocument/2006/relationships/hyperlink" Target="https://ufn.ru/ru/articles/1930/2/b/" TargetMode="External"/><Relationship Id="rId12" Type="http://schemas.openxmlformats.org/officeDocument/2006/relationships/hyperlink" Target="https://ufn.ru/ru/articles/1940/3/a/" TargetMode="External"/><Relationship Id="rId17" Type="http://schemas.openxmlformats.org/officeDocument/2006/relationships/hyperlink" Target="https://ufn.ru/ufn86/ufn86_4/Russian/r864h.pdf" TargetMode="External"/><Relationship Id="rId2" Type="http://schemas.openxmlformats.org/officeDocument/2006/relationships/hyperlink" Target="https://ufn.ru/ru/articles/1923/4/g/" TargetMode="External"/><Relationship Id="rId16" Type="http://schemas.openxmlformats.org/officeDocument/2006/relationships/hyperlink" Target="https://ufn.ru/ru/articles/1986/4/h/" TargetMode="External"/><Relationship Id="rId20" Type="http://schemas.openxmlformats.org/officeDocument/2006/relationships/hyperlink" Target="https://ufn.ru/ru/articles/1993/4/f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fn.ru/ufn25/ufn25_1/Russian/r251d.pdf" TargetMode="External"/><Relationship Id="rId11" Type="http://schemas.openxmlformats.org/officeDocument/2006/relationships/hyperlink" Target="https://ufn.ru/ufn30/ufn30_3/Russian/r303b.pdf" TargetMode="External"/><Relationship Id="rId24" Type="http://schemas.openxmlformats.org/officeDocument/2006/relationships/hyperlink" Target="https://ru.ruwiki.ru/wiki/%D0%9C%D0%B0%D0%BD%D0%B5%D0%BB%D0%B8%D1%81,_%D0%93%D0%B5%D0%BE%D1%80%D0%B3%D0%B8%D0%B9_%D0%91%D0%BE%D1%80%D0%B8%D1%81%D0%BE%D0%B2%D0%B8%D1%87" TargetMode="External"/><Relationship Id="rId5" Type="http://schemas.openxmlformats.org/officeDocument/2006/relationships/hyperlink" Target="https://ufn.ru/ru/articles/1925/1/d/" TargetMode="External"/><Relationship Id="rId15" Type="http://schemas.openxmlformats.org/officeDocument/2006/relationships/hyperlink" Target="https://www.mathnet.ru/links/35bffaa17216a675408ed181a945dd31/ufn14194.pdf" TargetMode="External"/><Relationship Id="rId23" Type="http://schemas.openxmlformats.org/officeDocument/2006/relationships/hyperlink" Target="https://ufn.ru/ufn93/ufn93_4/ufn934f.pdf" TargetMode="External"/><Relationship Id="rId10" Type="http://schemas.openxmlformats.org/officeDocument/2006/relationships/hyperlink" Target="https://ufn.ru/ru/articles/1931/2/c/" TargetMode="External"/><Relationship Id="rId19" Type="http://schemas.openxmlformats.org/officeDocument/2006/relationships/hyperlink" Target="https://ufn.ru/ufn86/ufn86_4/ufn864g.pdf" TargetMode="External"/><Relationship Id="rId4" Type="http://schemas.openxmlformats.org/officeDocument/2006/relationships/hyperlink" Target="https://ufn.ru/ufn24/ufn24_6/Russian/r246b.pdf" TargetMode="External"/><Relationship Id="rId9" Type="http://schemas.openxmlformats.org/officeDocument/2006/relationships/hyperlink" Target="https://ufn.ru/ru/articles/1930/3/b/" TargetMode="External"/><Relationship Id="rId14" Type="http://schemas.openxmlformats.org/officeDocument/2006/relationships/hyperlink" Target="https://ufn.ru/ru/articles/1940/8/a/" TargetMode="External"/><Relationship Id="rId22" Type="http://schemas.openxmlformats.org/officeDocument/2006/relationships/hyperlink" Target="https://ufn.ru/en/articles/1993/4/f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BF01351305" TargetMode="External"/><Relationship Id="rId13" Type="http://schemas.openxmlformats.org/officeDocument/2006/relationships/hyperlink" Target="https://www.nature.com/articles/190761a0" TargetMode="External"/><Relationship Id="rId3" Type="http://schemas.openxmlformats.org/officeDocument/2006/relationships/hyperlink" Target="https://link.springer.com/article/10.1007/BF01327553" TargetMode="External"/><Relationship Id="rId7" Type="http://schemas.openxmlformats.org/officeDocument/2006/relationships/hyperlink" Target="https://link.springer.com/article/10.1007/BF02055763" TargetMode="External"/><Relationship Id="rId12" Type="http://schemas.openxmlformats.org/officeDocument/2006/relationships/hyperlink" Target="https://www.nature.com/articles/151185a0" TargetMode="External"/><Relationship Id="rId2" Type="http://schemas.openxmlformats.org/officeDocument/2006/relationships/hyperlink" Target="https://link.springer.com/article/10.1007/BF0132866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ink.springer.com/article/10.1007/BF01331671" TargetMode="External"/><Relationship Id="rId11" Type="http://schemas.openxmlformats.org/officeDocument/2006/relationships/hyperlink" Target="https://www.nature.com/articles/132566b0" TargetMode="External"/><Relationship Id="rId5" Type="http://schemas.openxmlformats.org/officeDocument/2006/relationships/hyperlink" Target="https://link.springer.com/article/10.1007/BF0133183" TargetMode="External"/><Relationship Id="rId15" Type="http://schemas.openxmlformats.org/officeDocument/2006/relationships/image" Target="../media/image24.jpeg"/><Relationship Id="rId10" Type="http://schemas.openxmlformats.org/officeDocument/2006/relationships/hyperlink" Target="https://www.nature.com/articles/126436b0" TargetMode="External"/><Relationship Id="rId4" Type="http://schemas.openxmlformats.org/officeDocument/2006/relationships/hyperlink" Target="https://link.springer.com/article/10.1007/BF01328106" TargetMode="External"/><Relationship Id="rId9" Type="http://schemas.openxmlformats.org/officeDocument/2006/relationships/hyperlink" Target="https://link.springer.com/article/10.1007/BF01340021" TargetMode="Externa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nobelprize.org/uploads/2018/06/semenov-lecture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koha.benran.ru/cgi-bin/koha/opac-detail.pl?biblionumber=37945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s://koha.benran.ru/cgi-bin/koha/opac-detail.pl?biblionumber=123306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hyperlink" Target="https://koha.benran.ru/cgi-bin/koha/opac-detail.pl?biblionumber=57004" TargetMode="External"/><Relationship Id="rId4" Type="http://schemas.openxmlformats.org/officeDocument/2006/relationships/hyperlink" Target="https://koha.benran.ru/cgi-bin/koha/opac-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koha.benran.ru/cgi-bin/koha/opac-detail.pl?biblionumber=241605" TargetMode="External"/><Relationship Id="rId7" Type="http://schemas.openxmlformats.org/officeDocument/2006/relationships/image" Target="../media/image31.jpeg"/><Relationship Id="rId2" Type="http://schemas.openxmlformats.org/officeDocument/2006/relationships/hyperlink" Target="https://elib.biblioatom.ru/text/vospominaniya-o-semenove_1993/p0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hyperlink" Target="https://koha.benran.ru/cgi-bin/koha/opac-detail.pl?biblionumber=133251" TargetMode="External"/><Relationship Id="rId4" Type="http://schemas.openxmlformats.org/officeDocument/2006/relationships/hyperlink" Target="https://koha.benran.ru/cgi-bin/koha/opac-detail.pl?biblionumber=91697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elib.biblioatom.ru/text/nauchnoe-nasledie-akademika-semenova_2015/p0/" TargetMode="External"/><Relationship Id="rId7" Type="http://schemas.openxmlformats.org/officeDocument/2006/relationships/hyperlink" Target="https://koha.benran.ru/cgi-bin/koha/opac-detail.pl?biblionumber=143243" TargetMode="External"/><Relationship Id="rId2" Type="http://schemas.openxmlformats.org/officeDocument/2006/relationships/hyperlink" Target="https://koha.benran.ru/cgi-bin/koha/opac-detail.pl?biblionumber=45459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koha.benran.ru/cgi-bin/koha/opac-detail.pl?biblionumber=3348" TargetMode="External"/><Relationship Id="rId5" Type="http://schemas.openxmlformats.org/officeDocument/2006/relationships/hyperlink" Target="https://koha-admin.benran.ru/cgi-bin/koha/catalogue/search.pl?q=pb:%D0%9F%D0%B0%D1%88%D0%BA%D0%BE%D0%B2%20%D0%B4%D0%BE%D0%BC" TargetMode="External"/><Relationship Id="rId4" Type="http://schemas.openxmlformats.org/officeDocument/2006/relationships/hyperlink" Target="https://koha.benran.ru/cgi-bin/koha/opac-detail.pl?biblionumber=113799" TargetMode="External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fn.ru/ufn76/ufn76_4/Russian/r764k.pdf" TargetMode="External"/><Relationship Id="rId3" Type="http://schemas.openxmlformats.org/officeDocument/2006/relationships/hyperlink" Target="http://www.spsl.nsc.ru/FullText/konfe/Semenov125.pdf" TargetMode="External"/><Relationship Id="rId7" Type="http://schemas.openxmlformats.org/officeDocument/2006/relationships/hyperlink" Target="https://ufn.ru/ufn66/ufn66_4/Russian/r664j.pdf" TargetMode="Externa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yberleninka.ru/article/n/akademik-nikolay-nikolaevich-semenov-k-120-letiyu-so-dnya-rozhdeniya" TargetMode="External"/><Relationship Id="rId11" Type="http://schemas.openxmlformats.org/officeDocument/2006/relationships/hyperlink" Target="https://koha.benran.ru/cgi-bin/koha/opac-detail.pl?biblionumber=166276" TargetMode="External"/><Relationship Id="rId5" Type="http://schemas.openxmlformats.org/officeDocument/2006/relationships/hyperlink" Target="https://koha.benran.ru/cgi-bin/koha/opac-detail.pl?biblionumber=2149375" TargetMode="External"/><Relationship Id="rId10" Type="http://schemas.openxmlformats.org/officeDocument/2006/relationships/hyperlink" Target="https://ufn.ru/ufn86/ufn86_4/Russian/r864i.pdf" TargetMode="External"/><Relationship Id="rId4" Type="http://schemas.openxmlformats.org/officeDocument/2006/relationships/hyperlink" Target="https://koha.benran.ru/cgi-bin/koha/opac-detail.pl?biblionumber=119845" TargetMode="External"/><Relationship Id="rId9" Type="http://schemas.openxmlformats.org/officeDocument/2006/relationships/hyperlink" Target="https://koha.benran.ru/cgi-bin/koha/opac-detail.pl?biblionumber=26801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koha.benran.ru/cgi-bin/koha/opac-detail.pl?biblionumber=173526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conf.mipt.ru/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koha.benran.ru/cgi-bin/koha/opac-detail.pl?biblionumber=171581" TargetMode="External"/><Relationship Id="rId7" Type="http://schemas.openxmlformats.org/officeDocument/2006/relationships/hyperlink" Target="https://koha.benran.ru/cgi-bin/koha/opac-detail.pl?biblionumber=171579" TargetMode="External"/><Relationship Id="rId2" Type="http://schemas.openxmlformats.org/officeDocument/2006/relationships/hyperlink" Target="https://elib.biblioatom.ru/text/semenov_izbrannye-trudy_t1_kn1_2004/p0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lib.biblioatom.ru/text/semenov_izbrannye-%20trudy_t2_2005/p0/" TargetMode="External"/><Relationship Id="rId5" Type="http://schemas.openxmlformats.org/officeDocument/2006/relationships/hyperlink" Target="https://koha.benran.ru/cgi-bin/koha/opac-detail.pl?biblionumber=171580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elib.biblioatom.ru/text/semenov_izbrannye-%20trudy_t1_kn2_2004/p0/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koha.benran.ru/cgi-bin/koha/opac-detail.pl?biblionumber=171578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elib.biblioatom.ru/text/semenov_izbrannye-trudy_t3_2004/p0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https://koha.benran.ru/cgi-bin/koha/opac-detail.pl?biblionumber=171577" TargetMode="External"/><Relationship Id="rId4" Type="http://schemas.openxmlformats.org/officeDocument/2006/relationships/hyperlink" Target="https://elib.biblioatom.ru/text/semenov_izbrannye-trudy_t4_2006/p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oha.benran.ru/cgi-bin/koha/opac-detail.pl?biblionumber=2120062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koha.benran.ru/cgi-bin/koha/opac-detail.pl?biblionumber=1758796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koha.benran.ru/cgi-bin/koha/opac-detail.pl?biblionumber=212005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oha.benran.ru/cgi-bin/koha/opac-detail.pl?biblionumber=133132" TargetMode="External"/><Relationship Id="rId2" Type="http://schemas.openxmlformats.org/officeDocument/2006/relationships/hyperlink" Target="https://koha.benran.ru/cgi-bin/koha/opac-detail.pl?biblionumber=2356957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oha.benran.ru/cgi-bin/koha/opac-detail.pl?biblionumber=2016234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www.e-heritage.ru/Book/10070516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s://koha.benran.ru/cgi-bin/koha/opac-detail.pl?biblionumber=23569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461665"/>
          </a:xfrm>
        </p:spPr>
        <p:txBody>
          <a:bodyPr/>
          <a:lstStyle/>
          <a:p>
            <a:pPr algn="ctr"/>
            <a:r>
              <a:rPr lang="ru-RU" sz="1200" spc="-10" dirty="0" smtClean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lang="ru-RU" sz="1200" spc="-35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lang="ru-RU" sz="1200" spc="-30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lang="ru-RU" sz="1200" spc="-40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lang="ru-RU" sz="1200" spc="-30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lang="ru-RU" sz="1200" spc="-35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lang="ru-RU" sz="1200" spc="-35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lang="ru-RU" sz="1200" spc="-30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lang="ru-RU" sz="1200" spc="-35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lang="ru-RU" sz="1200" spc="-30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lang="ru-RU" sz="1200" spc="-35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lang="ru-RU" sz="1200" spc="-30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dirty="0" smtClean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lang="ru-RU" sz="1200" spc="-30" dirty="0" smtClean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lang="ru-RU" sz="1200" spc="-10" dirty="0" smtClean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r>
              <a:rPr lang="ru-RU" dirty="0" smtClean="0">
                <a:latin typeface="Cambria"/>
                <a:cs typeface="Cambria"/>
              </a:rPr>
              <a:t/>
            </a:r>
            <a:br>
              <a:rPr lang="ru-RU" dirty="0" smtClean="0">
                <a:latin typeface="Cambria"/>
                <a:cs typeface="Cambria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142" y="5880100"/>
            <a:ext cx="6806565" cy="4708981"/>
          </a:xfrm>
        </p:spPr>
        <p:txBody>
          <a:bodyPr/>
          <a:lstStyle/>
          <a:p>
            <a:pPr algn="ctr"/>
            <a:r>
              <a:rPr lang="ru-RU" sz="1600" dirty="0" smtClean="0">
                <a:latin typeface="Book Antiqua" pitchFamily="18" charset="0"/>
                <a:cs typeface="Times New Roman"/>
              </a:rPr>
              <a:t>15</a:t>
            </a:r>
            <a:r>
              <a:rPr lang="ru-RU" sz="1600" spc="28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апреля</a:t>
            </a:r>
            <a:r>
              <a:rPr lang="ru-RU" sz="1600" spc="29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научный</a:t>
            </a:r>
            <a:r>
              <a:rPr lang="ru-RU" sz="1600" spc="29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мир</a:t>
            </a:r>
            <a:r>
              <a:rPr lang="ru-RU" sz="1600" spc="28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будет</a:t>
            </a:r>
            <a:r>
              <a:rPr lang="ru-RU" sz="1600" spc="28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отмечать</a:t>
            </a:r>
            <a:r>
              <a:rPr lang="ru-RU" sz="1600" spc="29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spc="-10" dirty="0" smtClean="0">
                <a:latin typeface="Book Antiqua" pitchFamily="18" charset="0"/>
                <a:cs typeface="Times New Roman"/>
              </a:rPr>
              <a:t>130-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летие</a:t>
            </a:r>
            <a:r>
              <a:rPr lang="ru-RU" sz="1600" spc="28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со</a:t>
            </a:r>
            <a:r>
              <a:rPr lang="ru-RU" sz="1600" spc="28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дня</a:t>
            </a:r>
            <a:r>
              <a:rPr lang="ru-RU" sz="1600" spc="29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рождения</a:t>
            </a:r>
            <a:r>
              <a:rPr lang="ru-RU" sz="1600" spc="29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выдающегося</a:t>
            </a:r>
            <a:r>
              <a:rPr lang="ru-RU" sz="1600" spc="28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spc="-10" dirty="0" smtClean="0">
                <a:latin typeface="Book Antiqua" pitchFamily="18" charset="0"/>
                <a:cs typeface="Times New Roman"/>
              </a:rPr>
              <a:t>ученого,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одного</a:t>
            </a:r>
            <a:r>
              <a:rPr lang="ru-RU" sz="1600" spc="-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из</a:t>
            </a:r>
            <a:r>
              <a:rPr lang="ru-RU" sz="1600" spc="-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основателей МФТИ</a:t>
            </a:r>
            <a:r>
              <a:rPr lang="ru-RU" sz="1600" spc="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Николая Николаевича Семенова.</a:t>
            </a:r>
            <a:r>
              <a:rPr lang="ru-RU" sz="1600" spc="-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Единственный</a:t>
            </a:r>
            <a:r>
              <a:rPr lang="ru-RU" sz="1600" spc="1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spc="-10" dirty="0" smtClean="0">
                <a:latin typeface="Book Antiqua" pitchFamily="18" charset="0"/>
                <a:cs typeface="Times New Roman"/>
              </a:rPr>
              <a:t>отечественный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лауреат</a:t>
            </a:r>
            <a:r>
              <a:rPr lang="ru-RU" sz="1600" spc="18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Нобелевской</a:t>
            </a:r>
            <a:r>
              <a:rPr lang="ru-RU" sz="1600" spc="18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премии</a:t>
            </a:r>
            <a:r>
              <a:rPr lang="ru-RU" sz="1600" spc="19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по</a:t>
            </a:r>
            <a:r>
              <a:rPr lang="ru-RU" sz="1600" spc="19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химии,</a:t>
            </a:r>
            <a:r>
              <a:rPr lang="ru-RU" sz="1600" spc="19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он</a:t>
            </a:r>
            <a:r>
              <a:rPr lang="ru-RU" sz="1600" spc="19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оставил</a:t>
            </a:r>
            <a:r>
              <a:rPr lang="ru-RU" sz="1600" spc="204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после</a:t>
            </a:r>
            <a:r>
              <a:rPr lang="ru-RU" sz="1600" spc="20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себя</a:t>
            </a:r>
            <a:r>
              <a:rPr lang="ru-RU" sz="1600" spc="19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поистине</a:t>
            </a:r>
            <a:r>
              <a:rPr lang="ru-RU" sz="1600" spc="18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огромное</a:t>
            </a:r>
            <a:r>
              <a:rPr lang="ru-RU" sz="1600" spc="18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spc="-10" dirty="0" smtClean="0">
                <a:latin typeface="Book Antiqua" pitchFamily="18" charset="0"/>
                <a:cs typeface="Times New Roman"/>
              </a:rPr>
              <a:t>наследие,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которое</a:t>
            </a:r>
            <a:r>
              <a:rPr lang="ru-RU" sz="1600" spc="-3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не</a:t>
            </a:r>
            <a:r>
              <a:rPr lang="ru-RU" sz="1600" spc="-3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просто</a:t>
            </a:r>
            <a:r>
              <a:rPr lang="ru-RU" sz="1600" spc="-4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используется</a:t>
            </a:r>
            <a:r>
              <a:rPr lang="ru-RU" sz="1600" spc="-4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сейчас,</a:t>
            </a:r>
            <a:r>
              <a:rPr lang="ru-RU" sz="1600" spc="-4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а</a:t>
            </a:r>
            <a:r>
              <a:rPr lang="ru-RU" sz="1600" spc="-3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постоянно</a:t>
            </a:r>
            <a:r>
              <a:rPr lang="ru-RU" sz="1600" spc="-4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находит</a:t>
            </a:r>
            <a:r>
              <a:rPr lang="ru-RU" sz="1600" spc="-35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dirty="0" smtClean="0">
                <a:latin typeface="Book Antiqua" pitchFamily="18" charset="0"/>
                <a:cs typeface="Times New Roman"/>
              </a:rPr>
              <a:t>новое</a:t>
            </a:r>
            <a:r>
              <a:rPr lang="ru-RU" sz="1600" spc="-3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spc="-10" dirty="0" smtClean="0">
                <a:latin typeface="Book Antiqua" pitchFamily="18" charset="0"/>
                <a:cs typeface="Times New Roman"/>
              </a:rPr>
              <a:t>применение.</a:t>
            </a:r>
          </a:p>
          <a:p>
            <a:pPr algn="ctr"/>
            <a:r>
              <a:rPr lang="ru-RU" sz="1600" spc="-10" dirty="0" smtClean="0">
                <a:latin typeface="Book Antiqua" pitchFamily="18" charset="0"/>
                <a:cs typeface="Times New Roman"/>
              </a:rPr>
              <a:t>К этой знаменательной дате сотрудники отдела БЕН РАН – научной библиотеки в Черноголовке – подготовили тематическую выставку (как виртуальную </a:t>
            </a:r>
            <a:r>
              <a:rPr lang="en-US" sz="1600" spc="-10" dirty="0" smtClean="0">
                <a:latin typeface="Book Antiqua" pitchFamily="18" charset="0"/>
                <a:cs typeface="Times New Roman"/>
                <a:hlinkClick r:id="rId2"/>
              </a:rPr>
              <a:t>http://chglib.icp.ac.ru</a:t>
            </a:r>
            <a:r>
              <a:rPr lang="en-US" sz="1600" spc="-10" dirty="0" smtClean="0">
                <a:latin typeface="Book Antiqua" pitchFamily="18" charset="0"/>
                <a:cs typeface="Times New Roman"/>
              </a:rPr>
              <a:t> </a:t>
            </a:r>
            <a:r>
              <a:rPr lang="ru-RU" sz="1600" spc="-10" dirty="0" smtClean="0">
                <a:latin typeface="Book Antiqua" pitchFamily="18" charset="0"/>
                <a:cs typeface="Times New Roman"/>
              </a:rPr>
              <a:t>, так и с демонстрацией экспонатов), посвящённую жизни и деятельности великого учёного. </a:t>
            </a:r>
          </a:p>
          <a:p>
            <a:pPr algn="ctr"/>
            <a:r>
              <a:rPr lang="ru-RU" sz="1600" spc="-10" dirty="0" smtClean="0">
                <a:latin typeface="Book Antiqua" pitchFamily="18" charset="0"/>
                <a:cs typeface="Times New Roman"/>
              </a:rPr>
              <a:t>На выставке представлены книги, статьи, публикации из журналов и сборников из фонда библиотеки, а также размещена литература о нём.</a:t>
            </a:r>
          </a:p>
          <a:p>
            <a:pPr algn="ctr"/>
            <a:endParaRPr lang="ru-RU" sz="1600" spc="-10" dirty="0" smtClean="0">
              <a:latin typeface="Book Antiqua" pitchFamily="18" charset="0"/>
              <a:cs typeface="Times New Roman"/>
            </a:endParaRPr>
          </a:p>
          <a:p>
            <a:pPr algn="ctr"/>
            <a:r>
              <a:rPr lang="ru-RU" sz="1600" spc="-10" dirty="0" smtClean="0">
                <a:latin typeface="Book Antiqua" pitchFamily="18" charset="0"/>
                <a:cs typeface="Times New Roman"/>
              </a:rPr>
              <a:t>Приглашаем читателей познакомиться с трудами выдающегося учёного.</a:t>
            </a:r>
          </a:p>
          <a:p>
            <a:pPr algn="ctr"/>
            <a:endParaRPr lang="ru-RU" sz="1600" b="1" spc="-10" dirty="0" smtClean="0">
              <a:latin typeface="Book Antiqua" pitchFamily="18" charset="0"/>
              <a:cs typeface="Times New Roman"/>
            </a:endParaRPr>
          </a:p>
          <a:p>
            <a:pPr algn="ctr"/>
            <a:r>
              <a:rPr lang="ru-RU" sz="1600" b="1" spc="-10" dirty="0" smtClean="0">
                <a:latin typeface="Book Antiqua" pitchFamily="18" charset="0"/>
                <a:cs typeface="Times New Roman"/>
              </a:rPr>
              <a:t>Выставка работает с </a:t>
            </a:r>
            <a:r>
              <a:rPr lang="en-US" sz="1600" b="1" spc="-10" dirty="0" smtClean="0">
                <a:latin typeface="Book Antiqua" pitchFamily="18" charset="0"/>
                <a:cs typeface="Times New Roman"/>
              </a:rPr>
              <a:t>6</a:t>
            </a:r>
            <a:r>
              <a:rPr lang="ru-RU" sz="1600" b="1" spc="-10" dirty="0" smtClean="0">
                <a:latin typeface="Book Antiqua" pitchFamily="18" charset="0"/>
                <a:cs typeface="Times New Roman"/>
              </a:rPr>
              <a:t> апреля – </a:t>
            </a:r>
            <a:r>
              <a:rPr lang="ru-RU" sz="1600" b="1" spc="-10" smtClean="0">
                <a:latin typeface="Book Antiqua" pitchFamily="18" charset="0"/>
                <a:cs typeface="Times New Roman"/>
              </a:rPr>
              <a:t>8 мая</a:t>
            </a:r>
            <a:endParaRPr lang="ru-RU" sz="1600" b="1" spc="-10" dirty="0" smtClean="0">
              <a:latin typeface="Book Antiqua" pitchFamily="18" charset="0"/>
              <a:cs typeface="Times New Roman"/>
            </a:endParaRPr>
          </a:p>
          <a:p>
            <a:pPr algn="ctr"/>
            <a:endParaRPr lang="ru-RU" sz="1600" dirty="0" smtClean="0">
              <a:latin typeface="Book Antiqua" pitchFamily="18" charset="0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Выставка одной книги: &quot;Напиши про нас.&quot; Л.Г. Щербакова-Семёнова 2023, Астрахань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774700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30783"/>
            <a:ext cx="6584950" cy="294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00">
              <a:latin typeface="Cambria"/>
              <a:cs typeface="Cambria"/>
            </a:endParaRPr>
          </a:p>
          <a:p>
            <a:pPr marL="1469390">
              <a:lnSpc>
                <a:spcPct val="100000"/>
              </a:lnSpc>
            </a:pP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15.</a:t>
            </a:r>
            <a:r>
              <a:rPr sz="1600" b="1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Неведомое</a:t>
            </a:r>
            <a:r>
              <a:rPr sz="1600" b="1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на</a:t>
            </a:r>
            <a:r>
              <a:rPr sz="1600" b="1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вашу</a:t>
            </a:r>
            <a:r>
              <a:rPr sz="1600" b="1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242525"/>
                </a:solidFill>
                <a:latin typeface="Times New Roman"/>
                <a:cs typeface="Times New Roman"/>
              </a:rPr>
              <a:t>долю</a:t>
            </a:r>
            <a:endParaRPr sz="1600">
              <a:latin typeface="Times New Roman"/>
              <a:cs typeface="Times New Roman"/>
            </a:endParaRPr>
          </a:p>
          <a:p>
            <a:pPr marL="1469390" marR="2771775">
              <a:lnSpc>
                <a:spcPts val="1380"/>
              </a:lnSpc>
              <a:spcBef>
                <a:spcPts val="129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Николай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Семенов,</a:t>
            </a:r>
            <a:r>
              <a:rPr sz="1200" spc="26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Игорь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Петрянов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1974,</a:t>
            </a:r>
            <a:endParaRPr sz="1200">
              <a:latin typeface="Times New Roman"/>
              <a:cs typeface="Times New Roman"/>
            </a:endParaRPr>
          </a:p>
          <a:p>
            <a:pPr marL="1469390">
              <a:lnSpc>
                <a:spcPts val="1315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6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Педагогика</a:t>
            </a:r>
            <a:endParaRPr sz="1200">
              <a:latin typeface="Times New Roman"/>
              <a:cs typeface="Times New Roman"/>
            </a:endParaRPr>
          </a:p>
          <a:p>
            <a:pPr marL="1469390" marR="1651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Для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юных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читателей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написали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эту</a:t>
            </a:r>
            <a:r>
              <a:rPr sz="1200" spc="-5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книгу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академики</a:t>
            </a:r>
            <a:r>
              <a:rPr sz="1200" spc="28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-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Герои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Социалистического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Труда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Николай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Николаевич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Семенов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Игорь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Васильевич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Петрянов.</a:t>
            </a:r>
            <a:r>
              <a:rPr sz="1200" spc="2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Написали,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чтобы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напомнить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молодому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поколению,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что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не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все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еще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открыто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природе,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есть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неведомое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вашу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долю,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бесконечные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океаны</a:t>
            </a:r>
            <a:endParaRPr sz="1200">
              <a:latin typeface="Times New Roman"/>
              <a:cs typeface="Times New Roman"/>
            </a:endParaRPr>
          </a:p>
          <a:p>
            <a:pPr marL="1469390">
              <a:lnSpc>
                <a:spcPts val="1315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неведомого,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крайней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мере,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четыре.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Написали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том,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что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неведомое</a:t>
            </a:r>
            <a:endParaRPr sz="1200">
              <a:latin typeface="Times New Roman"/>
              <a:cs typeface="Times New Roman"/>
            </a:endParaRPr>
          </a:p>
          <a:p>
            <a:pPr marL="1469390" marR="272415">
              <a:lnSpc>
                <a:spcPts val="1380"/>
              </a:lnSpc>
              <a:spcBef>
                <a:spcPts val="6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добывается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трудно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будут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сложности,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будут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проблемы,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вы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будете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искать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выход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находить...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открывая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неведомое.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этом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увлекательном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труде,</a:t>
            </a:r>
            <a:endParaRPr sz="1200">
              <a:latin typeface="Times New Roman"/>
              <a:cs typeface="Times New Roman"/>
            </a:endParaRPr>
          </a:p>
          <a:p>
            <a:pPr marL="1469390" marR="5080">
              <a:lnSpc>
                <a:spcPts val="138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коллективном,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обязательно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коллективном,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требуются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разные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таланты,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так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что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каждый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найдет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там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свое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место.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Почитайте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внимательно.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Может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быть,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эта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6873" y="3344926"/>
            <a:ext cx="2954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книга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подскажет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вам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вашу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тему,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ваше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место.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9341" y="3372865"/>
            <a:ext cx="281940" cy="1752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PDF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712" y="3989958"/>
            <a:ext cx="4388485" cy="2601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16.</a:t>
            </a:r>
            <a:r>
              <a:rPr sz="1600" b="1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Заглянем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6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будущее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174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Николай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Петрович,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Арон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Кобринский,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Николай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Семенов,</a:t>
            </a:r>
            <a:endParaRPr sz="1200">
              <a:latin typeface="Times New Roman"/>
              <a:cs typeface="Times New Roman"/>
            </a:endParaRPr>
          </a:p>
          <a:p>
            <a:pPr marL="12700" marR="7493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Александр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Китайгородский,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Игорь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Петрянов,</a:t>
            </a:r>
            <a:r>
              <a:rPr sz="1200" spc="-5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Вячеслав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Федченко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Натан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Кобринский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128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1974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Молодая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гвардия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132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Видные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ученые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рассказывают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том,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какими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будут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рубеже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XX</a:t>
            </a:r>
            <a:r>
              <a:rPr sz="1200" spc="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 marR="45085">
              <a:lnSpc>
                <a:spcPts val="1380"/>
              </a:lnSpc>
              <a:spcBef>
                <a:spcPts val="6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XXI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веков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энергетика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производство,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транспорт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связь,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какие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появятся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новые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материалы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вещества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какой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будет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окружающая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среда.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Составитель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Федченко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Вячеслав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Григорьевич.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https://avidreaders.ru/read-book/zaglyanem-v-buduschee.html?p=1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5414" y="7202804"/>
            <a:ext cx="4686300" cy="33515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75"/>
              </a:lnSpc>
              <a:spcBef>
                <a:spcPts val="95"/>
              </a:spcBef>
            </a:pP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17.</a:t>
            </a:r>
            <a:r>
              <a:rPr sz="1600" b="1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Молодёжь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600" b="1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будущее</a:t>
            </a:r>
            <a:endParaRPr sz="1600" dirty="0">
              <a:latin typeface="Times New Roman"/>
              <a:cs typeface="Times New Roman"/>
            </a:endParaRPr>
          </a:p>
          <a:p>
            <a:pPr marL="12700" marR="3477895">
              <a:lnSpc>
                <a:spcPts val="1380"/>
              </a:lnSpc>
              <a:spcBef>
                <a:spcPts val="5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Николай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Семенов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2010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Вектор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–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ТиС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Книга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академика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включает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его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работы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роли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задачах,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стоящих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перед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молодыми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учеными,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становлении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отечественной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науки,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создании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endParaRPr sz="1200" dirty="0">
              <a:latin typeface="Times New Roman"/>
              <a:cs typeface="Times New Roman"/>
            </a:endParaRPr>
          </a:p>
          <a:p>
            <a:pPr marL="12700" marR="186690">
              <a:lnSpc>
                <a:spcPts val="1380"/>
              </a:lnSpc>
              <a:spcBef>
                <a:spcPts val="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развитии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новых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направлений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области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химии,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физики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биологии.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Издание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содержит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статьи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речи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организациии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общества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науки,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вопросам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философии,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социологии,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образования,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проблемам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войны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и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мира.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Книга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представляет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интерес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для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студентов,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аспирантов,</a:t>
            </a:r>
            <a:endParaRPr sz="1200" dirty="0">
              <a:latin typeface="Times New Roman"/>
              <a:cs typeface="Times New Roman"/>
            </a:endParaRPr>
          </a:p>
          <a:p>
            <a:pPr marL="12700" marR="15875">
              <a:lnSpc>
                <a:spcPts val="1380"/>
              </a:lnSpc>
              <a:spcBef>
                <a:spcPts val="65"/>
              </a:spcBef>
            </a:pP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преподавателей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 учёных,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работающих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области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естественных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наук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и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интересующихся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актуальными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проблемами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будущего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развития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наука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и </a:t>
            </a:r>
            <a:r>
              <a:rPr sz="1200" spc="-10" dirty="0" err="1">
                <a:solidFill>
                  <a:srgbClr val="242525"/>
                </a:solidFill>
                <a:latin typeface="Times New Roman"/>
                <a:cs typeface="Times New Roman"/>
              </a:rPr>
              <a:t>общества</a:t>
            </a:r>
            <a:r>
              <a:rPr sz="1200" spc="-10" dirty="0" smtClean="0">
                <a:solidFill>
                  <a:srgbClr val="242525"/>
                </a:solidFill>
                <a:latin typeface="Times New Roman"/>
                <a:cs typeface="Times New Roman"/>
              </a:rPr>
              <a:t>.</a:t>
            </a:r>
            <a:endParaRPr lang="en-US" sz="1200" spc="-10" dirty="0" smtClean="0">
              <a:solidFill>
                <a:srgbClr val="242525"/>
              </a:solidFill>
              <a:latin typeface="Times New Roman"/>
              <a:cs typeface="Times New Roman"/>
            </a:endParaRPr>
          </a:p>
          <a:p>
            <a:pPr marL="12700" marR="15875">
              <a:lnSpc>
                <a:spcPts val="1380"/>
              </a:lnSpc>
              <a:spcBef>
                <a:spcPts val="65"/>
              </a:spcBef>
            </a:pPr>
            <a:endParaRPr lang="en-US" sz="1200" spc="-10" dirty="0" smtClean="0">
              <a:solidFill>
                <a:srgbClr val="242525"/>
              </a:solidFill>
              <a:latin typeface="Times New Roman"/>
              <a:cs typeface="Times New Roman"/>
            </a:endParaRPr>
          </a:p>
          <a:p>
            <a:pPr marL="12700" marR="15875">
              <a:lnSpc>
                <a:spcPts val="1380"/>
              </a:lnSpc>
              <a:spcBef>
                <a:spcPts val="65"/>
              </a:spcBef>
            </a:pPr>
            <a:r>
              <a:rPr lang="en-US" sz="1200" dirty="0" smtClean="0">
                <a:latin typeface="Times New Roman"/>
                <a:cs typeface="Times New Roman"/>
                <a:hlinkClick r:id="rId3"/>
              </a:rPr>
              <a:t>https://koha.benran.ru/cgi-bin/koha/opac-detail.pl?biblionumber=2356946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15875">
              <a:lnSpc>
                <a:spcPts val="1380"/>
              </a:lnSpc>
              <a:spcBef>
                <a:spcPts val="65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754" y="914653"/>
            <a:ext cx="1861820" cy="27774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8290" y="3927728"/>
            <a:ext cx="1885950" cy="27476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389" y="7090447"/>
            <a:ext cx="2384679" cy="324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31" y="430783"/>
            <a:ext cx="6797675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200" dirty="0">
              <a:latin typeface="Cambria"/>
              <a:cs typeface="Cambria"/>
            </a:endParaRPr>
          </a:p>
          <a:p>
            <a:pPr marL="12700" marR="5080" indent="267970">
              <a:lnSpc>
                <a:spcPts val="1620"/>
              </a:lnSpc>
              <a:buClr>
                <a:srgbClr val="242525"/>
              </a:buClr>
              <a:buAutoNum type="arabicPeriod" startAt="18"/>
              <a:tabLst>
                <a:tab pos="280670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Вант-</a:t>
            </a:r>
            <a:r>
              <a:rPr sz="1400" b="1" dirty="0">
                <a:latin typeface="Times New Roman"/>
                <a:cs typeface="Times New Roman"/>
              </a:rPr>
              <a:t>Гофф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Очерки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химической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динамике/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Ред.Семёнов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Н.Н.;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Пер.Блох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М.А., </a:t>
            </a:r>
            <a:r>
              <a:rPr sz="1400" b="1" dirty="0">
                <a:latin typeface="Times New Roman"/>
                <a:cs typeface="Times New Roman"/>
              </a:rPr>
              <a:t>Харитон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Ю.Б.-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Л.:ОНТИ,1936.-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178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с.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https://koha.benran.ru/cgi-bin/koha/opac-detail.pl?biblionumber=2307398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40005" indent="267970">
              <a:lnSpc>
                <a:spcPts val="1610"/>
              </a:lnSpc>
              <a:buClr>
                <a:srgbClr val="242525"/>
              </a:buClr>
              <a:buAutoNum type="arabicPeriod" startAt="19"/>
              <a:tabLst>
                <a:tab pos="280670" algn="l"/>
              </a:tabLst>
            </a:pPr>
            <a:r>
              <a:rPr sz="1400" b="1" dirty="0">
                <a:latin typeface="Times New Roman"/>
                <a:cs typeface="Times New Roman"/>
              </a:rPr>
              <a:t>Зельдович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Я.Б.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Теория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горения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детонации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газов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Зельдович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Я.Б.;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Семёнов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Н.Н. </a:t>
            </a:r>
            <a:r>
              <a:rPr sz="1400" dirty="0">
                <a:latin typeface="Times New Roman"/>
                <a:cs typeface="Times New Roman"/>
              </a:rPr>
              <a:t>(отв.ред.);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СССР.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Ин-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хим.физики.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М.-</a:t>
            </a:r>
            <a:r>
              <a:rPr sz="1400" dirty="0">
                <a:latin typeface="Times New Roman"/>
                <a:cs typeface="Times New Roman"/>
              </a:rPr>
              <a:t>Л.: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Изд-</a:t>
            </a:r>
            <a:r>
              <a:rPr sz="1400" dirty="0">
                <a:latin typeface="Times New Roman"/>
                <a:cs typeface="Times New Roman"/>
              </a:rPr>
              <a:t>во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СССР,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1944.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71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с.:ил.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-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131" y="2070861"/>
            <a:ext cx="1424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Библиогр.: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с.69-</a:t>
            </a:r>
            <a:r>
              <a:rPr sz="1400" spc="-25" dirty="0">
                <a:latin typeface="Times New Roman"/>
                <a:cs typeface="Times New Roman"/>
              </a:rPr>
              <a:t>70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3312" y="2100324"/>
            <a:ext cx="5933188" cy="4103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US" sz="1400" dirty="0" smtClean="0">
                <a:solidFill>
                  <a:srgbClr val="242525"/>
                </a:solidFill>
                <a:latin typeface="Times New Roman"/>
                <a:cs typeface="Times New Roman"/>
                <a:hlinkClick r:id="rId3"/>
              </a:rPr>
              <a:t>https://koha.benran.ru/cgi-bin/koha/opac-detail.pl?biblionumber=2237100</a:t>
            </a:r>
            <a:endParaRPr lang="en-US" sz="1400" dirty="0" smtClean="0">
              <a:solidFill>
                <a:srgbClr val="242525"/>
              </a:solidFill>
              <a:latin typeface="Times New Roman"/>
              <a:cs typeface="Times New Roman"/>
            </a:endParaRPr>
          </a:p>
          <a:p>
            <a:pPr>
              <a:lnSpc>
                <a:spcPts val="155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131" y="2480818"/>
            <a:ext cx="7224395" cy="248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indent="-267970">
              <a:lnSpc>
                <a:spcPts val="1645"/>
              </a:lnSpc>
              <a:spcBef>
                <a:spcPts val="100"/>
              </a:spcBef>
              <a:buAutoNum type="arabicPeriod" startAt="20"/>
              <a:tabLst>
                <a:tab pos="280670" algn="l"/>
              </a:tabLst>
            </a:pP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Семёнов</a:t>
            </a:r>
            <a:r>
              <a:rPr sz="14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Н.Н.</a:t>
            </a:r>
            <a:r>
              <a:rPr sz="14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4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некоторых</a:t>
            </a:r>
            <a:r>
              <a:rPr sz="1400" b="1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проблемах</a:t>
            </a:r>
            <a:r>
              <a:rPr sz="1400" b="1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химической</a:t>
            </a:r>
            <a:r>
              <a:rPr sz="14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кинетики</a:t>
            </a:r>
            <a:r>
              <a:rPr sz="14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4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реакционной</a:t>
            </a:r>
            <a:endParaRPr sz="1400" dirty="0">
              <a:latin typeface="Times New Roman"/>
              <a:cs typeface="Times New Roman"/>
            </a:endParaRPr>
          </a:p>
          <a:p>
            <a:pPr marL="12700" marR="161290">
              <a:lnSpc>
                <a:spcPts val="1610"/>
              </a:lnSpc>
              <a:spcBef>
                <a:spcPts val="80"/>
              </a:spcBef>
            </a:pPr>
            <a:r>
              <a:rPr sz="14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способности</a:t>
            </a:r>
            <a:r>
              <a:rPr sz="14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(Свободные</a:t>
            </a:r>
            <a:r>
              <a:rPr sz="14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радикалы</a:t>
            </a:r>
            <a:r>
              <a:rPr sz="14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4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цепные</a:t>
            </a:r>
            <a:r>
              <a:rPr sz="14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реакции).-</a:t>
            </a:r>
            <a:r>
              <a:rPr sz="14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2-е</a:t>
            </a:r>
            <a:r>
              <a:rPr sz="14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изд.,</a:t>
            </a:r>
            <a:r>
              <a:rPr sz="14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перераб.и</a:t>
            </a:r>
            <a:r>
              <a:rPr sz="14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доп.-</a:t>
            </a:r>
            <a:r>
              <a:rPr sz="14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42525"/>
                </a:solidFill>
                <a:latin typeface="Times New Roman"/>
                <a:cs typeface="Times New Roman"/>
              </a:rPr>
              <a:t>М.:Изд-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во</a:t>
            </a:r>
            <a:r>
              <a:rPr sz="14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АН,1958.-</a:t>
            </a:r>
            <a:r>
              <a:rPr sz="14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686</a:t>
            </a:r>
            <a:r>
              <a:rPr sz="14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42525"/>
                </a:solidFill>
                <a:latin typeface="Times New Roman"/>
                <a:cs typeface="Times New Roman"/>
              </a:rPr>
              <a:t>с.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https://koha.benran.ru/cgi-bin/koha/opac-detail.pl?biblionumber=129766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 indent="267970">
              <a:lnSpc>
                <a:spcPts val="1620"/>
              </a:lnSpc>
              <a:buAutoNum type="arabicPeriod" startAt="21"/>
              <a:tabLst>
                <a:tab pos="280670" algn="l"/>
              </a:tabLst>
            </a:pP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Семёнов</a:t>
            </a:r>
            <a:r>
              <a:rPr sz="1400" b="1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Н.Н.</a:t>
            </a:r>
            <a:r>
              <a:rPr sz="1400" b="1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Цепные</a:t>
            </a:r>
            <a:r>
              <a:rPr sz="1400" b="1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реакции</a:t>
            </a:r>
            <a:r>
              <a:rPr sz="1400" b="1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42525"/>
                </a:solidFill>
                <a:latin typeface="Times New Roman"/>
                <a:cs typeface="Times New Roman"/>
              </a:rPr>
              <a:t>/</a:t>
            </a:r>
            <a:r>
              <a:rPr sz="1400" b="1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Отв.</a:t>
            </a:r>
            <a:r>
              <a:rPr sz="14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ред.</a:t>
            </a:r>
            <a:r>
              <a:rPr sz="14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42525"/>
                </a:solidFill>
                <a:latin typeface="Times New Roman"/>
                <a:cs typeface="Times New Roman"/>
              </a:rPr>
              <a:t>чл.-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кор.</a:t>
            </a:r>
            <a:r>
              <a:rPr sz="14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АН</a:t>
            </a:r>
            <a:r>
              <a:rPr sz="14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СССР</a:t>
            </a:r>
            <a:r>
              <a:rPr sz="14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А.Е.</a:t>
            </a:r>
            <a:r>
              <a:rPr sz="14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Шилов.</a:t>
            </a:r>
            <a:r>
              <a:rPr sz="14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-</a:t>
            </a:r>
            <a:r>
              <a:rPr sz="14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2-е</a:t>
            </a:r>
            <a:r>
              <a:rPr sz="14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изд.</a:t>
            </a:r>
            <a:r>
              <a:rPr sz="14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242525"/>
                </a:solidFill>
                <a:latin typeface="Times New Roman"/>
                <a:cs typeface="Times New Roman"/>
              </a:rPr>
              <a:t>испр.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400" spc="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доп.</a:t>
            </a:r>
            <a:r>
              <a:rPr sz="1400" spc="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-</a:t>
            </a:r>
            <a:r>
              <a:rPr sz="1400" spc="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М.,1986.</a:t>
            </a:r>
            <a:r>
              <a:rPr sz="1400" spc="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–</a:t>
            </a:r>
            <a:r>
              <a:rPr sz="1400" spc="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535</a:t>
            </a:r>
            <a:r>
              <a:rPr sz="1400" spc="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42525"/>
                </a:solidFill>
                <a:latin typeface="Times New Roman"/>
                <a:cs typeface="Times New Roman"/>
              </a:rPr>
              <a:t>с.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https://koha.benran.ru/cgi-bin/koha/opac-detail.pl?biblionumber=129300</a:t>
            </a:r>
            <a:endParaRPr sz="1400" dirty="0">
              <a:latin typeface="Times New Roman"/>
              <a:cs typeface="Times New Roman"/>
            </a:endParaRPr>
          </a:p>
          <a:p>
            <a:pPr marL="12700" marR="247650" indent="311785">
              <a:lnSpc>
                <a:spcPts val="1610"/>
              </a:lnSpc>
              <a:spcBef>
                <a:spcPts val="1605"/>
              </a:spcBef>
              <a:buAutoNum type="arabicPeriod" startAt="21"/>
              <a:tabLst>
                <a:tab pos="324485" algn="l"/>
              </a:tabLst>
            </a:pPr>
            <a:r>
              <a:rPr sz="1400" b="1" dirty="0">
                <a:latin typeface="Times New Roman"/>
                <a:cs typeface="Times New Roman"/>
              </a:rPr>
              <a:t>Преобразование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солнечной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энергии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/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Отв.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Ред.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Семенов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Н.Н</a:t>
            </a:r>
            <a:r>
              <a:rPr sz="1400" dirty="0">
                <a:latin typeface="Times New Roman"/>
                <a:cs typeface="Times New Roman"/>
              </a:rPr>
              <a:t>.-</a:t>
            </a:r>
            <a:r>
              <a:rPr sz="1400" spc="-10" dirty="0">
                <a:latin typeface="Times New Roman"/>
                <a:cs typeface="Times New Roman"/>
              </a:rPr>
              <a:t>М.-Наука.-1985.-184с.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https://koha.benran.ru/cgi-bin/koha/opac-detail.pl?biblionumber=142677</a:t>
            </a:r>
            <a:endParaRPr sz="1400" dirty="0">
              <a:latin typeface="Times New Roman"/>
              <a:cs typeface="Times New Roman"/>
            </a:endParaRPr>
          </a:p>
          <a:p>
            <a:pPr marL="280670" indent="-267970">
              <a:lnSpc>
                <a:spcPct val="100000"/>
              </a:lnSpc>
              <a:spcBef>
                <a:spcPts val="1495"/>
              </a:spcBef>
              <a:buAutoNum type="arabicPeriod" startAt="21"/>
              <a:tabLst>
                <a:tab pos="280670" algn="l"/>
              </a:tabLst>
            </a:pPr>
            <a:r>
              <a:rPr sz="1400" b="1" dirty="0">
                <a:latin typeface="Times New Roman"/>
                <a:cs typeface="Times New Roman"/>
              </a:rPr>
              <a:t>Семёнов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Н.Н.</a:t>
            </a:r>
            <a:r>
              <a:rPr sz="1400" b="1" spc="-10" dirty="0">
                <a:latin typeface="Times New Roman"/>
                <a:cs typeface="Times New Roman"/>
              </a:rPr>
              <a:t> Экспериментальное исследование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электрических</a:t>
            </a:r>
            <a:r>
              <a:rPr sz="1400" b="1" dirty="0">
                <a:latin typeface="Times New Roman"/>
                <a:cs typeface="Times New Roman"/>
              </a:rPr>
              <a:t> полей.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М.,1923.-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53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131" y="4934838"/>
            <a:ext cx="2756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с.-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(Электротехнические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сб.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Вып.1.)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3850" y="4965700"/>
            <a:ext cx="4326256" cy="4103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lang="en-US" sz="1100" dirty="0" smtClean="0">
                <a:solidFill>
                  <a:schemeClr val="tx1"/>
                </a:solidFill>
                <a:latin typeface="Times New Roman"/>
                <a:cs typeface="Times New Roman"/>
                <a:hlinkClick r:id="rId7"/>
              </a:rPr>
              <a:t>https://koha.benran.ru/cgi-bin/koha/opac-detail.pl?biblionumber=2356959</a:t>
            </a:r>
            <a:endParaRPr lang="en-US" sz="11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ts val="1550"/>
              </a:lnSpc>
            </a:pPr>
            <a:endParaRPr sz="1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131" y="5343270"/>
            <a:ext cx="693864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b="1" dirty="0">
                <a:latin typeface="Times New Roman"/>
                <a:cs typeface="Times New Roman"/>
              </a:rPr>
              <a:t>24.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Семёнов.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Н.Н.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Горение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взрыв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Харбин: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Международная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книга,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1946.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(Учёные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– </a:t>
            </a:r>
            <a:r>
              <a:rPr sz="1400" dirty="0">
                <a:latin typeface="Times New Roman"/>
                <a:cs typeface="Times New Roman"/>
              </a:rPr>
              <a:t>школьникам).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с.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https://koha.benran.ru/cgi-bin/koha/opac-detail.pl?biblionumber=2151507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6794" y="6241160"/>
            <a:ext cx="45027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7E7E7E"/>
                </a:solidFill>
                <a:latin typeface="Times New Roman"/>
                <a:cs typeface="Times New Roman"/>
              </a:rPr>
              <a:t>Мемориальный</a:t>
            </a:r>
            <a:r>
              <a:rPr sz="1000" b="1" spc="-10" dirty="0">
                <a:solidFill>
                  <a:srgbClr val="7E7E7E"/>
                </a:solidFill>
                <a:latin typeface="Times New Roman"/>
                <a:cs typeface="Times New Roman"/>
              </a:rPr>
              <a:t> кабинет-</a:t>
            </a:r>
            <a:r>
              <a:rPr sz="1000" b="1" dirty="0">
                <a:solidFill>
                  <a:srgbClr val="7E7E7E"/>
                </a:solidFill>
                <a:latin typeface="Times New Roman"/>
                <a:cs typeface="Times New Roman"/>
              </a:rPr>
              <a:t>квартира</a:t>
            </a:r>
            <a:r>
              <a:rPr sz="1000" b="1" spc="-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Times New Roman"/>
                <a:cs typeface="Times New Roman"/>
              </a:rPr>
              <a:t>академика</a:t>
            </a:r>
            <a:r>
              <a:rPr sz="1000" b="1" spc="-1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7E7E7E"/>
                </a:solidFill>
                <a:latin typeface="Times New Roman"/>
                <a:cs typeface="Times New Roman"/>
              </a:rPr>
              <a:t>Н.Н.</a:t>
            </a:r>
            <a:r>
              <a:rPr sz="1000" b="1" spc="-1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7E7E7E"/>
                </a:solidFill>
                <a:latin typeface="Times New Roman"/>
                <a:cs typeface="Times New Roman"/>
              </a:rPr>
              <a:t>Семёнова</a:t>
            </a:r>
            <a:r>
              <a:rPr sz="1000" b="1" spc="-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7E7E7E"/>
                </a:solidFill>
                <a:latin typeface="Times New Roman"/>
                <a:cs typeface="Times New Roman"/>
              </a:rPr>
              <a:t>в</a:t>
            </a:r>
            <a:r>
              <a:rPr sz="1000" b="1" spc="-10" dirty="0">
                <a:solidFill>
                  <a:srgbClr val="7E7E7E"/>
                </a:solidFill>
                <a:latin typeface="Times New Roman"/>
                <a:cs typeface="Times New Roman"/>
              </a:rPr>
              <a:t> Черноголовке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389" y="6598919"/>
            <a:ext cx="7134986" cy="368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30783"/>
            <a:ext cx="613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544" y="641603"/>
            <a:ext cx="7237730" cy="56515"/>
          </a:xfrm>
          <a:custGeom>
            <a:avLst/>
            <a:gdLst/>
            <a:ahLst/>
            <a:cxnLst/>
            <a:rect l="l" t="t" r="r" b="b"/>
            <a:pathLst>
              <a:path w="7237730" h="56515">
                <a:moveTo>
                  <a:pt x="7237476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237476" y="56388"/>
                </a:lnTo>
                <a:lnTo>
                  <a:pt x="7237476" y="18288"/>
                </a:lnTo>
                <a:close/>
              </a:path>
              <a:path w="7237730" h="56515">
                <a:moveTo>
                  <a:pt x="7237476" y="0"/>
                </a:moveTo>
                <a:lnTo>
                  <a:pt x="0" y="0"/>
                </a:lnTo>
                <a:lnTo>
                  <a:pt x="0" y="9144"/>
                </a:lnTo>
                <a:lnTo>
                  <a:pt x="7237476" y="9144"/>
                </a:lnTo>
                <a:lnTo>
                  <a:pt x="7237476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41144" y="7829550"/>
            <a:ext cx="4523740" cy="2359660"/>
            <a:chOff x="1541144" y="7829550"/>
            <a:chExt cx="4523740" cy="2359660"/>
          </a:xfrm>
        </p:grpSpPr>
        <p:sp>
          <p:nvSpPr>
            <p:cNvPr id="5" name="object 5"/>
            <p:cNvSpPr/>
            <p:nvPr/>
          </p:nvSpPr>
          <p:spPr>
            <a:xfrm>
              <a:off x="1553844" y="7854950"/>
              <a:ext cx="4511040" cy="2334260"/>
            </a:xfrm>
            <a:custGeom>
              <a:avLst/>
              <a:gdLst/>
              <a:ahLst/>
              <a:cxnLst/>
              <a:rect l="l" t="t" r="r" b="b"/>
              <a:pathLst>
                <a:path w="4511040" h="2334259">
                  <a:moveTo>
                    <a:pt x="4511040" y="0"/>
                  </a:moveTo>
                  <a:lnTo>
                    <a:pt x="0" y="0"/>
                  </a:lnTo>
                  <a:lnTo>
                    <a:pt x="0" y="2072639"/>
                  </a:lnTo>
                  <a:lnTo>
                    <a:pt x="680466" y="2072639"/>
                  </a:lnTo>
                  <a:lnTo>
                    <a:pt x="133604" y="2333739"/>
                  </a:lnTo>
                  <a:lnTo>
                    <a:pt x="385728" y="2296134"/>
                  </a:lnTo>
                  <a:lnTo>
                    <a:pt x="256540" y="2296134"/>
                  </a:lnTo>
                  <a:lnTo>
                    <a:pt x="764540" y="2053589"/>
                  </a:lnTo>
                  <a:lnTo>
                    <a:pt x="19050" y="2053589"/>
                  </a:lnTo>
                  <a:lnTo>
                    <a:pt x="19050" y="19049"/>
                  </a:lnTo>
                  <a:lnTo>
                    <a:pt x="4511040" y="19049"/>
                  </a:lnTo>
                  <a:lnTo>
                    <a:pt x="4511040" y="0"/>
                  </a:lnTo>
                  <a:close/>
                </a:path>
                <a:path w="4511040" h="2334259">
                  <a:moveTo>
                    <a:pt x="4491990" y="19049"/>
                  </a:moveTo>
                  <a:lnTo>
                    <a:pt x="19050" y="19049"/>
                  </a:lnTo>
                  <a:lnTo>
                    <a:pt x="19050" y="2053589"/>
                  </a:lnTo>
                  <a:lnTo>
                    <a:pt x="764540" y="2053589"/>
                  </a:lnTo>
                  <a:lnTo>
                    <a:pt x="256540" y="2296134"/>
                  </a:lnTo>
                  <a:lnTo>
                    <a:pt x="508675" y="2258529"/>
                  </a:lnTo>
                  <a:lnTo>
                    <a:pt x="379475" y="2258529"/>
                  </a:lnTo>
                  <a:lnTo>
                    <a:pt x="848613" y="2034539"/>
                  </a:lnTo>
                  <a:lnTo>
                    <a:pt x="38100" y="2034539"/>
                  </a:lnTo>
                  <a:lnTo>
                    <a:pt x="38100" y="38099"/>
                  </a:lnTo>
                  <a:lnTo>
                    <a:pt x="4491990" y="38099"/>
                  </a:lnTo>
                  <a:lnTo>
                    <a:pt x="4491990" y="19049"/>
                  </a:lnTo>
                  <a:close/>
                </a:path>
                <a:path w="4511040" h="2334259">
                  <a:moveTo>
                    <a:pt x="4511040" y="19049"/>
                  </a:moveTo>
                  <a:lnTo>
                    <a:pt x="4491990" y="19049"/>
                  </a:lnTo>
                  <a:lnTo>
                    <a:pt x="4491990" y="2053589"/>
                  </a:lnTo>
                  <a:lnTo>
                    <a:pt x="1882775" y="2053589"/>
                  </a:lnTo>
                  <a:lnTo>
                    <a:pt x="256540" y="2296134"/>
                  </a:lnTo>
                  <a:lnTo>
                    <a:pt x="385728" y="2296134"/>
                  </a:lnTo>
                  <a:lnTo>
                    <a:pt x="1884171" y="2072639"/>
                  </a:lnTo>
                  <a:lnTo>
                    <a:pt x="4511040" y="2072639"/>
                  </a:lnTo>
                  <a:lnTo>
                    <a:pt x="4511040" y="19049"/>
                  </a:lnTo>
                  <a:close/>
                </a:path>
                <a:path w="4511040" h="2334259">
                  <a:moveTo>
                    <a:pt x="1881378" y="2034539"/>
                  </a:moveTo>
                  <a:lnTo>
                    <a:pt x="848613" y="2034539"/>
                  </a:lnTo>
                  <a:lnTo>
                    <a:pt x="379475" y="2258529"/>
                  </a:lnTo>
                  <a:lnTo>
                    <a:pt x="1881378" y="2034539"/>
                  </a:lnTo>
                  <a:close/>
                </a:path>
                <a:path w="4511040" h="2334259">
                  <a:moveTo>
                    <a:pt x="4491990" y="38099"/>
                  </a:moveTo>
                  <a:lnTo>
                    <a:pt x="4472940" y="38099"/>
                  </a:lnTo>
                  <a:lnTo>
                    <a:pt x="4472940" y="2034539"/>
                  </a:lnTo>
                  <a:lnTo>
                    <a:pt x="1881378" y="2034539"/>
                  </a:lnTo>
                  <a:lnTo>
                    <a:pt x="379475" y="2258529"/>
                  </a:lnTo>
                  <a:lnTo>
                    <a:pt x="508675" y="2258529"/>
                  </a:lnTo>
                  <a:lnTo>
                    <a:pt x="1882775" y="2053589"/>
                  </a:lnTo>
                  <a:lnTo>
                    <a:pt x="4491990" y="2053589"/>
                  </a:lnTo>
                  <a:lnTo>
                    <a:pt x="4491990" y="38099"/>
                  </a:lnTo>
                  <a:close/>
                </a:path>
                <a:path w="4511040" h="2334259">
                  <a:moveTo>
                    <a:pt x="4472940" y="38099"/>
                  </a:moveTo>
                  <a:lnTo>
                    <a:pt x="38100" y="38099"/>
                  </a:lnTo>
                  <a:lnTo>
                    <a:pt x="38100" y="2034539"/>
                  </a:lnTo>
                  <a:lnTo>
                    <a:pt x="4472940" y="2034539"/>
                  </a:lnTo>
                  <a:lnTo>
                    <a:pt x="4472940" y="38099"/>
                  </a:lnTo>
                  <a:close/>
                </a:path>
              </a:pathLst>
            </a:custGeom>
            <a:solidFill>
              <a:srgbClr val="7E7E7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0194" y="7848600"/>
              <a:ext cx="4472940" cy="2277110"/>
            </a:xfrm>
            <a:custGeom>
              <a:avLst/>
              <a:gdLst/>
              <a:ahLst/>
              <a:cxnLst/>
              <a:rect l="l" t="t" r="r" b="b"/>
              <a:pathLst>
                <a:path w="4472940" h="2277109">
                  <a:moveTo>
                    <a:pt x="4472940" y="0"/>
                  </a:moveTo>
                  <a:lnTo>
                    <a:pt x="0" y="0"/>
                  </a:lnTo>
                  <a:lnTo>
                    <a:pt x="0" y="2034539"/>
                  </a:lnTo>
                  <a:lnTo>
                    <a:pt x="745490" y="2034539"/>
                  </a:lnTo>
                  <a:lnTo>
                    <a:pt x="237490" y="2277084"/>
                  </a:lnTo>
                  <a:lnTo>
                    <a:pt x="1863725" y="2034539"/>
                  </a:lnTo>
                  <a:lnTo>
                    <a:pt x="4472940" y="2034539"/>
                  </a:lnTo>
                  <a:lnTo>
                    <a:pt x="44729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0194" y="7848600"/>
              <a:ext cx="4472940" cy="2277110"/>
            </a:xfrm>
            <a:custGeom>
              <a:avLst/>
              <a:gdLst/>
              <a:ahLst/>
              <a:cxnLst/>
              <a:rect l="l" t="t" r="r" b="b"/>
              <a:pathLst>
                <a:path w="4472940" h="2277109">
                  <a:moveTo>
                    <a:pt x="0" y="0"/>
                  </a:moveTo>
                  <a:lnTo>
                    <a:pt x="0" y="1186814"/>
                  </a:lnTo>
                  <a:lnTo>
                    <a:pt x="0" y="1695449"/>
                  </a:lnTo>
                  <a:lnTo>
                    <a:pt x="0" y="2034539"/>
                  </a:lnTo>
                  <a:lnTo>
                    <a:pt x="745490" y="2034539"/>
                  </a:lnTo>
                  <a:lnTo>
                    <a:pt x="237490" y="2277084"/>
                  </a:lnTo>
                  <a:lnTo>
                    <a:pt x="1863725" y="2034539"/>
                  </a:lnTo>
                  <a:lnTo>
                    <a:pt x="4472940" y="2034539"/>
                  </a:lnTo>
                  <a:lnTo>
                    <a:pt x="4472940" y="1695449"/>
                  </a:lnTo>
                  <a:lnTo>
                    <a:pt x="4472940" y="1186814"/>
                  </a:lnTo>
                  <a:lnTo>
                    <a:pt x="4472940" y="0"/>
                  </a:lnTo>
                  <a:lnTo>
                    <a:pt x="1863725" y="0"/>
                  </a:lnTo>
                  <a:lnTo>
                    <a:pt x="745490" y="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5731" y="1081785"/>
            <a:ext cx="6962775" cy="858647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506220" marR="1692275" algn="ctr">
              <a:lnSpc>
                <a:spcPts val="1839"/>
              </a:lnSpc>
              <a:spcBef>
                <a:spcPts val="225"/>
              </a:spcBef>
            </a:pPr>
            <a:r>
              <a:rPr sz="1600" b="1" dirty="0">
                <a:latin typeface="Times New Roman"/>
                <a:cs typeface="Times New Roman"/>
              </a:rPr>
              <a:t>Статьи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Н.Н.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Семенова,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опубликованные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журнале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«Успехи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физических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наук»</a:t>
            </a:r>
            <a:endParaRPr sz="1600" dirty="0">
              <a:latin typeface="Times New Roman"/>
              <a:cs typeface="Times New Roman"/>
            </a:endParaRPr>
          </a:p>
          <a:p>
            <a:pPr marL="241300" marR="269875" indent="-228600">
              <a:lnSpc>
                <a:spcPct val="95700"/>
              </a:lnSpc>
              <a:spcBef>
                <a:spcPts val="1764"/>
              </a:spcBef>
              <a:buSzPct val="85714"/>
              <a:buFont typeface="Times New Roman"/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dirty="0">
                <a:latin typeface="Times New Roman"/>
                <a:cs typeface="Times New Roman"/>
                <a:hlinkClick r:id="rId2"/>
              </a:rPr>
              <a:t>Потенциалы</a:t>
            </a:r>
            <a:r>
              <a:rPr sz="1400" spc="-45" dirty="0">
                <a:latin typeface="Times New Roman"/>
                <a:cs typeface="Times New Roman"/>
                <a:hlinkClick r:id="rId2"/>
              </a:rPr>
              <a:t> </a:t>
            </a:r>
            <a:r>
              <a:rPr sz="1400" dirty="0">
                <a:latin typeface="Times New Roman"/>
                <a:cs typeface="Times New Roman"/>
                <a:hlinkClick r:id="rId2"/>
              </a:rPr>
              <a:t>ионизации</a:t>
            </a:r>
            <a:r>
              <a:rPr sz="1400" spc="-40" dirty="0">
                <a:latin typeface="Times New Roman"/>
                <a:cs typeface="Times New Roman"/>
                <a:hlinkClick r:id="rId2"/>
              </a:rPr>
              <a:t> </a:t>
            </a:r>
            <a:r>
              <a:rPr sz="1400" dirty="0">
                <a:latin typeface="Times New Roman"/>
                <a:cs typeface="Times New Roman"/>
                <a:hlinkClick r:id="rId2"/>
              </a:rPr>
              <a:t>и</a:t>
            </a:r>
            <a:r>
              <a:rPr sz="1400" spc="-30" dirty="0">
                <a:latin typeface="Times New Roman"/>
                <a:cs typeface="Times New Roman"/>
                <a:hlinkClick r:id="rId2"/>
              </a:rPr>
              <a:t> </a:t>
            </a:r>
            <a:r>
              <a:rPr sz="1400" dirty="0">
                <a:latin typeface="Times New Roman"/>
                <a:cs typeface="Times New Roman"/>
                <a:hlinkClick r:id="rId2"/>
              </a:rPr>
              <a:t>потенциалы</a:t>
            </a:r>
            <a:r>
              <a:rPr sz="1400" spc="-30" dirty="0">
                <a:latin typeface="Times New Roman"/>
                <a:cs typeface="Times New Roman"/>
                <a:hlinkClick r:id="rId2"/>
              </a:rPr>
              <a:t> </a:t>
            </a:r>
            <a:r>
              <a:rPr sz="1400" dirty="0">
                <a:latin typeface="Times New Roman"/>
                <a:cs typeface="Times New Roman"/>
                <a:hlinkClick r:id="rId2"/>
              </a:rPr>
              <a:t>свечения</a:t>
            </a:r>
            <a:r>
              <a:rPr sz="1400" spc="-30" dirty="0">
                <a:latin typeface="Times New Roman"/>
                <a:cs typeface="Times New Roman"/>
                <a:hlinkClick r:id="rId2"/>
              </a:rPr>
              <a:t> </a:t>
            </a:r>
            <a:r>
              <a:rPr sz="1400" dirty="0">
                <a:latin typeface="Times New Roman"/>
                <a:cs typeface="Times New Roman"/>
                <a:hlinkClick r:id="rId2"/>
              </a:rPr>
              <a:t>газов</a:t>
            </a:r>
            <a:r>
              <a:rPr sz="1400" spc="-40" dirty="0">
                <a:latin typeface="Times New Roman"/>
                <a:cs typeface="Times New Roman"/>
                <a:hlinkClick r:id="rId2"/>
              </a:rPr>
              <a:t> </a:t>
            </a:r>
            <a:r>
              <a:rPr sz="1400" dirty="0">
                <a:latin typeface="Times New Roman"/>
                <a:cs typeface="Times New Roman"/>
                <a:hlinkClick r:id="rId2"/>
              </a:rPr>
              <a:t>и</a:t>
            </a:r>
            <a:r>
              <a:rPr sz="1400" spc="-30" dirty="0">
                <a:latin typeface="Times New Roman"/>
                <a:cs typeface="Times New Roman"/>
                <a:hlinkClick r:id="rId2"/>
              </a:rPr>
              <a:t> </a:t>
            </a:r>
            <a:r>
              <a:rPr sz="1400" dirty="0">
                <a:latin typeface="Times New Roman"/>
                <a:cs typeface="Times New Roman"/>
                <a:hlinkClick r:id="rId2"/>
              </a:rPr>
              <a:t>паров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-</a:t>
            </a:r>
            <a:r>
              <a:rPr sz="1400" spc="50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449–478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(1923).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(Обзоры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актуальных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проблем). </a:t>
            </a: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https://web.archive.org/web/20180722030841id_/https://ufn.ru/ufn23/ufn23_4/Russian/r234g.pdf</a:t>
            </a:r>
            <a:endParaRPr sz="1300" dirty="0">
              <a:latin typeface="Times New Roman"/>
              <a:cs typeface="Times New Roman"/>
            </a:endParaRPr>
          </a:p>
          <a:p>
            <a:pPr marL="241300" marR="530225" indent="-228600">
              <a:lnSpc>
                <a:spcPts val="1610"/>
              </a:lnSpc>
              <a:spcBef>
                <a:spcPts val="50"/>
              </a:spcBef>
              <a:buSzPct val="85714"/>
              <a:buFont typeface="Times New Roman"/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3"/>
              </a:rPr>
              <a:t>Химия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3"/>
              </a:rPr>
              <a:t>и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3"/>
              </a:rPr>
              <a:t>электронные</a:t>
            </a:r>
            <a:r>
              <a:rPr sz="1400" u="sng" spc="-3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3"/>
              </a:rPr>
              <a:t>явления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4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357–381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(1924).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(Обзоры </a:t>
            </a:r>
            <a:r>
              <a:rPr sz="1400" dirty="0">
                <a:latin typeface="Times New Roman"/>
                <a:cs typeface="Times New Roman"/>
              </a:rPr>
              <a:t>актуальных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проблем).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https://ufn.ru/ufn24/ufn24_6/Russian/r246b.pdf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530"/>
              </a:lnSpc>
              <a:buSzPct val="85714"/>
              <a:buFont typeface="Times New Roman"/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5"/>
              </a:rPr>
              <a:t>О</a:t>
            </a:r>
            <a:r>
              <a:rPr sz="1400" u="sng" spc="-3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5"/>
              </a:rPr>
              <a:t>молекулярном</a:t>
            </a:r>
            <a:r>
              <a:rPr sz="1400" u="sng" spc="-3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5"/>
              </a:rPr>
              <a:t>пучке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5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57–79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(1925).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(Обзоры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актуальных</a:t>
            </a:r>
            <a:endParaRPr sz="1400" dirty="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sz="1400" dirty="0">
                <a:latin typeface="Times New Roman"/>
                <a:cs typeface="Times New Roman"/>
              </a:rPr>
              <a:t>проблем).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https://ufn.ru/ufn25/ufn25_1/Russian/r251d.pdf</a:t>
            </a:r>
            <a:endParaRPr sz="1400" dirty="0">
              <a:latin typeface="Times New Roman"/>
              <a:cs typeface="Times New Roman"/>
            </a:endParaRPr>
          </a:p>
          <a:p>
            <a:pPr marL="241300" marR="528320" indent="-228600">
              <a:lnSpc>
                <a:spcPts val="1610"/>
              </a:lnSpc>
              <a:spcBef>
                <a:spcPts val="75"/>
              </a:spcBef>
              <a:buSzPct val="85714"/>
              <a:buFont typeface="Times New Roman"/>
              <a:buAutoNum type="arabicPeriod" startAt="4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7"/>
              </a:rPr>
              <a:t>Цепные</a:t>
            </a:r>
            <a:r>
              <a:rPr sz="1400" u="sng" spc="-4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7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7"/>
              </a:rPr>
              <a:t>реакции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10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191–223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(1930).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(Обзоры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актуальных </a:t>
            </a:r>
            <a:r>
              <a:rPr sz="1400" dirty="0">
                <a:latin typeface="Times New Roman"/>
                <a:cs typeface="Times New Roman"/>
              </a:rPr>
              <a:t>проблем).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https://ufn.ru/ufn30/ufn30_2/Russian/r302b.pdf</a:t>
            </a:r>
            <a:endParaRPr sz="1400" dirty="0">
              <a:latin typeface="Times New Roman"/>
              <a:cs typeface="Times New Roman"/>
            </a:endParaRPr>
          </a:p>
          <a:p>
            <a:pPr marL="241300" marR="158750" indent="-228600">
              <a:lnSpc>
                <a:spcPts val="1610"/>
              </a:lnSpc>
              <a:spcBef>
                <a:spcPts val="10"/>
              </a:spcBef>
              <a:buSzPct val="85714"/>
              <a:buFont typeface="Times New Roman"/>
              <a:buAutoNum type="arabicPeriod" startAt="4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9"/>
              </a:rPr>
              <a:t>Простейшие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9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9"/>
              </a:rPr>
              <a:t>химические</a:t>
            </a:r>
            <a:r>
              <a:rPr sz="1400" u="sng" spc="-3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9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9"/>
              </a:rPr>
              <a:t>реакции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10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347–365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(1930).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(Обзоры </a:t>
            </a:r>
            <a:r>
              <a:rPr sz="1400" dirty="0">
                <a:latin typeface="Times New Roman"/>
                <a:cs typeface="Times New Roman"/>
              </a:rPr>
              <a:t>актуальных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проблем).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https://ufn.ru/ru/articles/1930/3/b/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530"/>
              </a:lnSpc>
              <a:buSzPct val="85714"/>
              <a:buFont typeface="Times New Roman"/>
              <a:buAutoNum type="arabicPeriod" startAt="4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Газовые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взрывы</a:t>
            </a:r>
            <a:r>
              <a:rPr sz="1400" u="sng" spc="-3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и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теория</a:t>
            </a:r>
            <a:r>
              <a:rPr sz="1400" u="sng" spc="-2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цепных</a:t>
            </a:r>
            <a:r>
              <a:rPr sz="1400" u="sng" spc="-4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0"/>
              </a:rPr>
              <a:t>реакций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11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250–275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(1931).</a:t>
            </a:r>
            <a:endParaRPr sz="1400" dirty="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sz="1400" dirty="0">
                <a:latin typeface="Times New Roman"/>
                <a:cs typeface="Times New Roman"/>
              </a:rPr>
              <a:t>(Обзоры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актуальных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проблем).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https://ufn.ru/ufn30/ufn30_3/Russian/r303b.pdf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610"/>
              </a:lnSpc>
              <a:buSzPct val="85714"/>
              <a:buFont typeface="Times New Roman"/>
              <a:buAutoNum type="arabicPeriod" startAt="7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2"/>
              </a:rPr>
              <a:t>Тепловая</a:t>
            </a:r>
            <a:r>
              <a:rPr sz="1400" u="sng" spc="-3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2"/>
              </a:rPr>
              <a:t>теория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2"/>
              </a:rPr>
              <a:t>горения</a:t>
            </a:r>
            <a:r>
              <a:rPr sz="1400" u="sng" spc="-3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2"/>
              </a:rPr>
              <a:t>и</a:t>
            </a:r>
            <a:r>
              <a:rPr sz="1400" u="sng" spc="-3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2"/>
              </a:rPr>
              <a:t>взрывов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23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251–292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(1940).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(Обзоры</a:t>
            </a:r>
            <a:endParaRPr sz="1400" dirty="0">
              <a:latin typeface="Times New Roman"/>
              <a:cs typeface="Times New Roman"/>
            </a:endParaRPr>
          </a:p>
          <a:p>
            <a:pPr marL="241300">
              <a:lnSpc>
                <a:spcPts val="1614"/>
              </a:lnSpc>
            </a:pPr>
            <a:r>
              <a:rPr sz="1400" dirty="0">
                <a:latin typeface="Times New Roman"/>
                <a:cs typeface="Times New Roman"/>
              </a:rPr>
              <a:t>актуальных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проблем).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https://ufn.ru/ufn40/ufn40_3/Russian/r403b.pdf</a:t>
            </a:r>
            <a:endParaRPr sz="14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610"/>
              </a:lnSpc>
              <a:spcBef>
                <a:spcPts val="85"/>
              </a:spcBef>
              <a:buSzPct val="85714"/>
              <a:buFont typeface="Times New Roman"/>
              <a:buAutoNum type="arabicPeriod" startAt="8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4"/>
              </a:rPr>
              <a:t>Тепловая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4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4"/>
              </a:rPr>
              <a:t>теория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4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4"/>
              </a:rPr>
              <a:t>горения</a:t>
            </a:r>
            <a:r>
              <a:rPr sz="1400" u="sng" spc="-3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4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4"/>
              </a:rPr>
              <a:t>и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4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4"/>
              </a:rPr>
              <a:t>взрывов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24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433–486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(1940).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(Обзоры </a:t>
            </a:r>
            <a:r>
              <a:rPr sz="1400" dirty="0">
                <a:latin typeface="Times New Roman"/>
                <a:cs typeface="Times New Roman"/>
              </a:rPr>
              <a:t>актуальных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проблем).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3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5"/>
              </a:rPr>
              <a:t>https://www.mathnet.ru/links/35bffaa17216a675408ed181a945dd31/ufn14194.pdf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1525"/>
              </a:lnSpc>
              <a:buSzPct val="85714"/>
              <a:buFont typeface="Times New Roman"/>
              <a:buAutoNum type="arabicPeriod" startAt="8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6"/>
              </a:rPr>
              <a:t>Путь</a:t>
            </a:r>
            <a:r>
              <a:rPr sz="1400" u="sng" spc="-1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6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6"/>
              </a:rPr>
              <a:t>в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6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6"/>
              </a:rPr>
              <a:t>науку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148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727–728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(1986).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(Из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истории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физики)</a:t>
            </a:r>
            <a:endParaRPr sz="1400" dirty="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7"/>
              </a:rPr>
              <a:t>https://ufn.ru/ufn86/ufn86_4/Russian/r864h.pdf</a:t>
            </a:r>
            <a:endParaRPr sz="1400" dirty="0">
              <a:latin typeface="Times New Roman"/>
              <a:cs typeface="Times New Roman"/>
            </a:endParaRPr>
          </a:p>
          <a:p>
            <a:pPr marL="241300" marR="59055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Times New Roman"/>
                <a:cs typeface="Times New Roman"/>
              </a:rPr>
              <a:t>Semenov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8"/>
              </a:rPr>
              <a:t>The</a:t>
            </a:r>
            <a:r>
              <a:rPr sz="1400" u="sng" spc="-2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8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8"/>
              </a:rPr>
              <a:t>road</a:t>
            </a:r>
            <a:r>
              <a:rPr sz="1400" u="sng" spc="-1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8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8"/>
              </a:rPr>
              <a:t>into</a:t>
            </a:r>
            <a:r>
              <a:rPr sz="1400" u="sng" spc="-1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8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18"/>
              </a:rPr>
              <a:t>science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Sov.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Phys.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Usp.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29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385–386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(1986).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(From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history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physics).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9"/>
              </a:rPr>
              <a:t>https://ufn.ru/ufn86/ufn86_4/ufn864g.pdf</a:t>
            </a:r>
            <a:endParaRPr sz="1400" dirty="0">
              <a:latin typeface="Times New Roman"/>
              <a:cs typeface="Times New Roman"/>
            </a:endParaRPr>
          </a:p>
          <a:p>
            <a:pPr marL="241300" marR="79375" indent="-228600" algn="just">
              <a:lnSpc>
                <a:spcPts val="1610"/>
              </a:lnSpc>
              <a:spcBef>
                <a:spcPts val="10"/>
              </a:spcBef>
              <a:buSzPct val="85714"/>
              <a:buFont typeface="Times New Roman"/>
              <a:buAutoNum type="arabicPeriod" startAt="10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Семенов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Н.Н.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Газовые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взрывы</a:t>
            </a:r>
            <a:r>
              <a:rPr sz="1400" u="sng" spc="-3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и</a:t>
            </a:r>
            <a:r>
              <a:rPr sz="1400" u="sng" spc="-2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теория</a:t>
            </a:r>
            <a:r>
              <a:rPr sz="1400" u="sng" spc="-2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цепных</a:t>
            </a:r>
            <a:r>
              <a:rPr sz="1400" u="sng" spc="-3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0"/>
              </a:rPr>
              <a:t>реакций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УФН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163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(4)65–75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(1993). </a:t>
            </a:r>
            <a:r>
              <a:rPr sz="1400" dirty="0">
                <a:latin typeface="Times New Roman"/>
                <a:cs typeface="Times New Roman"/>
              </a:rPr>
              <a:t>(Из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архива)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Впервые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опубликовано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УФН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сентябре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1931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(УФН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1931,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11,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вып.</a:t>
            </a:r>
            <a:r>
              <a:rPr sz="1400" spc="-25" dirty="0">
                <a:latin typeface="Times New Roman"/>
                <a:cs typeface="Times New Roman"/>
              </a:rPr>
              <a:t> 2, </a:t>
            </a:r>
            <a:r>
              <a:rPr sz="1400" dirty="0">
                <a:latin typeface="Times New Roman"/>
                <a:cs typeface="Times New Roman"/>
              </a:rPr>
              <a:t>с.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250-</a:t>
            </a:r>
            <a:r>
              <a:rPr sz="1400" spc="-20" dirty="0">
                <a:latin typeface="Times New Roman"/>
                <a:cs typeface="Times New Roman"/>
              </a:rPr>
              <a:t>275)</a:t>
            </a:r>
            <a:endParaRPr sz="1400" dirty="0">
              <a:latin typeface="Times New Roman"/>
              <a:cs typeface="Times New Roman"/>
            </a:endParaRPr>
          </a:p>
          <a:p>
            <a:pPr marL="241300" algn="just">
              <a:lnSpc>
                <a:spcPts val="1525"/>
              </a:lnSpc>
            </a:pP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1"/>
              </a:rPr>
              <a:t>https://ufn.ru/ufn93/ufn93_4/Russian/r934e.pdf</a:t>
            </a:r>
            <a:r>
              <a:rPr sz="1400" spc="1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;</a:t>
            </a:r>
            <a:endParaRPr sz="1400" dirty="0">
              <a:latin typeface="Times New Roman"/>
              <a:cs typeface="Times New Roman"/>
            </a:endParaRPr>
          </a:p>
          <a:p>
            <a:pPr marL="241300" marR="252729" algn="just">
              <a:lnSpc>
                <a:spcPts val="1610"/>
              </a:lnSpc>
              <a:spcBef>
                <a:spcPts val="75"/>
              </a:spcBef>
            </a:pPr>
            <a:r>
              <a:rPr sz="1400" dirty="0">
                <a:latin typeface="Times New Roman"/>
                <a:cs typeface="Times New Roman"/>
              </a:rPr>
              <a:t>Semenov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Gas</a:t>
            </a:r>
            <a:r>
              <a:rPr sz="1400" u="sng" spc="-1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explosions</a:t>
            </a:r>
            <a:r>
              <a:rPr sz="1400" u="sng" spc="-1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and</a:t>
            </a:r>
            <a:r>
              <a:rPr sz="1400" u="sng" spc="-1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the</a:t>
            </a:r>
            <a:r>
              <a:rPr sz="1400" u="sng" spc="-3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theory</a:t>
            </a:r>
            <a:r>
              <a:rPr sz="1400" u="sng" spc="-3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of</a:t>
            </a:r>
            <a:r>
              <a:rPr sz="1400" u="sng" spc="-20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chain</a:t>
            </a:r>
            <a:r>
              <a:rPr sz="1400" u="sng" spc="-15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 </a:t>
            </a:r>
            <a:r>
              <a:rPr sz="1400" u="sng" dirty="0">
                <a:solidFill>
                  <a:srgbClr val="005597"/>
                </a:solidFill>
                <a:uFill>
                  <a:solidFill>
                    <a:srgbClr val="005597"/>
                  </a:solidFill>
                </a:uFill>
                <a:latin typeface="Times New Roman"/>
                <a:cs typeface="Times New Roman"/>
                <a:hlinkClick r:id="rId22"/>
              </a:rPr>
              <a:t>reactions</a:t>
            </a:r>
            <a:r>
              <a:rPr sz="1400" dirty="0">
                <a:latin typeface="Times New Roman"/>
                <a:cs typeface="Times New Roman"/>
              </a:rPr>
              <a:t>»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Sov.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Phys.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Usp.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36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279– </a:t>
            </a:r>
            <a:r>
              <a:rPr sz="1400" dirty="0">
                <a:latin typeface="Times New Roman"/>
                <a:cs typeface="Times New Roman"/>
              </a:rPr>
              <a:t>287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(1993).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(From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archive)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3"/>
              </a:rPr>
              <a:t>https://ufn.ru/ufn93/ufn93_4/ufn934f.pdf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347470" marR="1506220" indent="2540" algn="ctr">
              <a:lnSpc>
                <a:spcPct val="957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«За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всю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свою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жизнь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Н.Н.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опубликовал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всего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полсотни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оригинальных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статей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и,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правило,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отечественных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журналах.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Если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воспользоваться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системой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„объективной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оценки“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работы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Н.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Н.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баллам,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внедряемым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сейчас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РАН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Министерством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науки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РФ,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то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Н.Н.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оказался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бы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одним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самых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„плохих“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сотрудников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всё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время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существования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Института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химфизики».</a:t>
            </a:r>
            <a:endParaRPr sz="1200" dirty="0">
              <a:latin typeface="Arial"/>
              <a:cs typeface="Arial"/>
            </a:endParaRPr>
          </a:p>
          <a:p>
            <a:pPr marL="1600835" marR="1754505" algn="ctr">
              <a:lnSpc>
                <a:spcPct val="112400"/>
              </a:lnSpc>
              <a:spcBef>
                <a:spcPts val="1155"/>
              </a:spcBef>
            </a:pPr>
            <a:r>
              <a:rPr sz="1200" dirty="0">
                <a:solidFill>
                  <a:schemeClr val="bg1"/>
                </a:solidFill>
                <a:latin typeface="Arial"/>
                <a:cs typeface="Arial"/>
              </a:rPr>
              <a:t>—</a:t>
            </a:r>
            <a:r>
              <a:rPr sz="1200" spc="-1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spc="-15" dirty="0" err="1" smtClean="0">
                <a:solidFill>
                  <a:schemeClr val="bg1"/>
                </a:solidFill>
                <a:latin typeface="Arial"/>
                <a:cs typeface="Arial"/>
              </a:rPr>
              <a:t>Манелис</a:t>
            </a:r>
            <a:r>
              <a:rPr lang="ru-RU" sz="1200" spc="-15" dirty="0" smtClean="0">
                <a:solidFill>
                  <a:schemeClr val="bg1"/>
                </a:solidFill>
                <a:latin typeface="Arial"/>
                <a:cs typeface="Arial"/>
              </a:rPr>
              <a:t> Г.Б.</a:t>
            </a:r>
            <a:r>
              <a:rPr sz="1200" u="sng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24"/>
              </a:rPr>
              <a:t>.</a:t>
            </a:r>
            <a:r>
              <a:rPr sz="12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Химфизики.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1200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Черноголовка:</a:t>
            </a:r>
            <a:r>
              <a:rPr sz="95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Редакционно- </a:t>
            </a: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издательский</a:t>
            </a:r>
            <a:r>
              <a:rPr sz="95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отдел</a:t>
            </a:r>
            <a:r>
              <a:rPr sz="95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ИПХФ</a:t>
            </a:r>
            <a:r>
              <a:rPr sz="95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РАН,</a:t>
            </a:r>
            <a:r>
              <a:rPr sz="95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2011.</a:t>
            </a:r>
            <a:r>
              <a:rPr sz="95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r>
              <a:rPr sz="95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r>
              <a:rPr sz="95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29—</a:t>
            </a:r>
            <a:r>
              <a:rPr sz="950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30.</a:t>
            </a:r>
            <a:endParaRPr sz="9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30783"/>
            <a:ext cx="613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544" y="641603"/>
            <a:ext cx="7237730" cy="56515"/>
          </a:xfrm>
          <a:custGeom>
            <a:avLst/>
            <a:gdLst/>
            <a:ahLst/>
            <a:cxnLst/>
            <a:rect l="l" t="t" r="r" b="b"/>
            <a:pathLst>
              <a:path w="7237730" h="56515">
                <a:moveTo>
                  <a:pt x="7237476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237476" y="56388"/>
                </a:lnTo>
                <a:lnTo>
                  <a:pt x="7237476" y="18288"/>
                </a:lnTo>
                <a:close/>
              </a:path>
              <a:path w="7237730" h="56515">
                <a:moveTo>
                  <a:pt x="7237476" y="0"/>
                </a:moveTo>
                <a:lnTo>
                  <a:pt x="0" y="0"/>
                </a:lnTo>
                <a:lnTo>
                  <a:pt x="0" y="9144"/>
                </a:lnTo>
                <a:lnTo>
                  <a:pt x="7237476" y="9144"/>
                </a:lnTo>
                <a:lnTo>
                  <a:pt x="7237476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131" y="1638045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712" y="1243329"/>
            <a:ext cx="6754495" cy="60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0035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Статьи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Н.Н.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Семёнова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зарубежных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изданиях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Uber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eine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experimentalle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Metode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Erforschung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elerktrostatischen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Feldern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Z.fur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Physik.-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131" y="1813305"/>
            <a:ext cx="1760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1923.-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Bd.17,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S.67-</a:t>
            </a:r>
            <a:r>
              <a:rPr sz="1200" spc="-25" dirty="0">
                <a:latin typeface="Times New Roman"/>
                <a:cs typeface="Times New Roman"/>
              </a:rPr>
              <a:t>72.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131" y="2241550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731" y="1848358"/>
            <a:ext cx="6556375" cy="60198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https://link.springer.com/article/10.1007/BF01328664</a:t>
            </a:r>
            <a:endParaRPr sz="12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  <a:spcBef>
                <a:spcPts val="830"/>
              </a:spcBef>
            </a:pPr>
            <a:r>
              <a:rPr sz="1200" spc="-10" dirty="0">
                <a:latin typeface="Times New Roman"/>
                <a:cs typeface="Times New Roman"/>
              </a:rPr>
              <a:t>Semenov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Walther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A.F.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Uber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eine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Erforschung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von</a:t>
            </a:r>
            <a:r>
              <a:rPr sz="1200" spc="-10" dirty="0">
                <a:latin typeface="Times New Roman"/>
                <a:cs typeface="Times New Roman"/>
              </a:rPr>
              <a:t> Elektrischen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Wechsefeldern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Z.fur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131" y="2416809"/>
            <a:ext cx="2131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Physik.-</a:t>
            </a:r>
            <a:r>
              <a:rPr sz="1200" dirty="0">
                <a:latin typeface="Times New Roman"/>
                <a:cs typeface="Times New Roman"/>
              </a:rPr>
              <a:t>1923.-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Bd.19,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S.136.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131" y="2846577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731" y="2450337"/>
            <a:ext cx="4022090" cy="6045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https://link.springer.com/article/10.1007/BF01327553</a:t>
            </a:r>
            <a:endParaRPr sz="120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  <a:spcBef>
                <a:spcPts val="840"/>
              </a:spcBef>
            </a:pP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Kondratjeff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V.N.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Ionisation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Salzdampfen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131" y="3021838"/>
            <a:ext cx="3550920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7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Z.fur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Physik.-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1924,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Bd.22.,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S.1-</a:t>
            </a:r>
            <a:r>
              <a:rPr sz="1200" spc="-25" dirty="0">
                <a:latin typeface="Times New Roman"/>
                <a:cs typeface="Times New Roman"/>
              </a:rPr>
              <a:t>8.</a:t>
            </a:r>
            <a:endParaRPr sz="1200">
              <a:latin typeface="Times New Roman"/>
              <a:cs typeface="Times New Roman"/>
            </a:endParaRPr>
          </a:p>
          <a:p>
            <a:pPr marL="240665">
              <a:lnSpc>
                <a:spcPts val="127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https://link.springer.com/article/10.1007/BF01328106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939" y="3451986"/>
            <a:ext cx="6920865" cy="5638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1300" marR="5080" indent="-22860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4.</a:t>
            </a:r>
            <a:r>
              <a:rPr sz="1200" spc="114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Uber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Berechung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Magnetischen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Momente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Atome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Z.fur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Physik.-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1924.-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Bd.30,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2.- </a:t>
            </a:r>
            <a:r>
              <a:rPr sz="1200" spc="-10" dirty="0">
                <a:latin typeface="Times New Roman"/>
                <a:cs typeface="Times New Roman"/>
              </a:rPr>
              <a:t>S.151-</a:t>
            </a:r>
            <a:r>
              <a:rPr sz="1200" spc="-20" dirty="0">
                <a:latin typeface="Times New Roman"/>
                <a:cs typeface="Times New Roman"/>
              </a:rPr>
              <a:t>152.</a:t>
            </a:r>
            <a:endParaRPr sz="1200">
              <a:latin typeface="Times New Roman"/>
              <a:cs typeface="Times New Roman"/>
            </a:endParaRPr>
          </a:p>
          <a:p>
            <a:pPr marL="241300">
              <a:lnSpc>
                <a:spcPts val="138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https://link.springer.com/article/10.1007/BF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131" y="4154550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5.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3982339"/>
            <a:ext cx="255333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0133183</a:t>
            </a:r>
            <a:endParaRPr sz="1200">
              <a:latin typeface="Times New Roman"/>
              <a:cs typeface="Times New Roman"/>
            </a:endParaRPr>
          </a:p>
          <a:p>
            <a:pPr marL="245745">
              <a:lnSpc>
                <a:spcPts val="1400"/>
              </a:lnSpc>
            </a:pP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Uber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Durchschlag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131" y="4329810"/>
            <a:ext cx="2948305" cy="17862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fester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Isolatoren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Z.fur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Physik.-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1925.-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Bd.32.-</a:t>
            </a:r>
            <a:r>
              <a:rPr sz="1200" spc="-50" dirty="0">
                <a:latin typeface="Times New Roman"/>
                <a:cs typeface="Times New Roman"/>
              </a:rPr>
              <a:t> N </a:t>
            </a:r>
            <a:r>
              <a:rPr sz="1200" dirty="0">
                <a:latin typeface="Times New Roman"/>
                <a:cs typeface="Times New Roman"/>
              </a:rPr>
              <a:t>4.- </a:t>
            </a:r>
            <a:r>
              <a:rPr sz="1200" spc="-10" dirty="0">
                <a:latin typeface="Times New Roman"/>
                <a:cs typeface="Times New Roman"/>
              </a:rPr>
              <a:t>S.273-</a:t>
            </a:r>
            <a:r>
              <a:rPr sz="1200" spc="-20" dirty="0">
                <a:latin typeface="Times New Roman"/>
                <a:cs typeface="Times New Roman"/>
              </a:rPr>
              <a:t>286.</a:t>
            </a:r>
            <a:endParaRPr sz="1200">
              <a:latin typeface="Times New Roman"/>
              <a:cs typeface="Times New Roman"/>
            </a:endParaRPr>
          </a:p>
          <a:p>
            <a:pPr marL="12700" marR="13335">
              <a:lnSpc>
                <a:spcPts val="138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https://link.springer.com/article/10.1007/BF013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31671</a:t>
            </a:r>
            <a:endParaRPr sz="1200">
              <a:latin typeface="Times New Roman"/>
              <a:cs typeface="Times New Roman"/>
            </a:endParaRPr>
          </a:p>
          <a:p>
            <a:pPr marL="240665" marR="76200" indent="-22860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6.</a:t>
            </a:r>
            <a:r>
              <a:rPr sz="1200" spc="12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Oxydation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des </a:t>
            </a:r>
            <a:r>
              <a:rPr sz="1200" spc="-10" dirty="0">
                <a:latin typeface="Times New Roman"/>
                <a:cs typeface="Times New Roman"/>
              </a:rPr>
              <a:t>Phosphordampfes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bei </a:t>
            </a:r>
            <a:r>
              <a:rPr sz="1200" spc="-10" dirty="0">
                <a:latin typeface="Times New Roman"/>
                <a:cs typeface="Times New Roman"/>
              </a:rPr>
              <a:t>niedrigen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Drucken </a:t>
            </a:r>
            <a:r>
              <a:rPr sz="1200" dirty="0">
                <a:latin typeface="Times New Roman"/>
                <a:cs typeface="Times New Roman"/>
              </a:rPr>
              <a:t>Z.fur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Physik.-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1927.-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Bd.46,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1-</a:t>
            </a:r>
            <a:r>
              <a:rPr sz="1200" dirty="0">
                <a:latin typeface="Times New Roman"/>
                <a:cs typeface="Times New Roman"/>
              </a:rPr>
              <a:t>2.-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S.109- </a:t>
            </a:r>
            <a:r>
              <a:rPr sz="1200" spc="-20" dirty="0">
                <a:latin typeface="Times New Roman"/>
                <a:cs typeface="Times New Roman"/>
              </a:rPr>
              <a:t>131.</a:t>
            </a:r>
            <a:endParaRPr sz="1200">
              <a:latin typeface="Times New Roman"/>
              <a:cs typeface="Times New Roman"/>
            </a:endParaRPr>
          </a:p>
          <a:p>
            <a:pPr marL="240665" marR="12700">
              <a:lnSpc>
                <a:spcPts val="138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https://link.springer.com/article/10.1007/BF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02055763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131" y="6082664"/>
            <a:ext cx="2352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1200" spc="-25" dirty="0">
                <a:latin typeface="Times New Roman"/>
                <a:cs typeface="Times New Roman"/>
              </a:rPr>
              <a:t>7.</a:t>
            </a:r>
            <a:r>
              <a:rPr sz="1200" dirty="0">
                <a:latin typeface="Times New Roman"/>
                <a:cs typeface="Times New Roman"/>
              </a:rPr>
              <a:t>	Semenov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Kinetik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der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131" y="6257924"/>
            <a:ext cx="2940685" cy="12598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4130">
              <a:lnSpc>
                <a:spcPts val="1380"/>
              </a:lnSpc>
              <a:spcBef>
                <a:spcPts val="195"/>
              </a:spcBef>
            </a:pPr>
            <a:r>
              <a:rPr sz="1200" spc="-10" dirty="0">
                <a:latin typeface="Times New Roman"/>
                <a:cs typeface="Times New Roman"/>
              </a:rPr>
              <a:t>Dissoziation</a:t>
            </a:r>
            <a:r>
              <a:rPr sz="1200" dirty="0">
                <a:latin typeface="Times New Roman"/>
                <a:cs typeface="Times New Roman"/>
              </a:rPr>
              <a:t> von </a:t>
            </a:r>
            <a:r>
              <a:rPr sz="1200" spc="-10" dirty="0">
                <a:latin typeface="Times New Roman"/>
                <a:cs typeface="Times New Roman"/>
              </a:rPr>
              <a:t>Zweitomigen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Moleculen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Z.fur </a:t>
            </a:r>
            <a:r>
              <a:rPr sz="1200" dirty="0">
                <a:latin typeface="Times New Roman"/>
                <a:cs typeface="Times New Roman"/>
              </a:rPr>
              <a:t>Physik.-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1928.-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Bd.48,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3-4.-S.216-</a:t>
            </a:r>
            <a:r>
              <a:rPr sz="1200" spc="-20" dirty="0">
                <a:latin typeface="Times New Roman"/>
                <a:cs typeface="Times New Roman"/>
              </a:rPr>
              <a:t>230.</a:t>
            </a:r>
            <a:endParaRPr sz="1200">
              <a:latin typeface="Times New Roman"/>
              <a:cs typeface="Times New Roman"/>
            </a:endParaRPr>
          </a:p>
          <a:p>
            <a:pPr marL="240665" marR="5080">
              <a:lnSpc>
                <a:spcPts val="138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https://link.springer.com/article/10.1007/BF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01351305</a:t>
            </a:r>
            <a:endParaRPr sz="1200">
              <a:latin typeface="Times New Roman"/>
              <a:cs typeface="Times New Roman"/>
            </a:endParaRPr>
          </a:p>
          <a:p>
            <a:pPr marL="240665" marR="373380" indent="-22860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8.</a:t>
            </a:r>
            <a:r>
              <a:rPr sz="1200" spc="130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Zur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Theorie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des </a:t>
            </a:r>
            <a:r>
              <a:rPr sz="1200" spc="-10" dirty="0">
                <a:latin typeface="Times New Roman"/>
                <a:cs typeface="Times New Roman"/>
              </a:rPr>
              <a:t>Verbrennungsprozesses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Z.fur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Physik.- </a:t>
            </a:r>
            <a:r>
              <a:rPr sz="1200" dirty="0">
                <a:latin typeface="Times New Roman"/>
                <a:cs typeface="Times New Roman"/>
              </a:rPr>
              <a:t>1928.-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Bd.48,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7-</a:t>
            </a:r>
            <a:r>
              <a:rPr sz="1200" dirty="0">
                <a:latin typeface="Times New Roman"/>
                <a:cs typeface="Times New Roman"/>
              </a:rPr>
              <a:t>8.-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S.571-</a:t>
            </a:r>
            <a:r>
              <a:rPr sz="1200" spc="-20" dirty="0">
                <a:latin typeface="Times New Roman"/>
                <a:cs typeface="Times New Roman"/>
              </a:rPr>
              <a:t>582.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7131" y="7484744"/>
            <a:ext cx="4595495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>
              <a:lnSpc>
                <a:spcPts val="141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https://link.springer.com/article/10.1007/BF01340021</a:t>
            </a:r>
            <a:endParaRPr sz="12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9.</a:t>
            </a:r>
            <a:r>
              <a:rPr sz="1200" spc="135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Transition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Kinetic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Energy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-10" dirty="0">
                <a:latin typeface="Times New Roman"/>
                <a:cs typeface="Times New Roman"/>
              </a:rPr>
              <a:t> Vibrational Energy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Collisions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Particles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Nature.-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1930.-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V.126.-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3177.-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P.436-</a:t>
            </a:r>
            <a:r>
              <a:rPr sz="1200" spc="-20" dirty="0">
                <a:latin typeface="Times New Roman"/>
                <a:cs typeface="Times New Roman"/>
              </a:rPr>
              <a:t>437.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https://www.nature.com/articles/126436b0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7131" y="8332469"/>
            <a:ext cx="4867275" cy="168846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03200" marR="648970" indent="-190500">
              <a:lnSpc>
                <a:spcPct val="86300"/>
              </a:lnSpc>
              <a:spcBef>
                <a:spcPts val="295"/>
              </a:spcBef>
              <a:buAutoNum type="arabicPeriod" startAt="10"/>
              <a:tabLst>
                <a:tab pos="203200" algn="l"/>
              </a:tabLst>
            </a:pP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​Semenov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Upper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Pressure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Limit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Ignition/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Polemic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against Hinshelwood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Nature.-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1933.-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V.132,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3336.-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P.566-</a:t>
            </a:r>
            <a:r>
              <a:rPr sz="1200" spc="-20" dirty="0">
                <a:latin typeface="Times New Roman"/>
                <a:cs typeface="Times New Roman"/>
              </a:rPr>
              <a:t>567.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https://www.nature.com/articles/132566b0</a:t>
            </a:r>
            <a:endParaRPr sz="1200">
              <a:latin typeface="Times New Roman"/>
              <a:cs typeface="Times New Roman"/>
            </a:endParaRPr>
          </a:p>
          <a:p>
            <a:pPr marL="240665" marR="5080" indent="-228600">
              <a:lnSpc>
                <a:spcPts val="1380"/>
              </a:lnSpc>
              <a:spcBef>
                <a:spcPts val="950"/>
              </a:spcBef>
              <a:buAutoNum type="arabicPeriod" startAt="10"/>
              <a:tabLst>
                <a:tab pos="240665" algn="l"/>
              </a:tabLst>
            </a:pP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Advances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Chemical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Kinetics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Soviet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Nature.- </a:t>
            </a:r>
            <a:r>
              <a:rPr sz="1200" dirty="0">
                <a:latin typeface="Times New Roman"/>
                <a:cs typeface="Times New Roman"/>
              </a:rPr>
              <a:t>1943.-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V.151,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3824.-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P.185-</a:t>
            </a:r>
            <a:r>
              <a:rPr sz="1200" spc="-20" dirty="0">
                <a:latin typeface="Times New Roman"/>
                <a:cs typeface="Times New Roman"/>
              </a:rPr>
              <a:t>187.</a:t>
            </a:r>
            <a:endParaRPr sz="1200">
              <a:latin typeface="Times New Roman"/>
              <a:cs typeface="Times New Roman"/>
            </a:endParaRPr>
          </a:p>
          <a:p>
            <a:pPr marL="240665">
              <a:lnSpc>
                <a:spcPts val="129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2"/>
              </a:rPr>
              <a:t>https://www.nature.com/articles/151185a0</a:t>
            </a:r>
            <a:endParaRPr sz="1200">
              <a:latin typeface="Times New Roman"/>
              <a:cs typeface="Times New Roman"/>
            </a:endParaRPr>
          </a:p>
          <a:p>
            <a:pPr marL="238125" marR="363220" indent="-226060">
              <a:lnSpc>
                <a:spcPts val="1380"/>
              </a:lnSpc>
              <a:spcBef>
                <a:spcPts val="65"/>
              </a:spcBef>
              <a:buAutoNum type="arabicPeriod" startAt="12"/>
              <a:tabLst>
                <a:tab pos="238125" algn="l"/>
                <a:tab pos="461645" algn="l"/>
              </a:tabLst>
            </a:pPr>
            <a:r>
              <a:rPr sz="1200" dirty="0">
                <a:latin typeface="Times New Roman"/>
                <a:cs typeface="Times New Roman"/>
              </a:rPr>
              <a:t>	Semenov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Kondratiev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V.N.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Academician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A.F.Joffe: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Obituary Nature.-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1961.-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V.190.-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N4778.-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P.761-</a:t>
            </a:r>
            <a:r>
              <a:rPr sz="1200" spc="-20" dirty="0">
                <a:latin typeface="Times New Roman"/>
                <a:cs typeface="Times New Roman"/>
              </a:rPr>
              <a:t>763.</a:t>
            </a:r>
            <a:endParaRPr sz="1200">
              <a:latin typeface="Times New Roman"/>
              <a:cs typeface="Times New Roman"/>
            </a:endParaRPr>
          </a:p>
          <a:p>
            <a:pPr marL="239395">
              <a:lnSpc>
                <a:spcPts val="1345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https://www.nature.com/articles/190761a0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35117" y="9464141"/>
            <a:ext cx="2121535" cy="3759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00" b="1" dirty="0">
                <a:solidFill>
                  <a:srgbClr val="7E7E7E"/>
                </a:solidFill>
                <a:latin typeface="Times New Roman"/>
                <a:cs typeface="Times New Roman"/>
              </a:rPr>
              <a:t>Марка,</a:t>
            </a:r>
            <a:r>
              <a:rPr sz="1000" b="1" spc="-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7E7E7E"/>
                </a:solidFill>
                <a:latin typeface="Times New Roman"/>
                <a:cs typeface="Times New Roman"/>
              </a:rPr>
              <a:t>выпущенная</a:t>
            </a:r>
            <a:r>
              <a:rPr sz="1000" b="1" spc="-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7E7E7E"/>
                </a:solidFill>
                <a:latin typeface="Times New Roman"/>
                <a:cs typeface="Times New Roman"/>
              </a:rPr>
              <a:t>Почтой</a:t>
            </a:r>
            <a:r>
              <a:rPr sz="1000" b="1" spc="-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7E7E7E"/>
                </a:solidFill>
                <a:latin typeface="Times New Roman"/>
                <a:cs typeface="Times New Roman"/>
              </a:rPr>
              <a:t>России</a:t>
            </a:r>
            <a:endParaRPr sz="1000">
              <a:latin typeface="Times New Roman"/>
              <a:cs typeface="Times New Roman"/>
            </a:endParaRPr>
          </a:p>
          <a:p>
            <a:pPr marL="36830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к</a:t>
            </a:r>
            <a:r>
              <a:rPr sz="1000" spc="-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7E7E7E"/>
                </a:solidFill>
                <a:latin typeface="Times New Roman"/>
                <a:cs typeface="Times New Roman"/>
              </a:rPr>
              <a:t>125-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летию</a:t>
            </a:r>
            <a:r>
              <a:rPr sz="1000" spc="-3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со</a:t>
            </a:r>
            <a:r>
              <a:rPr sz="100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дня</a:t>
            </a:r>
            <a:r>
              <a:rPr sz="1000" spc="-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рождения</a:t>
            </a:r>
            <a:r>
              <a:rPr sz="1000" spc="-2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7E7E7E"/>
                </a:solidFill>
                <a:latin typeface="Times New Roman"/>
                <a:cs typeface="Times New Roman"/>
              </a:rPr>
              <a:t>учёного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30879" y="3796029"/>
            <a:ext cx="4149090" cy="3492500"/>
            <a:chOff x="3230879" y="3796029"/>
            <a:chExt cx="4149090" cy="3492500"/>
          </a:xfrm>
        </p:grpSpPr>
        <p:sp>
          <p:nvSpPr>
            <p:cNvPr id="23" name="object 23"/>
            <p:cNvSpPr/>
            <p:nvPr/>
          </p:nvSpPr>
          <p:spPr>
            <a:xfrm>
              <a:off x="3249929" y="3827779"/>
              <a:ext cx="4130040" cy="3460750"/>
            </a:xfrm>
            <a:custGeom>
              <a:avLst/>
              <a:gdLst/>
              <a:ahLst/>
              <a:cxnLst/>
              <a:rect l="l" t="t" r="r" b="b"/>
              <a:pathLst>
                <a:path w="4130040" h="3460750">
                  <a:moveTo>
                    <a:pt x="3441700" y="0"/>
                  </a:moveTo>
                  <a:lnTo>
                    <a:pt x="688340" y="0"/>
                  </a:lnTo>
                  <a:lnTo>
                    <a:pt x="631892" y="1629"/>
                  </a:lnTo>
                  <a:lnTo>
                    <a:pt x="576699" y="6433"/>
                  </a:lnTo>
                  <a:lnTo>
                    <a:pt x="522939" y="14286"/>
                  </a:lnTo>
                  <a:lnTo>
                    <a:pt x="470790" y="25060"/>
                  </a:lnTo>
                  <a:lnTo>
                    <a:pt x="420427" y="38629"/>
                  </a:lnTo>
                  <a:lnTo>
                    <a:pt x="372029" y="54867"/>
                  </a:lnTo>
                  <a:lnTo>
                    <a:pt x="325773" y="73646"/>
                  </a:lnTo>
                  <a:lnTo>
                    <a:pt x="281836" y="94841"/>
                  </a:lnTo>
                  <a:lnTo>
                    <a:pt x="240395" y="118324"/>
                  </a:lnTo>
                  <a:lnTo>
                    <a:pt x="201628" y="143970"/>
                  </a:lnTo>
                  <a:lnTo>
                    <a:pt x="165711" y="171651"/>
                  </a:lnTo>
                  <a:lnTo>
                    <a:pt x="132823" y="201241"/>
                  </a:lnTo>
                  <a:lnTo>
                    <a:pt x="103140" y="232613"/>
                  </a:lnTo>
                  <a:lnTo>
                    <a:pt x="76840" y="265641"/>
                  </a:lnTo>
                  <a:lnTo>
                    <a:pt x="54100" y="300198"/>
                  </a:lnTo>
                  <a:lnTo>
                    <a:pt x="35096" y="336157"/>
                  </a:lnTo>
                  <a:lnTo>
                    <a:pt x="20007" y="373393"/>
                  </a:lnTo>
                  <a:lnTo>
                    <a:pt x="9010" y="411778"/>
                  </a:lnTo>
                  <a:lnTo>
                    <a:pt x="2282" y="451186"/>
                  </a:lnTo>
                  <a:lnTo>
                    <a:pt x="0" y="491489"/>
                  </a:lnTo>
                  <a:lnTo>
                    <a:pt x="0" y="2457450"/>
                  </a:lnTo>
                  <a:lnTo>
                    <a:pt x="2282" y="2497753"/>
                  </a:lnTo>
                  <a:lnTo>
                    <a:pt x="9010" y="2537161"/>
                  </a:lnTo>
                  <a:lnTo>
                    <a:pt x="20007" y="2575546"/>
                  </a:lnTo>
                  <a:lnTo>
                    <a:pt x="35096" y="2612782"/>
                  </a:lnTo>
                  <a:lnTo>
                    <a:pt x="54100" y="2648741"/>
                  </a:lnTo>
                  <a:lnTo>
                    <a:pt x="76840" y="2683298"/>
                  </a:lnTo>
                  <a:lnTo>
                    <a:pt x="103140" y="2716326"/>
                  </a:lnTo>
                  <a:lnTo>
                    <a:pt x="132823" y="2747698"/>
                  </a:lnTo>
                  <a:lnTo>
                    <a:pt x="165711" y="2777288"/>
                  </a:lnTo>
                  <a:lnTo>
                    <a:pt x="201628" y="2804969"/>
                  </a:lnTo>
                  <a:lnTo>
                    <a:pt x="240395" y="2830615"/>
                  </a:lnTo>
                  <a:lnTo>
                    <a:pt x="281836" y="2854098"/>
                  </a:lnTo>
                  <a:lnTo>
                    <a:pt x="325773" y="2875293"/>
                  </a:lnTo>
                  <a:lnTo>
                    <a:pt x="372029" y="2894072"/>
                  </a:lnTo>
                  <a:lnTo>
                    <a:pt x="420427" y="2910310"/>
                  </a:lnTo>
                  <a:lnTo>
                    <a:pt x="470790" y="2923879"/>
                  </a:lnTo>
                  <a:lnTo>
                    <a:pt x="522939" y="2934653"/>
                  </a:lnTo>
                  <a:lnTo>
                    <a:pt x="576699" y="2942506"/>
                  </a:lnTo>
                  <a:lnTo>
                    <a:pt x="631892" y="2947310"/>
                  </a:lnTo>
                  <a:lnTo>
                    <a:pt x="688340" y="2948940"/>
                  </a:lnTo>
                  <a:lnTo>
                    <a:pt x="394207" y="3460750"/>
                  </a:lnTo>
                  <a:lnTo>
                    <a:pt x="1720849" y="2948940"/>
                  </a:lnTo>
                  <a:lnTo>
                    <a:pt x="3441700" y="2948940"/>
                  </a:lnTo>
                  <a:lnTo>
                    <a:pt x="3498147" y="2947310"/>
                  </a:lnTo>
                  <a:lnTo>
                    <a:pt x="3553340" y="2942506"/>
                  </a:lnTo>
                  <a:lnTo>
                    <a:pt x="3607100" y="2934653"/>
                  </a:lnTo>
                  <a:lnTo>
                    <a:pt x="3659249" y="2923879"/>
                  </a:lnTo>
                  <a:lnTo>
                    <a:pt x="3709612" y="2910310"/>
                  </a:lnTo>
                  <a:lnTo>
                    <a:pt x="3758010" y="2894072"/>
                  </a:lnTo>
                  <a:lnTo>
                    <a:pt x="3804266" y="2875293"/>
                  </a:lnTo>
                  <a:lnTo>
                    <a:pt x="3848203" y="2854098"/>
                  </a:lnTo>
                  <a:lnTo>
                    <a:pt x="3889644" y="2830615"/>
                  </a:lnTo>
                  <a:lnTo>
                    <a:pt x="3928411" y="2804969"/>
                  </a:lnTo>
                  <a:lnTo>
                    <a:pt x="3964328" y="2777288"/>
                  </a:lnTo>
                  <a:lnTo>
                    <a:pt x="3997216" y="2747698"/>
                  </a:lnTo>
                  <a:lnTo>
                    <a:pt x="4026899" y="2716326"/>
                  </a:lnTo>
                  <a:lnTo>
                    <a:pt x="4053199" y="2683298"/>
                  </a:lnTo>
                  <a:lnTo>
                    <a:pt x="4075939" y="2648741"/>
                  </a:lnTo>
                  <a:lnTo>
                    <a:pt x="4094943" y="2612782"/>
                  </a:lnTo>
                  <a:lnTo>
                    <a:pt x="4110032" y="2575546"/>
                  </a:lnTo>
                  <a:lnTo>
                    <a:pt x="4121029" y="2537161"/>
                  </a:lnTo>
                  <a:lnTo>
                    <a:pt x="4127757" y="2497753"/>
                  </a:lnTo>
                  <a:lnTo>
                    <a:pt x="4130040" y="2457450"/>
                  </a:lnTo>
                  <a:lnTo>
                    <a:pt x="4130040" y="491489"/>
                  </a:lnTo>
                  <a:lnTo>
                    <a:pt x="4127757" y="451186"/>
                  </a:lnTo>
                  <a:lnTo>
                    <a:pt x="4121029" y="411778"/>
                  </a:lnTo>
                  <a:lnTo>
                    <a:pt x="4110032" y="373393"/>
                  </a:lnTo>
                  <a:lnTo>
                    <a:pt x="4094943" y="336157"/>
                  </a:lnTo>
                  <a:lnTo>
                    <a:pt x="4075939" y="300198"/>
                  </a:lnTo>
                  <a:lnTo>
                    <a:pt x="4053199" y="265641"/>
                  </a:lnTo>
                  <a:lnTo>
                    <a:pt x="4026899" y="232613"/>
                  </a:lnTo>
                  <a:lnTo>
                    <a:pt x="3997216" y="201241"/>
                  </a:lnTo>
                  <a:lnTo>
                    <a:pt x="3964328" y="171651"/>
                  </a:lnTo>
                  <a:lnTo>
                    <a:pt x="3928411" y="143970"/>
                  </a:lnTo>
                  <a:lnTo>
                    <a:pt x="3889644" y="118324"/>
                  </a:lnTo>
                  <a:lnTo>
                    <a:pt x="3848203" y="94841"/>
                  </a:lnTo>
                  <a:lnTo>
                    <a:pt x="3804266" y="73646"/>
                  </a:lnTo>
                  <a:lnTo>
                    <a:pt x="3758010" y="54867"/>
                  </a:lnTo>
                  <a:lnTo>
                    <a:pt x="3709612" y="38629"/>
                  </a:lnTo>
                  <a:lnTo>
                    <a:pt x="3659249" y="25060"/>
                  </a:lnTo>
                  <a:lnTo>
                    <a:pt x="3607100" y="14286"/>
                  </a:lnTo>
                  <a:lnTo>
                    <a:pt x="3553340" y="6433"/>
                  </a:lnTo>
                  <a:lnTo>
                    <a:pt x="3498147" y="1629"/>
                  </a:lnTo>
                  <a:lnTo>
                    <a:pt x="3441700" y="0"/>
                  </a:lnTo>
                  <a:close/>
                </a:path>
              </a:pathLst>
            </a:custGeom>
            <a:solidFill>
              <a:srgbClr val="7E7E7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37229" y="3802379"/>
              <a:ext cx="4130040" cy="346075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37229" y="3802379"/>
              <a:ext cx="4130040" cy="3460750"/>
            </a:xfrm>
            <a:custGeom>
              <a:avLst/>
              <a:gdLst/>
              <a:ahLst/>
              <a:cxnLst/>
              <a:rect l="l" t="t" r="r" b="b"/>
              <a:pathLst>
                <a:path w="4130040" h="3460750">
                  <a:moveTo>
                    <a:pt x="688340" y="0"/>
                  </a:moveTo>
                  <a:lnTo>
                    <a:pt x="631892" y="1629"/>
                  </a:lnTo>
                  <a:lnTo>
                    <a:pt x="576699" y="6433"/>
                  </a:lnTo>
                  <a:lnTo>
                    <a:pt x="522939" y="14286"/>
                  </a:lnTo>
                  <a:lnTo>
                    <a:pt x="470790" y="25060"/>
                  </a:lnTo>
                  <a:lnTo>
                    <a:pt x="420427" y="38629"/>
                  </a:lnTo>
                  <a:lnTo>
                    <a:pt x="372029" y="54867"/>
                  </a:lnTo>
                  <a:lnTo>
                    <a:pt x="325773" y="73646"/>
                  </a:lnTo>
                  <a:lnTo>
                    <a:pt x="281836" y="94841"/>
                  </a:lnTo>
                  <a:lnTo>
                    <a:pt x="240395" y="118324"/>
                  </a:lnTo>
                  <a:lnTo>
                    <a:pt x="201628" y="143970"/>
                  </a:lnTo>
                  <a:lnTo>
                    <a:pt x="165711" y="171651"/>
                  </a:lnTo>
                  <a:lnTo>
                    <a:pt x="132823" y="201241"/>
                  </a:lnTo>
                  <a:lnTo>
                    <a:pt x="103140" y="232613"/>
                  </a:lnTo>
                  <a:lnTo>
                    <a:pt x="76840" y="265641"/>
                  </a:lnTo>
                  <a:lnTo>
                    <a:pt x="54100" y="300198"/>
                  </a:lnTo>
                  <a:lnTo>
                    <a:pt x="35096" y="336157"/>
                  </a:lnTo>
                  <a:lnTo>
                    <a:pt x="20007" y="373393"/>
                  </a:lnTo>
                  <a:lnTo>
                    <a:pt x="9010" y="411778"/>
                  </a:lnTo>
                  <a:lnTo>
                    <a:pt x="2282" y="451186"/>
                  </a:lnTo>
                  <a:lnTo>
                    <a:pt x="0" y="491489"/>
                  </a:lnTo>
                  <a:lnTo>
                    <a:pt x="0" y="1720214"/>
                  </a:lnTo>
                  <a:lnTo>
                    <a:pt x="0" y="2457450"/>
                  </a:lnTo>
                  <a:lnTo>
                    <a:pt x="2282" y="2497753"/>
                  </a:lnTo>
                  <a:lnTo>
                    <a:pt x="9010" y="2537161"/>
                  </a:lnTo>
                  <a:lnTo>
                    <a:pt x="20007" y="2575546"/>
                  </a:lnTo>
                  <a:lnTo>
                    <a:pt x="35096" y="2612782"/>
                  </a:lnTo>
                  <a:lnTo>
                    <a:pt x="54100" y="2648741"/>
                  </a:lnTo>
                  <a:lnTo>
                    <a:pt x="76840" y="2683298"/>
                  </a:lnTo>
                  <a:lnTo>
                    <a:pt x="103140" y="2716326"/>
                  </a:lnTo>
                  <a:lnTo>
                    <a:pt x="132823" y="2747698"/>
                  </a:lnTo>
                  <a:lnTo>
                    <a:pt x="165711" y="2777288"/>
                  </a:lnTo>
                  <a:lnTo>
                    <a:pt x="201628" y="2804969"/>
                  </a:lnTo>
                  <a:lnTo>
                    <a:pt x="240395" y="2830615"/>
                  </a:lnTo>
                  <a:lnTo>
                    <a:pt x="281836" y="2854098"/>
                  </a:lnTo>
                  <a:lnTo>
                    <a:pt x="325773" y="2875293"/>
                  </a:lnTo>
                  <a:lnTo>
                    <a:pt x="372029" y="2894072"/>
                  </a:lnTo>
                  <a:lnTo>
                    <a:pt x="420427" y="2910310"/>
                  </a:lnTo>
                  <a:lnTo>
                    <a:pt x="470790" y="2923879"/>
                  </a:lnTo>
                  <a:lnTo>
                    <a:pt x="522939" y="2934653"/>
                  </a:lnTo>
                  <a:lnTo>
                    <a:pt x="576699" y="2942506"/>
                  </a:lnTo>
                  <a:lnTo>
                    <a:pt x="631892" y="2947310"/>
                  </a:lnTo>
                  <a:lnTo>
                    <a:pt x="688340" y="2948940"/>
                  </a:lnTo>
                  <a:lnTo>
                    <a:pt x="394207" y="3460750"/>
                  </a:lnTo>
                  <a:lnTo>
                    <a:pt x="1720849" y="2948940"/>
                  </a:lnTo>
                  <a:lnTo>
                    <a:pt x="3441700" y="2948940"/>
                  </a:lnTo>
                  <a:lnTo>
                    <a:pt x="3498147" y="2947310"/>
                  </a:lnTo>
                  <a:lnTo>
                    <a:pt x="3553340" y="2942506"/>
                  </a:lnTo>
                  <a:lnTo>
                    <a:pt x="3607100" y="2934653"/>
                  </a:lnTo>
                  <a:lnTo>
                    <a:pt x="3659249" y="2923879"/>
                  </a:lnTo>
                  <a:lnTo>
                    <a:pt x="3709612" y="2910310"/>
                  </a:lnTo>
                  <a:lnTo>
                    <a:pt x="3758010" y="2894072"/>
                  </a:lnTo>
                  <a:lnTo>
                    <a:pt x="3804266" y="2875293"/>
                  </a:lnTo>
                  <a:lnTo>
                    <a:pt x="3848203" y="2854098"/>
                  </a:lnTo>
                  <a:lnTo>
                    <a:pt x="3889644" y="2830615"/>
                  </a:lnTo>
                  <a:lnTo>
                    <a:pt x="3928411" y="2804969"/>
                  </a:lnTo>
                  <a:lnTo>
                    <a:pt x="3964328" y="2777288"/>
                  </a:lnTo>
                  <a:lnTo>
                    <a:pt x="3997216" y="2747698"/>
                  </a:lnTo>
                  <a:lnTo>
                    <a:pt x="4026899" y="2716326"/>
                  </a:lnTo>
                  <a:lnTo>
                    <a:pt x="4053199" y="2683298"/>
                  </a:lnTo>
                  <a:lnTo>
                    <a:pt x="4075939" y="2648741"/>
                  </a:lnTo>
                  <a:lnTo>
                    <a:pt x="4094943" y="2612782"/>
                  </a:lnTo>
                  <a:lnTo>
                    <a:pt x="4110032" y="2575546"/>
                  </a:lnTo>
                  <a:lnTo>
                    <a:pt x="4121029" y="2537161"/>
                  </a:lnTo>
                  <a:lnTo>
                    <a:pt x="4127757" y="2497753"/>
                  </a:lnTo>
                  <a:lnTo>
                    <a:pt x="4130040" y="2457450"/>
                  </a:lnTo>
                  <a:lnTo>
                    <a:pt x="4130040" y="1720214"/>
                  </a:lnTo>
                  <a:lnTo>
                    <a:pt x="4130040" y="491489"/>
                  </a:lnTo>
                  <a:lnTo>
                    <a:pt x="4127757" y="451186"/>
                  </a:lnTo>
                  <a:lnTo>
                    <a:pt x="4121029" y="411778"/>
                  </a:lnTo>
                  <a:lnTo>
                    <a:pt x="4110032" y="373393"/>
                  </a:lnTo>
                  <a:lnTo>
                    <a:pt x="4094943" y="336157"/>
                  </a:lnTo>
                  <a:lnTo>
                    <a:pt x="4075939" y="300198"/>
                  </a:lnTo>
                  <a:lnTo>
                    <a:pt x="4053199" y="265641"/>
                  </a:lnTo>
                  <a:lnTo>
                    <a:pt x="4026899" y="232613"/>
                  </a:lnTo>
                  <a:lnTo>
                    <a:pt x="3997216" y="201241"/>
                  </a:lnTo>
                  <a:lnTo>
                    <a:pt x="3964328" y="171651"/>
                  </a:lnTo>
                  <a:lnTo>
                    <a:pt x="3928411" y="143970"/>
                  </a:lnTo>
                  <a:lnTo>
                    <a:pt x="3889644" y="118324"/>
                  </a:lnTo>
                  <a:lnTo>
                    <a:pt x="3848203" y="94841"/>
                  </a:lnTo>
                  <a:lnTo>
                    <a:pt x="3804266" y="73646"/>
                  </a:lnTo>
                  <a:lnTo>
                    <a:pt x="3758010" y="54867"/>
                  </a:lnTo>
                  <a:lnTo>
                    <a:pt x="3709612" y="38629"/>
                  </a:lnTo>
                  <a:lnTo>
                    <a:pt x="3659249" y="25060"/>
                  </a:lnTo>
                  <a:lnTo>
                    <a:pt x="3607100" y="14286"/>
                  </a:lnTo>
                  <a:lnTo>
                    <a:pt x="3553340" y="6433"/>
                  </a:lnTo>
                  <a:lnTo>
                    <a:pt x="3498147" y="1629"/>
                  </a:lnTo>
                  <a:lnTo>
                    <a:pt x="3441700" y="0"/>
                  </a:lnTo>
                  <a:lnTo>
                    <a:pt x="1720849" y="0"/>
                  </a:lnTo>
                  <a:lnTo>
                    <a:pt x="688340" y="0"/>
                  </a:lnTo>
                  <a:close/>
                </a:path>
              </a:pathLst>
            </a:custGeom>
            <a:ln w="1269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40960" y="3932046"/>
            <a:ext cx="1322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C00000"/>
                </a:solidFill>
                <a:latin typeface="Times New Roman"/>
                <a:cs typeface="Times New Roman"/>
              </a:rPr>
              <a:t>ЭТО</a:t>
            </a:r>
            <a:r>
              <a:rPr sz="12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C00000"/>
                </a:solidFill>
                <a:latin typeface="Times New Roman"/>
                <a:cs typeface="Times New Roman"/>
              </a:rPr>
              <a:t>ИНТЕРЕСНО!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96183" y="4248429"/>
            <a:ext cx="3609340" cy="23571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1945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году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академика </a:t>
            </a:r>
            <a:r>
              <a:rPr sz="1000" dirty="0">
                <a:latin typeface="Times New Roman"/>
                <a:cs typeface="Times New Roman"/>
              </a:rPr>
              <a:t>Семёнова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привлекли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к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Атомному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проекту.</a:t>
            </a:r>
            <a:endParaRPr sz="1000">
              <a:latin typeface="Times New Roman"/>
              <a:cs typeface="Times New Roman"/>
            </a:endParaRPr>
          </a:p>
          <a:p>
            <a:pPr marL="52069" marR="43815" indent="-635" algn="ctr">
              <a:lnSpc>
                <a:spcPct val="110000"/>
              </a:lnSpc>
            </a:pP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зоне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его </a:t>
            </a:r>
            <a:r>
              <a:rPr sz="1000" spc="-10" dirty="0">
                <a:latin typeface="Times New Roman"/>
                <a:cs typeface="Times New Roman"/>
              </a:rPr>
              <a:t>ответственности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оказались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подготовка </a:t>
            </a:r>
            <a:r>
              <a:rPr sz="1000" dirty="0">
                <a:latin typeface="Times New Roman"/>
                <a:cs typeface="Times New Roman"/>
              </a:rPr>
              <a:t>полигона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для </a:t>
            </a:r>
            <a:r>
              <a:rPr sz="1000" dirty="0">
                <a:latin typeface="Times New Roman"/>
                <a:cs typeface="Times New Roman"/>
              </a:rPr>
              <a:t>ядерных</a:t>
            </a:r>
            <a:r>
              <a:rPr sz="1000" spc="-10" dirty="0">
                <a:latin typeface="Times New Roman"/>
                <a:cs typeface="Times New Roman"/>
              </a:rPr>
              <a:t> испытаний,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изготовление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фиксирующей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все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параметры</a:t>
            </a:r>
            <a:endParaRPr sz="1000">
              <a:latin typeface="Times New Roman"/>
              <a:cs typeface="Times New Roman"/>
            </a:endParaRPr>
          </a:p>
          <a:p>
            <a:pPr marL="27305" marR="15240" indent="-5080" algn="ctr">
              <a:lnSpc>
                <a:spcPct val="109300"/>
              </a:lnSpc>
              <a:spcBef>
                <a:spcPts val="20"/>
              </a:spcBef>
            </a:pPr>
            <a:r>
              <a:rPr sz="1000" dirty="0">
                <a:latin typeface="Times New Roman"/>
                <a:cs typeface="Times New Roman"/>
              </a:rPr>
              <a:t>взрыва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измерительной аппаратуры.</a:t>
            </a:r>
            <a:r>
              <a:rPr sz="1000" dirty="0">
                <a:latin typeface="Times New Roman"/>
                <a:cs typeface="Times New Roman"/>
              </a:rPr>
              <a:t> В 1949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году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за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успешное испытание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атомной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бомбы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Семёнов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вновь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получил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Сталинскую </a:t>
            </a:r>
            <a:r>
              <a:rPr sz="1100" dirty="0">
                <a:latin typeface="Times New Roman"/>
                <a:cs typeface="Times New Roman"/>
              </a:rPr>
              <a:t>премию.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конце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1940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начале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1950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гг.</a:t>
            </a:r>
            <a:r>
              <a:rPr sz="1100" spc="-10" dirty="0">
                <a:latin typeface="Times New Roman"/>
                <a:cs typeface="Times New Roman"/>
              </a:rPr>
              <a:t> Николаю</a:t>
            </a:r>
            <a:endParaRPr sz="11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latin typeface="Times New Roman"/>
                <a:cs typeface="Times New Roman"/>
              </a:rPr>
              <a:t>Николаевичу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пришлось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отстаивать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свой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приоритет</a:t>
            </a:r>
            <a:r>
              <a:rPr sz="1100" spc="-50" dirty="0">
                <a:latin typeface="Times New Roman"/>
                <a:cs typeface="Times New Roman"/>
              </a:rPr>
              <a:t> в</a:t>
            </a:r>
            <a:endParaRPr sz="1100">
              <a:latin typeface="Times New Roman"/>
              <a:cs typeface="Times New Roman"/>
            </a:endParaRPr>
          </a:p>
          <a:p>
            <a:pPr marL="59690" marR="47625" indent="-1270" algn="ctr">
              <a:lnSpc>
                <a:spcPct val="110100"/>
              </a:lnSpc>
              <a:spcBef>
                <a:spcPts val="10"/>
              </a:spcBef>
            </a:pPr>
            <a:r>
              <a:rPr sz="1100" dirty="0">
                <a:latin typeface="Times New Roman"/>
                <a:cs typeface="Times New Roman"/>
              </a:rPr>
              <a:t>открытии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природы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цепных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реакций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борьбе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физиком </a:t>
            </a:r>
            <a:r>
              <a:rPr sz="1100" dirty="0">
                <a:latin typeface="Times New Roman"/>
                <a:cs typeface="Times New Roman"/>
              </a:rPr>
              <a:t>Н.С.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Акуловым,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обвинявшим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Семёнова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то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плагиате,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то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в </a:t>
            </a:r>
            <a:r>
              <a:rPr sz="1100" spc="-10" dirty="0">
                <a:latin typeface="Times New Roman"/>
                <a:cs typeface="Times New Roman"/>
              </a:rPr>
              <a:t>низкопоклонстве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перед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Западом.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Точку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дискуссии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о </a:t>
            </a:r>
            <a:r>
              <a:rPr sz="1100" dirty="0">
                <a:latin typeface="Times New Roman"/>
                <a:cs typeface="Times New Roman"/>
              </a:rPr>
              <a:t>приоритете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поставило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присуждение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Нобелевской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премии</a:t>
            </a:r>
            <a:endParaRPr sz="1100">
              <a:latin typeface="Times New Roman"/>
              <a:cs typeface="Times New Roman"/>
            </a:endParaRPr>
          </a:p>
          <a:p>
            <a:pPr marL="22860" marR="10795" algn="ctr">
              <a:lnSpc>
                <a:spcPts val="146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1956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года,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но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почивать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научных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лаврах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было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не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натуре лауреата.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85409" y="7178293"/>
            <a:ext cx="2145665" cy="211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30783"/>
            <a:ext cx="613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544" y="641603"/>
            <a:ext cx="7237730" cy="56515"/>
          </a:xfrm>
          <a:custGeom>
            <a:avLst/>
            <a:gdLst/>
            <a:ahLst/>
            <a:cxnLst/>
            <a:rect l="l" t="t" r="r" b="b"/>
            <a:pathLst>
              <a:path w="7237730" h="56515">
                <a:moveTo>
                  <a:pt x="7237476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237476" y="56388"/>
                </a:lnTo>
                <a:lnTo>
                  <a:pt x="7237476" y="18288"/>
                </a:lnTo>
                <a:close/>
              </a:path>
              <a:path w="7237730" h="56515">
                <a:moveTo>
                  <a:pt x="7237476" y="0"/>
                </a:moveTo>
                <a:lnTo>
                  <a:pt x="0" y="0"/>
                </a:lnTo>
                <a:lnTo>
                  <a:pt x="0" y="9144"/>
                </a:lnTo>
                <a:lnTo>
                  <a:pt x="7237476" y="9144"/>
                </a:lnTo>
                <a:lnTo>
                  <a:pt x="7237476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0001" y="1020571"/>
            <a:ext cx="18122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1200" spc="-25" dirty="0">
                <a:latin typeface="Times New Roman"/>
                <a:cs typeface="Times New Roman"/>
              </a:rPr>
              <a:t>13.</a:t>
            </a:r>
            <a:r>
              <a:rPr sz="1200" dirty="0">
                <a:latin typeface="Times New Roman"/>
                <a:cs typeface="Times New Roman"/>
              </a:rPr>
              <a:t>	Semenov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-</a:t>
            </a:r>
            <a:r>
              <a:rPr sz="1200" spc="-20" dirty="0">
                <a:latin typeface="Times New Roman"/>
                <a:cs typeface="Times New Roman"/>
                <a:hlinkClick r:id="rId2"/>
              </a:rPr>
              <a:t>Some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0001" y="1196085"/>
            <a:ext cx="1251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  <a:hlinkClick r:id="rId2"/>
              </a:rPr>
              <a:t>problems</a:t>
            </a:r>
            <a:r>
              <a:rPr sz="1200" spc="-45" dirty="0">
                <a:latin typeface="Times New Roman"/>
                <a:cs typeface="Times New Roman"/>
                <a:hlinkClick r:id="rId2"/>
              </a:rPr>
              <a:t> </a:t>
            </a:r>
            <a:r>
              <a:rPr sz="1200" dirty="0">
                <a:latin typeface="Times New Roman"/>
                <a:cs typeface="Times New Roman"/>
                <a:hlinkClick r:id="rId2"/>
              </a:rPr>
              <a:t>relating</a:t>
            </a:r>
            <a:r>
              <a:rPr sz="1200" spc="-55" dirty="0">
                <a:latin typeface="Times New Roman"/>
                <a:cs typeface="Times New Roman"/>
                <a:hlinkClick r:id="rId2"/>
              </a:rPr>
              <a:t> </a:t>
            </a:r>
            <a:r>
              <a:rPr sz="1200" spc="-25" dirty="0">
                <a:latin typeface="Times New Roman"/>
                <a:cs typeface="Times New Roman"/>
                <a:hlinkClick r:id="rId2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0001" y="1371345"/>
            <a:ext cx="2800985" cy="9798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794385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  <a:hlinkClick r:id="rId2"/>
              </a:rPr>
              <a:t>chain</a:t>
            </a:r>
            <a:r>
              <a:rPr sz="1200" spc="-25" dirty="0">
                <a:latin typeface="Times New Roman"/>
                <a:cs typeface="Times New Roman"/>
                <a:hlinkClick r:id="rId2"/>
              </a:rPr>
              <a:t> </a:t>
            </a:r>
            <a:r>
              <a:rPr sz="1200" dirty="0">
                <a:latin typeface="Times New Roman"/>
                <a:cs typeface="Times New Roman"/>
                <a:hlinkClick r:id="rId2"/>
              </a:rPr>
              <a:t>reactions</a:t>
            </a:r>
            <a:r>
              <a:rPr sz="1200" spc="-20" dirty="0">
                <a:latin typeface="Times New Roman"/>
                <a:cs typeface="Times New Roman"/>
                <a:hlinkClick r:id="rId2"/>
              </a:rPr>
              <a:t> </a:t>
            </a:r>
            <a:r>
              <a:rPr sz="1200" dirty="0">
                <a:latin typeface="Times New Roman"/>
                <a:cs typeface="Times New Roman"/>
                <a:hlinkClick r:id="rId2"/>
              </a:rPr>
              <a:t>and</a:t>
            </a:r>
            <a:r>
              <a:rPr sz="1200" spc="-25" dirty="0">
                <a:latin typeface="Times New Roman"/>
                <a:cs typeface="Times New Roman"/>
                <a:hlinkClick r:id="rId2"/>
              </a:rPr>
              <a:t> </a:t>
            </a:r>
            <a:r>
              <a:rPr sz="1200" dirty="0">
                <a:latin typeface="Times New Roman"/>
                <a:cs typeface="Times New Roman"/>
                <a:hlinkClick r:id="rId2"/>
              </a:rPr>
              <a:t>to</a:t>
            </a:r>
            <a:r>
              <a:rPr sz="1200" spc="-20" dirty="0">
                <a:latin typeface="Times New Roman"/>
                <a:cs typeface="Times New Roman"/>
                <a:hlinkClick r:id="rId2"/>
              </a:rPr>
              <a:t> </a:t>
            </a:r>
            <a:r>
              <a:rPr sz="1200" dirty="0">
                <a:latin typeface="Times New Roman"/>
                <a:cs typeface="Times New Roman"/>
                <a:hlinkClick r:id="rId2"/>
              </a:rPr>
              <a:t>the</a:t>
            </a:r>
            <a:r>
              <a:rPr sz="1200" spc="-20" dirty="0">
                <a:latin typeface="Times New Roman"/>
                <a:cs typeface="Times New Roman"/>
                <a:hlinkClick r:id="rId2"/>
              </a:rPr>
              <a:t> </a:t>
            </a:r>
            <a:r>
              <a:rPr sz="1200" spc="-10" dirty="0">
                <a:latin typeface="Times New Roman"/>
                <a:cs typeface="Times New Roman"/>
                <a:hlinkClick r:id="rId2"/>
              </a:rPr>
              <a:t>theory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  <a:hlinkClick r:id="rId2"/>
              </a:rPr>
              <a:t>of</a:t>
            </a:r>
            <a:r>
              <a:rPr sz="1200" spc="-15" dirty="0">
                <a:latin typeface="Times New Roman"/>
                <a:cs typeface="Times New Roman"/>
                <a:hlinkClick r:id="rId2"/>
              </a:rPr>
              <a:t> </a:t>
            </a:r>
            <a:r>
              <a:rPr sz="1200" spc="-10" dirty="0">
                <a:latin typeface="Times New Roman"/>
                <a:cs typeface="Times New Roman"/>
                <a:hlinkClick r:id="rId2"/>
              </a:rPr>
              <a:t>combustion</a:t>
            </a:r>
            <a:r>
              <a:rPr sz="1200" spc="-10" dirty="0">
                <a:latin typeface="Times New Roman"/>
                <a:cs typeface="Times New Roman"/>
              </a:rPr>
              <a:t>:</a:t>
            </a:r>
            <a:endParaRPr sz="120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latin typeface="Times New Roman"/>
                <a:cs typeface="Times New Roman"/>
              </a:rPr>
              <a:t>Nobel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Lecture,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December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11,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1956</a:t>
            </a: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5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https://www.nobelprize.org/uploads/2018/06/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semenov-lecture.pdf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0001" y="2342133"/>
            <a:ext cx="2489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1200" spc="-25" dirty="0">
                <a:latin typeface="Times New Roman"/>
                <a:cs typeface="Times New Roman"/>
              </a:rPr>
              <a:t>14.</a:t>
            </a:r>
            <a:r>
              <a:rPr sz="1200" dirty="0">
                <a:latin typeface="Times New Roman"/>
                <a:cs typeface="Times New Roman"/>
              </a:rPr>
              <a:t>	Semenov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Kinetics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Chain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0001" y="2517393"/>
            <a:ext cx="27222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Reactions.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Chem.Rev.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1929,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  <a:p>
            <a:pPr marL="12700" marR="187960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347-</a:t>
            </a:r>
            <a:r>
              <a:rPr sz="1200" spc="-20" dirty="0">
                <a:latin typeface="Times New Roman"/>
                <a:cs typeface="Times New Roman"/>
              </a:rPr>
              <a:t>379. </a:t>
            </a:r>
            <a:r>
              <a:rPr sz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PDF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131" y="3043173"/>
            <a:ext cx="7190105" cy="4108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4895" indent="-449580">
              <a:lnSpc>
                <a:spcPts val="1410"/>
              </a:lnSpc>
              <a:spcBef>
                <a:spcPts val="100"/>
              </a:spcBef>
              <a:buAutoNum type="arabicPeriod" startAt="15"/>
              <a:tabLst>
                <a:tab pos="4874895" algn="l"/>
              </a:tabLst>
            </a:pPr>
            <a:r>
              <a:rPr sz="1200" spc="-10" dirty="0">
                <a:latin typeface="Times New Roman"/>
                <a:cs typeface="Times New Roman"/>
              </a:rPr>
              <a:t>Khariton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Y.,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Shal`nikov</a:t>
            </a:r>
            <a:endParaRPr sz="1200" dirty="0">
              <a:latin typeface="Times New Roman"/>
              <a:cs typeface="Times New Roman"/>
            </a:endParaRPr>
          </a:p>
          <a:p>
            <a:pPr marL="4425315" marR="3810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A.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Behavior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Adsorbed.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-Atoms Trans.Far.Soc.-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1932.-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Vol.28.,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130.-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169-</a:t>
            </a:r>
            <a:endParaRPr sz="1200" dirty="0">
              <a:latin typeface="Times New Roman"/>
              <a:cs typeface="Times New Roman"/>
            </a:endParaRPr>
          </a:p>
          <a:p>
            <a:pPr marL="4501515" marR="2400300" indent="-76200">
              <a:lnSpc>
                <a:spcPts val="1380"/>
              </a:lnSpc>
            </a:pPr>
            <a:r>
              <a:rPr sz="1200" spc="-20" dirty="0">
                <a:latin typeface="Times New Roman"/>
                <a:cs typeface="Times New Roman"/>
              </a:rPr>
              <a:t>176. </a:t>
            </a:r>
            <a:r>
              <a:rPr sz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PDF</a:t>
            </a:r>
            <a:endParaRPr sz="1200" dirty="0">
              <a:latin typeface="Times New Roman"/>
              <a:cs typeface="Times New Roman"/>
            </a:endParaRPr>
          </a:p>
          <a:p>
            <a:pPr marL="12700" marR="243840" indent="448945">
              <a:lnSpc>
                <a:spcPts val="1380"/>
              </a:lnSpc>
              <a:buAutoNum type="arabicPeriod" startAt="16"/>
              <a:tabLst>
                <a:tab pos="461645" algn="l"/>
              </a:tabLst>
            </a:pP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General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Consideratios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Connectio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Chainreaction Theory.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Trans.Far.Soc.- </a:t>
            </a:r>
            <a:r>
              <a:rPr sz="1200" dirty="0">
                <a:latin typeface="Times New Roman"/>
                <a:cs typeface="Times New Roman"/>
              </a:rPr>
              <a:t>1932.-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Vol.28,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138.-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P.818-</a:t>
            </a:r>
            <a:r>
              <a:rPr sz="1200" spc="-20" dirty="0">
                <a:latin typeface="Times New Roman"/>
                <a:cs typeface="Times New Roman"/>
              </a:rPr>
              <a:t>822.</a:t>
            </a:r>
            <a:endParaRPr sz="1200" dirty="0">
              <a:latin typeface="Times New Roman"/>
              <a:cs typeface="Times New Roman"/>
            </a:endParaRPr>
          </a:p>
          <a:p>
            <a:pPr marL="86995">
              <a:lnSpc>
                <a:spcPts val="1345"/>
              </a:lnSpc>
            </a:pPr>
            <a:r>
              <a:rPr sz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PDF</a:t>
            </a:r>
            <a:endParaRPr sz="1200" dirty="0">
              <a:latin typeface="Times New Roman"/>
              <a:cs typeface="Times New Roman"/>
            </a:endParaRPr>
          </a:p>
          <a:p>
            <a:pPr marL="12700" marR="309245" indent="448945">
              <a:lnSpc>
                <a:spcPts val="1380"/>
              </a:lnSpc>
              <a:spcBef>
                <a:spcPts val="675"/>
              </a:spcBef>
              <a:buAutoNum type="arabicPeriod" startAt="17"/>
              <a:tabLst>
                <a:tab pos="461645" algn="l"/>
              </a:tabLst>
            </a:pPr>
            <a:r>
              <a:rPr sz="1200" spc="-10" dirty="0">
                <a:latin typeface="Times New Roman"/>
                <a:cs typeface="Times New Roman"/>
              </a:rPr>
              <a:t>Semenov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Nalbandyan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A.B.,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Dubovitstkii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F.I.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mechanism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upper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Limit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Inflammation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Electrolytic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Mixture.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Trans.Far.Soc.-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1933.-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V.29.-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P.606-</a:t>
            </a:r>
            <a:r>
              <a:rPr sz="1200" spc="-20" dirty="0">
                <a:latin typeface="Times New Roman"/>
                <a:cs typeface="Times New Roman"/>
              </a:rPr>
              <a:t>611.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PDF</a:t>
            </a:r>
            <a:endParaRPr sz="1200" dirty="0">
              <a:latin typeface="Times New Roman"/>
              <a:cs typeface="Times New Roman"/>
            </a:endParaRPr>
          </a:p>
          <a:p>
            <a:pPr marL="461645" indent="-448945">
              <a:lnSpc>
                <a:spcPts val="1375"/>
              </a:lnSpc>
              <a:buAutoNum type="arabicPeriod" startAt="18"/>
              <a:tabLst>
                <a:tab pos="461645" algn="l"/>
              </a:tabLst>
            </a:pP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Kinetics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Complex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Reactions.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2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J.Chem.Phys.-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1939.-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V.7.-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P.683-</a:t>
            </a:r>
            <a:r>
              <a:rPr sz="1200" spc="-20" dirty="0">
                <a:latin typeface="Times New Roman"/>
                <a:cs typeface="Times New Roman"/>
              </a:rPr>
              <a:t>699.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sz="1400" spc="-25" dirty="0">
                <a:solidFill>
                  <a:srgbClr val="FF0000"/>
                </a:solidFill>
                <a:latin typeface="Times New Roman"/>
                <a:cs typeface="Times New Roman"/>
              </a:rPr>
              <a:t>PDF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448945">
              <a:lnSpc>
                <a:spcPts val="1380"/>
              </a:lnSpc>
              <a:spcBef>
                <a:spcPts val="65"/>
              </a:spcBef>
              <a:buAutoNum type="arabicPeriod" startAt="19"/>
              <a:tabLst>
                <a:tab pos="461645" algn="l"/>
              </a:tabLst>
            </a:pP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Collective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Interactions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Polymerization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Low</a:t>
            </a:r>
            <a:r>
              <a:rPr sz="1200" spc="-10" dirty="0">
                <a:latin typeface="Times New Roman"/>
                <a:cs typeface="Times New Roman"/>
              </a:rPr>
              <a:t> Temperatures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Polymers</a:t>
            </a:r>
            <a:r>
              <a:rPr sz="1200" spc="-20" dirty="0">
                <a:latin typeface="Times New Roman"/>
                <a:cs typeface="Times New Roman"/>
              </a:rPr>
              <a:t> with </a:t>
            </a:r>
            <a:r>
              <a:rPr sz="1200" spc="-10" dirty="0">
                <a:latin typeface="Times New Roman"/>
                <a:cs typeface="Times New Roman"/>
              </a:rPr>
              <a:t>Conjugated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Bonds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J.Polym.Sci.-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1961.-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V.55,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162.-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P.563-</a:t>
            </a:r>
            <a:r>
              <a:rPr sz="1200" spc="-20" dirty="0">
                <a:latin typeface="Times New Roman"/>
                <a:cs typeface="Times New Roman"/>
              </a:rPr>
              <a:t>596.</a:t>
            </a:r>
            <a:endParaRPr sz="1200" dirty="0">
              <a:latin typeface="Times New Roman"/>
              <a:cs typeface="Times New Roman"/>
            </a:endParaRPr>
          </a:p>
          <a:p>
            <a:pPr marL="125095">
              <a:lnSpc>
                <a:spcPts val="1315"/>
              </a:lnSpc>
            </a:pPr>
            <a:r>
              <a:rPr sz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PDF</a:t>
            </a:r>
            <a:endParaRPr sz="1200" dirty="0">
              <a:latin typeface="Times New Roman"/>
              <a:cs typeface="Times New Roman"/>
            </a:endParaRPr>
          </a:p>
          <a:p>
            <a:pPr marL="12700" marR="501650" indent="448945">
              <a:lnSpc>
                <a:spcPts val="1380"/>
              </a:lnSpc>
              <a:spcBef>
                <a:spcPts val="65"/>
              </a:spcBef>
              <a:buAutoNum type="arabicPeriod" startAt="20"/>
              <a:tabLst>
                <a:tab pos="461645" algn="l"/>
              </a:tabLst>
            </a:pP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Certain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Chemical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Reactions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Reduced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Temperatures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Related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Problems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Energy </a:t>
            </a:r>
            <a:r>
              <a:rPr sz="1200" dirty="0">
                <a:latin typeface="Times New Roman"/>
                <a:cs typeface="Times New Roman"/>
              </a:rPr>
              <a:t>Transfer.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45" dirty="0">
                <a:latin typeface="Times New Roman"/>
                <a:cs typeface="Times New Roman"/>
              </a:rPr>
              <a:t>  </a:t>
            </a:r>
            <a:r>
              <a:rPr sz="1200" spc="-10" dirty="0">
                <a:latin typeface="Times New Roman"/>
                <a:cs typeface="Times New Roman"/>
              </a:rPr>
              <a:t>Pure.Appl.Chem.-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1962.-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V.5,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3-</a:t>
            </a:r>
            <a:r>
              <a:rPr sz="1200" dirty="0">
                <a:latin typeface="Times New Roman"/>
                <a:cs typeface="Times New Roman"/>
              </a:rPr>
              <a:t>4.-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P.353-</a:t>
            </a:r>
            <a:r>
              <a:rPr sz="1200" spc="-20" dirty="0">
                <a:latin typeface="Times New Roman"/>
                <a:cs typeface="Times New Roman"/>
              </a:rPr>
              <a:t>376.</a:t>
            </a:r>
            <a:endParaRPr sz="1200" dirty="0">
              <a:latin typeface="Times New Roman"/>
              <a:cs typeface="Times New Roman"/>
            </a:endParaRPr>
          </a:p>
          <a:p>
            <a:pPr marL="50800">
              <a:lnSpc>
                <a:spcPts val="1315"/>
              </a:lnSpc>
            </a:pPr>
            <a:r>
              <a:rPr sz="1200" spc="-25" dirty="0">
                <a:solidFill>
                  <a:srgbClr val="FF0000"/>
                </a:solidFill>
                <a:latin typeface="Times New Roman"/>
                <a:cs typeface="Times New Roman"/>
              </a:rPr>
              <a:t>PDF</a:t>
            </a:r>
            <a:endParaRPr sz="1200" dirty="0">
              <a:latin typeface="Times New Roman"/>
              <a:cs typeface="Times New Roman"/>
            </a:endParaRPr>
          </a:p>
          <a:p>
            <a:pPr marL="12700" marR="80645" indent="448945">
              <a:lnSpc>
                <a:spcPct val="95900"/>
              </a:lnSpc>
              <a:spcBef>
                <a:spcPts val="30"/>
              </a:spcBef>
              <a:buAutoNum type="arabicPeriod" startAt="21"/>
              <a:tabLst>
                <a:tab pos="461645" algn="l"/>
              </a:tabLst>
            </a:pPr>
            <a:r>
              <a:rPr sz="1200" dirty="0">
                <a:latin typeface="Times New Roman"/>
                <a:cs typeface="Times New Roman"/>
              </a:rPr>
              <a:t>Semenov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N.N.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Engine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Probleme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Kettenreaktionen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Verbrennugstheorie.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Angewandte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Chemie.- </a:t>
            </a:r>
            <a:r>
              <a:rPr sz="1200" dirty="0">
                <a:latin typeface="Times New Roman"/>
                <a:cs typeface="Times New Roman"/>
              </a:rPr>
              <a:t>1957.- 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24.-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S.767-</a:t>
            </a:r>
            <a:r>
              <a:rPr sz="1200" dirty="0">
                <a:latin typeface="Times New Roman"/>
                <a:cs typeface="Times New Roman"/>
              </a:rPr>
              <a:t>777.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Times New Roman"/>
                <a:cs typeface="Times New Roman"/>
              </a:rPr>
              <a:t>Оригинал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29021" y="7614284"/>
            <a:ext cx="1985645" cy="143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5915" indent="43815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Академик</a:t>
            </a:r>
            <a:r>
              <a:rPr sz="1200" spc="-4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Н.Н.</a:t>
            </a:r>
            <a:r>
              <a:rPr sz="1200" spc="-3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Times New Roman"/>
                <a:cs typeface="Times New Roman"/>
              </a:rPr>
              <a:t>Семёнов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удостоился</a:t>
            </a:r>
            <a:r>
              <a:rPr sz="1200" spc="-6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Times New Roman"/>
                <a:cs typeface="Times New Roman"/>
              </a:rPr>
              <a:t>нескольких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solidFill>
                  <a:srgbClr val="808080"/>
                </a:solidFill>
                <a:latin typeface="Times New Roman"/>
                <a:cs typeface="Times New Roman"/>
              </a:rPr>
              <a:t>монументальных</a:t>
            </a:r>
            <a:r>
              <a:rPr sz="1200" spc="4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Times New Roman"/>
                <a:cs typeface="Times New Roman"/>
              </a:rPr>
              <a:t>памятников.</a:t>
            </a:r>
            <a:endParaRPr sz="1200">
              <a:latin typeface="Times New Roman"/>
              <a:cs typeface="Times New Roman"/>
            </a:endParaRPr>
          </a:p>
          <a:p>
            <a:pPr marL="12700" marR="121285">
              <a:lnSpc>
                <a:spcPct val="110100"/>
              </a:lnSpc>
              <a:spcBef>
                <a:spcPts val="15"/>
              </a:spcBef>
            </a:pP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Последний</a:t>
            </a:r>
            <a:r>
              <a:rPr sz="1200" spc="-3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из</a:t>
            </a:r>
            <a:r>
              <a:rPr sz="1200" spc="-3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них</a:t>
            </a:r>
            <a:r>
              <a:rPr sz="1200" spc="-2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открыт</a:t>
            </a:r>
            <a:r>
              <a:rPr sz="1200" spc="-3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808080"/>
                </a:solidFill>
                <a:latin typeface="Times New Roman"/>
                <a:cs typeface="Times New Roman"/>
              </a:rPr>
              <a:t>в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Москве</a:t>
            </a:r>
            <a:r>
              <a:rPr sz="1200" spc="-1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у</a:t>
            </a:r>
            <a:r>
              <a:rPr sz="1200" spc="-4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здания</a:t>
            </a:r>
            <a:r>
              <a:rPr sz="1200" spc="-2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ИХФ</a:t>
            </a:r>
            <a:r>
              <a:rPr sz="1200" spc="-20" dirty="0">
                <a:solidFill>
                  <a:srgbClr val="808080"/>
                </a:solidFill>
                <a:latin typeface="Times New Roman"/>
                <a:cs typeface="Times New Roman"/>
              </a:rPr>
              <a:t> РАН.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Скульптор</a:t>
            </a:r>
            <a:r>
              <a:rPr sz="1200" spc="-3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С.А.</a:t>
            </a:r>
            <a:r>
              <a:rPr sz="1200" spc="-2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808080"/>
                </a:solidFill>
                <a:latin typeface="Times New Roman"/>
                <a:cs typeface="Times New Roman"/>
              </a:rPr>
              <a:t>Щербаков, </a:t>
            </a: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2022 </a:t>
            </a:r>
            <a:r>
              <a:rPr sz="1200" spc="-20" dirty="0">
                <a:solidFill>
                  <a:srgbClr val="808080"/>
                </a:solidFill>
                <a:latin typeface="Times New Roman"/>
                <a:cs typeface="Times New Roman"/>
              </a:rPr>
              <a:t>год.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6529" y="984249"/>
            <a:ext cx="4301490" cy="2852420"/>
            <a:chOff x="176529" y="984249"/>
            <a:chExt cx="4301490" cy="2852420"/>
          </a:xfrm>
        </p:grpSpPr>
        <p:sp>
          <p:nvSpPr>
            <p:cNvPr id="12" name="object 12"/>
            <p:cNvSpPr/>
            <p:nvPr/>
          </p:nvSpPr>
          <p:spPr>
            <a:xfrm>
              <a:off x="195579" y="1015999"/>
              <a:ext cx="4282440" cy="2820670"/>
            </a:xfrm>
            <a:custGeom>
              <a:avLst/>
              <a:gdLst/>
              <a:ahLst/>
              <a:cxnLst/>
              <a:rect l="l" t="t" r="r" b="b"/>
              <a:pathLst>
                <a:path w="4282440" h="2820670">
                  <a:moveTo>
                    <a:pt x="3568700" y="0"/>
                  </a:moveTo>
                  <a:lnTo>
                    <a:pt x="713740" y="0"/>
                  </a:lnTo>
                  <a:lnTo>
                    <a:pt x="652161" y="1347"/>
                  </a:lnTo>
                  <a:lnTo>
                    <a:pt x="592037" y="5315"/>
                  </a:lnTo>
                  <a:lnTo>
                    <a:pt x="533580" y="11795"/>
                  </a:lnTo>
                  <a:lnTo>
                    <a:pt x="477005" y="20675"/>
                  </a:lnTo>
                  <a:lnTo>
                    <a:pt x="422527" y="31846"/>
                  </a:lnTo>
                  <a:lnTo>
                    <a:pt x="370359" y="45197"/>
                  </a:lnTo>
                  <a:lnTo>
                    <a:pt x="320717" y="60618"/>
                  </a:lnTo>
                  <a:lnTo>
                    <a:pt x="273814" y="77999"/>
                  </a:lnTo>
                  <a:lnTo>
                    <a:pt x="229865" y="97230"/>
                  </a:lnTo>
                  <a:lnTo>
                    <a:pt x="189084" y="118201"/>
                  </a:lnTo>
                  <a:lnTo>
                    <a:pt x="151686" y="140801"/>
                  </a:lnTo>
                  <a:lnTo>
                    <a:pt x="117885" y="164919"/>
                  </a:lnTo>
                  <a:lnTo>
                    <a:pt x="87896" y="190447"/>
                  </a:lnTo>
                  <a:lnTo>
                    <a:pt x="40208" y="245289"/>
                  </a:lnTo>
                  <a:lnTo>
                    <a:pt x="10337" y="304443"/>
                  </a:lnTo>
                  <a:lnTo>
                    <a:pt x="0" y="367029"/>
                  </a:lnTo>
                  <a:lnTo>
                    <a:pt x="0" y="1835150"/>
                  </a:lnTo>
                  <a:lnTo>
                    <a:pt x="10337" y="1897736"/>
                  </a:lnTo>
                  <a:lnTo>
                    <a:pt x="40208" y="1956890"/>
                  </a:lnTo>
                  <a:lnTo>
                    <a:pt x="87896" y="2011732"/>
                  </a:lnTo>
                  <a:lnTo>
                    <a:pt x="117885" y="2037260"/>
                  </a:lnTo>
                  <a:lnTo>
                    <a:pt x="151686" y="2061378"/>
                  </a:lnTo>
                  <a:lnTo>
                    <a:pt x="189084" y="2083978"/>
                  </a:lnTo>
                  <a:lnTo>
                    <a:pt x="229865" y="2104949"/>
                  </a:lnTo>
                  <a:lnTo>
                    <a:pt x="273814" y="2124180"/>
                  </a:lnTo>
                  <a:lnTo>
                    <a:pt x="320717" y="2141561"/>
                  </a:lnTo>
                  <a:lnTo>
                    <a:pt x="370359" y="2156982"/>
                  </a:lnTo>
                  <a:lnTo>
                    <a:pt x="422527" y="2170333"/>
                  </a:lnTo>
                  <a:lnTo>
                    <a:pt x="477005" y="2181504"/>
                  </a:lnTo>
                  <a:lnTo>
                    <a:pt x="533580" y="2190384"/>
                  </a:lnTo>
                  <a:lnTo>
                    <a:pt x="592037" y="2196864"/>
                  </a:lnTo>
                  <a:lnTo>
                    <a:pt x="652161" y="2200832"/>
                  </a:lnTo>
                  <a:lnTo>
                    <a:pt x="713740" y="2202179"/>
                  </a:lnTo>
                  <a:lnTo>
                    <a:pt x="2081530" y="2820669"/>
                  </a:lnTo>
                  <a:lnTo>
                    <a:pt x="1784350" y="2202179"/>
                  </a:lnTo>
                  <a:lnTo>
                    <a:pt x="3568700" y="2202179"/>
                  </a:lnTo>
                  <a:lnTo>
                    <a:pt x="3630269" y="2200832"/>
                  </a:lnTo>
                  <a:lnTo>
                    <a:pt x="3690386" y="2196864"/>
                  </a:lnTo>
                  <a:lnTo>
                    <a:pt x="3748838" y="2190384"/>
                  </a:lnTo>
                  <a:lnTo>
                    <a:pt x="3805409" y="2181504"/>
                  </a:lnTo>
                  <a:lnTo>
                    <a:pt x="3859885" y="2170333"/>
                  </a:lnTo>
                  <a:lnTo>
                    <a:pt x="3912052" y="2156982"/>
                  </a:lnTo>
                  <a:lnTo>
                    <a:pt x="3961694" y="2141561"/>
                  </a:lnTo>
                  <a:lnTo>
                    <a:pt x="4008598" y="2124180"/>
                  </a:lnTo>
                  <a:lnTo>
                    <a:pt x="4052549" y="2104949"/>
                  </a:lnTo>
                  <a:lnTo>
                    <a:pt x="4093332" y="2083978"/>
                  </a:lnTo>
                  <a:lnTo>
                    <a:pt x="4130733" y="2061378"/>
                  </a:lnTo>
                  <a:lnTo>
                    <a:pt x="4164537" y="2037260"/>
                  </a:lnTo>
                  <a:lnTo>
                    <a:pt x="4194530" y="2011732"/>
                  </a:lnTo>
                  <a:lnTo>
                    <a:pt x="4242225" y="1956890"/>
                  </a:lnTo>
                  <a:lnTo>
                    <a:pt x="4272100" y="1897736"/>
                  </a:lnTo>
                  <a:lnTo>
                    <a:pt x="4282440" y="1835150"/>
                  </a:lnTo>
                  <a:lnTo>
                    <a:pt x="4282440" y="367029"/>
                  </a:lnTo>
                  <a:lnTo>
                    <a:pt x="4272100" y="304443"/>
                  </a:lnTo>
                  <a:lnTo>
                    <a:pt x="4242225" y="245289"/>
                  </a:lnTo>
                  <a:lnTo>
                    <a:pt x="4194530" y="190447"/>
                  </a:lnTo>
                  <a:lnTo>
                    <a:pt x="4164537" y="164919"/>
                  </a:lnTo>
                  <a:lnTo>
                    <a:pt x="4130733" y="140801"/>
                  </a:lnTo>
                  <a:lnTo>
                    <a:pt x="4093332" y="118201"/>
                  </a:lnTo>
                  <a:lnTo>
                    <a:pt x="4052549" y="97230"/>
                  </a:lnTo>
                  <a:lnTo>
                    <a:pt x="4008598" y="77999"/>
                  </a:lnTo>
                  <a:lnTo>
                    <a:pt x="3961694" y="60618"/>
                  </a:lnTo>
                  <a:lnTo>
                    <a:pt x="3912052" y="45197"/>
                  </a:lnTo>
                  <a:lnTo>
                    <a:pt x="3859885" y="31846"/>
                  </a:lnTo>
                  <a:lnTo>
                    <a:pt x="3805409" y="20675"/>
                  </a:lnTo>
                  <a:lnTo>
                    <a:pt x="3748838" y="11795"/>
                  </a:lnTo>
                  <a:lnTo>
                    <a:pt x="3690386" y="5315"/>
                  </a:lnTo>
                  <a:lnTo>
                    <a:pt x="3630269" y="1347"/>
                  </a:lnTo>
                  <a:lnTo>
                    <a:pt x="3568700" y="0"/>
                  </a:lnTo>
                  <a:close/>
                </a:path>
              </a:pathLst>
            </a:custGeom>
            <a:solidFill>
              <a:srgbClr val="7E7E7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79" y="990599"/>
              <a:ext cx="4282440" cy="282066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2879" y="990599"/>
              <a:ext cx="4282440" cy="2820670"/>
            </a:xfrm>
            <a:custGeom>
              <a:avLst/>
              <a:gdLst/>
              <a:ahLst/>
              <a:cxnLst/>
              <a:rect l="l" t="t" r="r" b="b"/>
              <a:pathLst>
                <a:path w="4282440" h="2820670">
                  <a:moveTo>
                    <a:pt x="713740" y="0"/>
                  </a:moveTo>
                  <a:lnTo>
                    <a:pt x="652161" y="1347"/>
                  </a:lnTo>
                  <a:lnTo>
                    <a:pt x="592037" y="5315"/>
                  </a:lnTo>
                  <a:lnTo>
                    <a:pt x="533580" y="11795"/>
                  </a:lnTo>
                  <a:lnTo>
                    <a:pt x="477005" y="20675"/>
                  </a:lnTo>
                  <a:lnTo>
                    <a:pt x="422527" y="31846"/>
                  </a:lnTo>
                  <a:lnTo>
                    <a:pt x="370359" y="45197"/>
                  </a:lnTo>
                  <a:lnTo>
                    <a:pt x="320717" y="60618"/>
                  </a:lnTo>
                  <a:lnTo>
                    <a:pt x="273814" y="77999"/>
                  </a:lnTo>
                  <a:lnTo>
                    <a:pt x="229865" y="97230"/>
                  </a:lnTo>
                  <a:lnTo>
                    <a:pt x="189084" y="118201"/>
                  </a:lnTo>
                  <a:lnTo>
                    <a:pt x="151686" y="140801"/>
                  </a:lnTo>
                  <a:lnTo>
                    <a:pt x="117885" y="164919"/>
                  </a:lnTo>
                  <a:lnTo>
                    <a:pt x="87896" y="190447"/>
                  </a:lnTo>
                  <a:lnTo>
                    <a:pt x="40208" y="245289"/>
                  </a:lnTo>
                  <a:lnTo>
                    <a:pt x="10337" y="304443"/>
                  </a:lnTo>
                  <a:lnTo>
                    <a:pt x="0" y="367029"/>
                  </a:lnTo>
                  <a:lnTo>
                    <a:pt x="0" y="1284604"/>
                  </a:lnTo>
                  <a:lnTo>
                    <a:pt x="0" y="1835150"/>
                  </a:lnTo>
                  <a:lnTo>
                    <a:pt x="10337" y="1897736"/>
                  </a:lnTo>
                  <a:lnTo>
                    <a:pt x="40208" y="1956890"/>
                  </a:lnTo>
                  <a:lnTo>
                    <a:pt x="87896" y="2011732"/>
                  </a:lnTo>
                  <a:lnTo>
                    <a:pt x="117885" y="2037260"/>
                  </a:lnTo>
                  <a:lnTo>
                    <a:pt x="151686" y="2061378"/>
                  </a:lnTo>
                  <a:lnTo>
                    <a:pt x="189084" y="2083978"/>
                  </a:lnTo>
                  <a:lnTo>
                    <a:pt x="229865" y="2104949"/>
                  </a:lnTo>
                  <a:lnTo>
                    <a:pt x="273814" y="2124180"/>
                  </a:lnTo>
                  <a:lnTo>
                    <a:pt x="320717" y="2141561"/>
                  </a:lnTo>
                  <a:lnTo>
                    <a:pt x="370359" y="2156982"/>
                  </a:lnTo>
                  <a:lnTo>
                    <a:pt x="422527" y="2170333"/>
                  </a:lnTo>
                  <a:lnTo>
                    <a:pt x="477005" y="2181504"/>
                  </a:lnTo>
                  <a:lnTo>
                    <a:pt x="533580" y="2190384"/>
                  </a:lnTo>
                  <a:lnTo>
                    <a:pt x="592037" y="2196864"/>
                  </a:lnTo>
                  <a:lnTo>
                    <a:pt x="652161" y="2200832"/>
                  </a:lnTo>
                  <a:lnTo>
                    <a:pt x="713740" y="2202179"/>
                  </a:lnTo>
                  <a:lnTo>
                    <a:pt x="2081530" y="2820669"/>
                  </a:lnTo>
                  <a:lnTo>
                    <a:pt x="1784350" y="2202179"/>
                  </a:lnTo>
                  <a:lnTo>
                    <a:pt x="3568700" y="2202179"/>
                  </a:lnTo>
                  <a:lnTo>
                    <a:pt x="3630269" y="2200832"/>
                  </a:lnTo>
                  <a:lnTo>
                    <a:pt x="3690386" y="2196864"/>
                  </a:lnTo>
                  <a:lnTo>
                    <a:pt x="3748838" y="2190384"/>
                  </a:lnTo>
                  <a:lnTo>
                    <a:pt x="3805409" y="2181504"/>
                  </a:lnTo>
                  <a:lnTo>
                    <a:pt x="3859885" y="2170333"/>
                  </a:lnTo>
                  <a:lnTo>
                    <a:pt x="3912052" y="2156982"/>
                  </a:lnTo>
                  <a:lnTo>
                    <a:pt x="3961694" y="2141561"/>
                  </a:lnTo>
                  <a:lnTo>
                    <a:pt x="4008598" y="2124180"/>
                  </a:lnTo>
                  <a:lnTo>
                    <a:pt x="4052549" y="2104949"/>
                  </a:lnTo>
                  <a:lnTo>
                    <a:pt x="4093332" y="2083978"/>
                  </a:lnTo>
                  <a:lnTo>
                    <a:pt x="4130733" y="2061378"/>
                  </a:lnTo>
                  <a:lnTo>
                    <a:pt x="4164537" y="2037260"/>
                  </a:lnTo>
                  <a:lnTo>
                    <a:pt x="4194530" y="2011732"/>
                  </a:lnTo>
                  <a:lnTo>
                    <a:pt x="4242225" y="1956890"/>
                  </a:lnTo>
                  <a:lnTo>
                    <a:pt x="4272100" y="1897736"/>
                  </a:lnTo>
                  <a:lnTo>
                    <a:pt x="4282440" y="1835150"/>
                  </a:lnTo>
                  <a:lnTo>
                    <a:pt x="4282440" y="1284604"/>
                  </a:lnTo>
                  <a:lnTo>
                    <a:pt x="4282440" y="367029"/>
                  </a:lnTo>
                  <a:lnTo>
                    <a:pt x="4272100" y="304443"/>
                  </a:lnTo>
                  <a:lnTo>
                    <a:pt x="4242225" y="245289"/>
                  </a:lnTo>
                  <a:lnTo>
                    <a:pt x="4194530" y="190447"/>
                  </a:lnTo>
                  <a:lnTo>
                    <a:pt x="4164537" y="164919"/>
                  </a:lnTo>
                  <a:lnTo>
                    <a:pt x="4130733" y="140801"/>
                  </a:lnTo>
                  <a:lnTo>
                    <a:pt x="4093332" y="118201"/>
                  </a:lnTo>
                  <a:lnTo>
                    <a:pt x="4052549" y="97230"/>
                  </a:lnTo>
                  <a:lnTo>
                    <a:pt x="4008598" y="77999"/>
                  </a:lnTo>
                  <a:lnTo>
                    <a:pt x="3961694" y="60618"/>
                  </a:lnTo>
                  <a:lnTo>
                    <a:pt x="3912052" y="45197"/>
                  </a:lnTo>
                  <a:lnTo>
                    <a:pt x="3859885" y="31846"/>
                  </a:lnTo>
                  <a:lnTo>
                    <a:pt x="3805409" y="20675"/>
                  </a:lnTo>
                  <a:lnTo>
                    <a:pt x="3748838" y="11795"/>
                  </a:lnTo>
                  <a:lnTo>
                    <a:pt x="3690386" y="5315"/>
                  </a:lnTo>
                  <a:lnTo>
                    <a:pt x="3630269" y="1347"/>
                  </a:lnTo>
                  <a:lnTo>
                    <a:pt x="3568700" y="0"/>
                  </a:lnTo>
                  <a:lnTo>
                    <a:pt x="1784350" y="0"/>
                  </a:lnTo>
                  <a:lnTo>
                    <a:pt x="713740" y="0"/>
                  </a:lnTo>
                  <a:close/>
                </a:path>
              </a:pathLst>
            </a:custGeom>
            <a:ln w="12700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69110" y="1097025"/>
            <a:ext cx="1106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C00000"/>
                </a:solidFill>
                <a:latin typeface="Times New Roman"/>
                <a:cs typeface="Times New Roman"/>
              </a:rPr>
              <a:t>ЭТО</a:t>
            </a:r>
            <a:r>
              <a:rPr sz="1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C00000"/>
                </a:solidFill>
                <a:latin typeface="Times New Roman"/>
                <a:cs typeface="Times New Roman"/>
              </a:rPr>
              <a:t>ИНТЕРЕСНО!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640" y="1375308"/>
            <a:ext cx="3800475" cy="153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3175" algn="ctr">
              <a:lnSpc>
                <a:spcPct val="1102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С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1960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по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1963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гг.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Семёнов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возглавлял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научное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общество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«Знание»,</a:t>
            </a:r>
            <a:r>
              <a:rPr sz="1000" spc="5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1963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по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1971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гг.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являлся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вице-президентом</a:t>
            </a:r>
            <a:r>
              <a:rPr sz="1000" dirty="0">
                <a:latin typeface="Times New Roman"/>
                <a:cs typeface="Times New Roman"/>
              </a:rPr>
              <a:t> АН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СССР,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1981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года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–</a:t>
            </a:r>
            <a:r>
              <a:rPr sz="1000" dirty="0">
                <a:latin typeface="Times New Roman"/>
                <a:cs typeface="Times New Roman"/>
              </a:rPr>
              <a:t> главным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редактором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журнала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«Химическая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физика».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Но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важнейшей оставалась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работа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ИХФ.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Как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директор</a:t>
            </a:r>
            <a:r>
              <a:rPr sz="1000" spc="-10" dirty="0">
                <a:latin typeface="Times New Roman"/>
                <a:cs typeface="Times New Roman"/>
              </a:rPr>
              <a:t> института, Семёнов</a:t>
            </a:r>
            <a:r>
              <a:rPr sz="1000" spc="5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прилагал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все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усилия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для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усовершенствования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научно-технической</a:t>
            </a:r>
            <a:endParaRPr sz="1000">
              <a:latin typeface="Times New Roman"/>
              <a:cs typeface="Times New Roman"/>
            </a:endParaRPr>
          </a:p>
          <a:p>
            <a:pPr marL="12065" marR="5715" indent="-1905" algn="ctr">
              <a:lnSpc>
                <a:spcPct val="110000"/>
              </a:lnSpc>
            </a:pPr>
            <a:r>
              <a:rPr sz="1000" dirty="0">
                <a:latin typeface="Times New Roman"/>
                <a:cs typeface="Times New Roman"/>
              </a:rPr>
              <a:t>базы,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привлечения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квалифицированных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специалистов.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Под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его </a:t>
            </a:r>
            <a:r>
              <a:rPr sz="1000" spc="-10" dirty="0">
                <a:latin typeface="Times New Roman"/>
                <a:cs typeface="Times New Roman"/>
              </a:rPr>
              <a:t>руководством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был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возведён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крупный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научный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центр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Черноголовке,</a:t>
            </a:r>
            <a:endParaRPr sz="1000">
              <a:latin typeface="Times New Roman"/>
              <a:cs typeface="Times New Roman"/>
            </a:endParaRPr>
          </a:p>
          <a:p>
            <a:pPr marL="187325" marR="180340" algn="ctr">
              <a:lnSpc>
                <a:spcPct val="110000"/>
              </a:lnSpc>
              <a:spcBef>
                <a:spcPts val="15"/>
              </a:spcBef>
            </a:pPr>
            <a:r>
              <a:rPr sz="1000" spc="-10" dirty="0">
                <a:latin typeface="Times New Roman"/>
                <a:cs typeface="Times New Roman"/>
              </a:rPr>
              <a:t>насчитывающий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свыше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10</a:t>
            </a:r>
            <a:r>
              <a:rPr sz="1000" spc="-10" dirty="0">
                <a:latin typeface="Times New Roman"/>
                <a:cs typeface="Times New Roman"/>
              </a:rPr>
              <a:t> институтов.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Созданный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Семёновым коллектив сотрудников </a:t>
            </a:r>
            <a:r>
              <a:rPr sz="1000" dirty="0">
                <a:latin typeface="Times New Roman"/>
                <a:cs typeface="Times New Roman"/>
              </a:rPr>
              <a:t>достойно продолжил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его </a:t>
            </a:r>
            <a:r>
              <a:rPr sz="1000" spc="-20" dirty="0">
                <a:latin typeface="Times New Roman"/>
                <a:cs typeface="Times New Roman"/>
              </a:rPr>
              <a:t>дело.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389" y="7436484"/>
            <a:ext cx="482727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30783"/>
            <a:ext cx="613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544" y="641603"/>
            <a:ext cx="7237730" cy="56515"/>
          </a:xfrm>
          <a:custGeom>
            <a:avLst/>
            <a:gdLst/>
            <a:ahLst/>
            <a:cxnLst/>
            <a:rect l="l" t="t" r="r" b="b"/>
            <a:pathLst>
              <a:path w="7237730" h="56515">
                <a:moveTo>
                  <a:pt x="7237476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237476" y="56388"/>
                </a:lnTo>
                <a:lnTo>
                  <a:pt x="7237476" y="18288"/>
                </a:lnTo>
                <a:close/>
              </a:path>
              <a:path w="7237730" h="56515">
                <a:moveTo>
                  <a:pt x="7237476" y="0"/>
                </a:moveTo>
                <a:lnTo>
                  <a:pt x="0" y="0"/>
                </a:lnTo>
                <a:lnTo>
                  <a:pt x="0" y="9144"/>
                </a:lnTo>
                <a:lnTo>
                  <a:pt x="7237476" y="9144"/>
                </a:lnTo>
                <a:lnTo>
                  <a:pt x="7237476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650" y="1079500"/>
            <a:ext cx="7188326" cy="8684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Литература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об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академике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Н.Н.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Семёнове</a:t>
            </a:r>
            <a:endParaRPr sz="1600" dirty="0">
              <a:latin typeface="Times New Roman"/>
              <a:cs typeface="Times New Roman"/>
            </a:endParaRPr>
          </a:p>
          <a:p>
            <a:pPr marL="512445" marR="2574290" indent="-228600">
              <a:lnSpc>
                <a:spcPct val="110000"/>
              </a:lnSpc>
              <a:spcBef>
                <a:spcPts val="1585"/>
              </a:spcBef>
              <a:buAutoNum type="arabicPeriod"/>
              <a:tabLst>
                <a:tab pos="512445" algn="l"/>
              </a:tabLst>
            </a:pPr>
            <a:r>
              <a:rPr sz="1600" b="1" dirty="0">
                <a:solidFill>
                  <a:srgbClr val="253138"/>
                </a:solidFill>
                <a:latin typeface="Times New Roman"/>
                <a:cs typeface="Times New Roman"/>
              </a:rPr>
              <a:t>Николай</a:t>
            </a:r>
            <a:r>
              <a:rPr sz="1600" b="1" spc="-6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3138"/>
                </a:solidFill>
                <a:latin typeface="Times New Roman"/>
                <a:cs typeface="Times New Roman"/>
              </a:rPr>
              <a:t>Николаевич</a:t>
            </a:r>
            <a:r>
              <a:rPr sz="1600" b="1" spc="-5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53138"/>
                </a:solidFill>
                <a:latin typeface="Times New Roman"/>
                <a:cs typeface="Times New Roman"/>
              </a:rPr>
              <a:t>Семёнов.</a:t>
            </a:r>
            <a:r>
              <a:rPr sz="1600" b="1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3138"/>
                </a:solidFill>
                <a:latin typeface="Times New Roman"/>
                <a:cs typeface="Times New Roman"/>
              </a:rPr>
              <a:t>Фрагменты </a:t>
            </a:r>
            <a:r>
              <a:rPr sz="1600" b="1" dirty="0">
                <a:solidFill>
                  <a:srgbClr val="253138"/>
                </a:solidFill>
                <a:latin typeface="Times New Roman"/>
                <a:cs typeface="Times New Roman"/>
              </a:rPr>
              <a:t>научной</a:t>
            </a:r>
            <a:r>
              <a:rPr sz="1600" b="1" spc="-5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53138"/>
                </a:solidFill>
                <a:latin typeface="Times New Roman"/>
                <a:cs typeface="Times New Roman"/>
              </a:rPr>
              <a:t>биографии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Аникин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В.М.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Издательство</a:t>
            </a:r>
            <a:r>
              <a:rPr sz="1200" spc="-6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Саратовского</a:t>
            </a:r>
            <a:r>
              <a:rPr sz="1200" spc="-5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университета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Год</a:t>
            </a:r>
            <a:r>
              <a:rPr sz="1200" spc="1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издания:</a:t>
            </a:r>
            <a:r>
              <a:rPr sz="1200" spc="1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2017</a:t>
            </a:r>
            <a:r>
              <a:rPr sz="1200" spc="1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ISBN:</a:t>
            </a:r>
            <a:r>
              <a:rPr sz="1200" spc="1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978-5-292-04471-</a:t>
            </a:r>
            <a:r>
              <a:rPr sz="1200" spc="-50" dirty="0">
                <a:solidFill>
                  <a:srgbClr val="253138"/>
                </a:solidFill>
                <a:latin typeface="Times New Roman"/>
                <a:cs typeface="Times New Roman"/>
              </a:rPr>
              <a:t>0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2072005">
              <a:lnSpc>
                <a:spcPts val="1380"/>
              </a:lnSpc>
            </a:pPr>
            <a:r>
              <a:rPr lang="ru-RU" sz="1200" dirty="0" smtClean="0">
                <a:solidFill>
                  <a:srgbClr val="253138"/>
                </a:solidFill>
                <a:latin typeface="Times New Roman"/>
                <a:cs typeface="Times New Roman"/>
              </a:rPr>
              <a:t>В </a:t>
            </a:r>
            <a:r>
              <a:rPr sz="1200" dirty="0" err="1" smtClean="0">
                <a:solidFill>
                  <a:srgbClr val="253138"/>
                </a:solidFill>
                <a:latin typeface="Times New Roman"/>
                <a:cs typeface="Times New Roman"/>
              </a:rPr>
              <a:t>книге</a:t>
            </a:r>
            <a:r>
              <a:rPr sz="1200" spc="-30" dirty="0" smtClean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описываются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фрагменты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жизненного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пути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академика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Н.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Н.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Семёнова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53138"/>
                </a:solidFill>
                <a:latin typeface="Times New Roman"/>
                <a:cs typeface="Times New Roman"/>
              </a:rPr>
              <a:t>к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высшему</a:t>
            </a:r>
            <a:r>
              <a:rPr sz="1200" spc="-1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международному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научному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отличию</a:t>
            </a:r>
            <a:r>
              <a:rPr sz="1200" spc="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–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Нобелевской</a:t>
            </a:r>
            <a:r>
              <a:rPr sz="1200" spc="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премии,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некоторые</a:t>
            </a:r>
            <a:r>
              <a:rPr sz="1200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характерные</a:t>
            </a:r>
            <a:r>
              <a:rPr sz="1200" spc="-5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черты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его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личности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–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раннее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увлечение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наукой,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блестящие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успехи,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редкая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интуиция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постановке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актуальных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научных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задач,</a:t>
            </a:r>
            <a:endParaRPr sz="1200" dirty="0">
              <a:latin typeface="Times New Roman"/>
              <a:cs typeface="Times New Roman"/>
            </a:endParaRPr>
          </a:p>
          <a:p>
            <a:pPr marL="12700" marR="2272665">
              <a:lnSpc>
                <a:spcPts val="1380"/>
              </a:lnSpc>
              <a:spcBef>
                <a:spcPts val="70"/>
              </a:spcBef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создание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научного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фундамента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для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новой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отрасли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науки</a:t>
            </a:r>
            <a:r>
              <a:rPr sz="1200" spc="-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–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химической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физики,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открытие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разветвленных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цепных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реакций.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Приводятся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сведения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53138"/>
                </a:solidFill>
                <a:latin typeface="Times New Roman"/>
                <a:cs typeface="Times New Roman"/>
              </a:rPr>
              <a:t>о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творческом</a:t>
            </a:r>
            <a:r>
              <a:rPr sz="1200" spc="-5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взаимодействии</a:t>
            </a:r>
            <a:r>
              <a:rPr sz="1200" spc="-5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Семёнова</a:t>
            </a:r>
            <a:r>
              <a:rPr sz="1200" spc="-5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</a:t>
            </a:r>
            <a:r>
              <a:rPr sz="1200" spc="-5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Саратовским</a:t>
            </a:r>
            <a:r>
              <a:rPr sz="1200" spc="-4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университетом,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юбилейных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датах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</a:t>
            </a:r>
            <a:r>
              <a:rPr sz="1200" spc="-4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истории</a:t>
            </a:r>
            <a:r>
              <a:rPr sz="1200" spc="-4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старейшего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учебного</a:t>
            </a:r>
            <a:r>
              <a:rPr sz="1200" spc="-4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заведения</a:t>
            </a:r>
            <a:r>
              <a:rPr sz="1200" spc="-4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Саратова.</a:t>
            </a:r>
            <a:endParaRPr sz="1200" dirty="0">
              <a:latin typeface="Times New Roman"/>
              <a:cs typeface="Times New Roman"/>
            </a:endParaRPr>
          </a:p>
          <a:p>
            <a:pPr marL="12700" marR="2661920">
              <a:lnSpc>
                <a:spcPts val="1380"/>
              </a:lnSpc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Для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всех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интересующихся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историей</a:t>
            </a:r>
            <a:r>
              <a:rPr sz="1200" spc="-1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отечественной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физики.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https://koha.benran.ru/cgi-bin/koha/opac-detail.pl?biblionumber=123306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271395" indent="-215900">
              <a:lnSpc>
                <a:spcPts val="1880"/>
              </a:lnSpc>
              <a:spcBef>
                <a:spcPts val="5"/>
              </a:spcBef>
              <a:buAutoNum type="arabicPeriod" startAt="2"/>
              <a:tabLst>
                <a:tab pos="2271395" algn="l"/>
              </a:tabLst>
            </a:pPr>
            <a:r>
              <a:rPr sz="1600" b="1" dirty="0">
                <a:latin typeface="Times New Roman"/>
                <a:cs typeface="Times New Roman"/>
              </a:rPr>
              <a:t>Капица.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Тамм.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Семенов.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очерках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письмах</a:t>
            </a:r>
            <a:endParaRPr sz="1600" dirty="0">
              <a:latin typeface="Times New Roman"/>
              <a:cs typeface="Times New Roman"/>
            </a:endParaRPr>
          </a:p>
          <a:p>
            <a:pPr marL="1783714">
              <a:lnSpc>
                <a:spcPts val="1370"/>
              </a:lnSpc>
            </a:pPr>
            <a:r>
              <a:rPr sz="1200" dirty="0">
                <a:latin typeface="Times New Roman"/>
                <a:cs typeface="Times New Roman"/>
              </a:rPr>
              <a:t>Ред.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Андреев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А.Ф</a:t>
            </a:r>
            <a:r>
              <a:rPr sz="1200" b="1" spc="-20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1783714" marR="3296285">
              <a:lnSpc>
                <a:spcPts val="1380"/>
              </a:lnSpc>
              <a:spcBef>
                <a:spcPts val="65"/>
              </a:spcBef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Издательство</a:t>
            </a:r>
            <a:r>
              <a:rPr sz="1200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Вагриус</a:t>
            </a:r>
            <a:r>
              <a:rPr sz="1200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Природа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издания: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1998</a:t>
            </a:r>
            <a:endParaRPr sz="1200" dirty="0">
              <a:latin typeface="Times New Roman"/>
              <a:cs typeface="Times New Roman"/>
            </a:endParaRPr>
          </a:p>
          <a:p>
            <a:pPr marL="1783714">
              <a:lnSpc>
                <a:spcPts val="1315"/>
              </a:lnSpc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ISBN:</a:t>
            </a:r>
            <a:r>
              <a:rPr sz="1200" spc="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5-7027-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0527-</a:t>
            </a:r>
            <a:r>
              <a:rPr sz="1200" spc="-50" dirty="0">
                <a:solidFill>
                  <a:srgbClr val="253138"/>
                </a:solidFill>
                <a:latin typeface="Times New Roman"/>
                <a:cs typeface="Times New Roman"/>
              </a:rPr>
              <a:t>0</a:t>
            </a:r>
            <a:endParaRPr sz="1200" dirty="0">
              <a:latin typeface="Times New Roman"/>
              <a:cs typeface="Times New Roman"/>
            </a:endParaRPr>
          </a:p>
          <a:p>
            <a:pPr marL="1783714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Серия: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Наука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СССР: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Через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тернии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звездам</a:t>
            </a:r>
            <a:endParaRPr sz="1200" dirty="0">
              <a:latin typeface="Times New Roman"/>
              <a:cs typeface="Times New Roman"/>
            </a:endParaRPr>
          </a:p>
          <a:p>
            <a:pPr marL="1821814">
              <a:lnSpc>
                <a:spcPts val="1410"/>
              </a:lnSpc>
              <a:spcBef>
                <a:spcPts val="1320"/>
              </a:spcBef>
            </a:pPr>
            <a:r>
              <a:rPr sz="1200" dirty="0">
                <a:latin typeface="Times New Roman"/>
                <a:cs typeface="Times New Roman"/>
              </a:rPr>
              <a:t>Авторы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этой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книги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современники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ученики,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родные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близкие</a:t>
            </a:r>
            <a:r>
              <a:rPr sz="1200" spc="-20" dirty="0">
                <a:latin typeface="Times New Roman"/>
                <a:cs typeface="Times New Roman"/>
              </a:rPr>
              <a:t> трех</a:t>
            </a:r>
            <a:endParaRPr sz="1200" dirty="0">
              <a:latin typeface="Times New Roman"/>
              <a:cs typeface="Times New Roman"/>
            </a:endParaRPr>
          </a:p>
          <a:p>
            <a:pPr marL="1783714" marR="508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академиков: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П.Л.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Капицы,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И.Е.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Тамма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Н.Н.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Семенова.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Значительное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место </a:t>
            </a:r>
            <a:r>
              <a:rPr sz="1200" dirty="0">
                <a:latin typeface="Times New Roman"/>
                <a:cs typeface="Times New Roman"/>
              </a:rPr>
              <a:t>занимают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также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документы,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письма,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фотографии.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Предварительно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эти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материалы </a:t>
            </a:r>
            <a:r>
              <a:rPr sz="1200" dirty="0">
                <a:latin typeface="Times New Roman"/>
                <a:cs typeface="Times New Roman"/>
              </a:rPr>
              <a:t>печатались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старейшем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российском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научно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-популярном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журнале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'Природа'.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В </a:t>
            </a:r>
            <a:r>
              <a:rPr sz="1200" dirty="0">
                <a:latin typeface="Times New Roman"/>
                <a:cs typeface="Times New Roman"/>
              </a:rPr>
              <a:t>книжном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варианте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публикуются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впервые.</a:t>
            </a:r>
            <a:endParaRPr sz="1200" dirty="0">
              <a:latin typeface="Times New Roman"/>
              <a:cs typeface="Times New Roman"/>
            </a:endParaRPr>
          </a:p>
          <a:p>
            <a:pPr marL="1783714">
              <a:lnSpc>
                <a:spcPct val="100000"/>
              </a:lnSpc>
              <a:spcBef>
                <a:spcPts val="1280"/>
              </a:spcBef>
            </a:pP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https://koha.benran.ru/cgi-bin/koha/opac-detail.pl?biblionumber=37945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24790" marR="3805554" indent="-224790" algn="r">
              <a:lnSpc>
                <a:spcPts val="1885"/>
              </a:lnSpc>
              <a:buAutoNum type="arabicPeriod" startAt="3"/>
              <a:tabLst>
                <a:tab pos="224790" algn="l"/>
              </a:tabLst>
            </a:pP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Николай</a:t>
            </a:r>
            <a:r>
              <a:rPr sz="1600" b="1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Николаевич</a:t>
            </a:r>
            <a:r>
              <a:rPr sz="1600" b="1" spc="-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Семенов</a:t>
            </a:r>
            <a:endParaRPr sz="1600" dirty="0">
              <a:latin typeface="Times New Roman"/>
              <a:cs typeface="Times New Roman"/>
            </a:endParaRPr>
          </a:p>
          <a:p>
            <a:pPr marR="3863340" algn="r">
              <a:lnSpc>
                <a:spcPts val="1885"/>
              </a:lnSpc>
            </a:pP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=</a:t>
            </a:r>
            <a:r>
              <a:rPr sz="16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Nicolay</a:t>
            </a:r>
            <a:r>
              <a:rPr sz="16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Nicolayevich</a:t>
            </a:r>
            <a:r>
              <a:rPr sz="16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Semenov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Шилов,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Е.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[составитель]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издания: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2001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4164965">
              <a:lnSpc>
                <a:spcPts val="1610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https://koha.benran.ru/cgi-bin/koha/opac-</a:t>
            </a:r>
            <a:r>
              <a:rPr sz="1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detail.pl?biblionumber=57004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83529" y="1577593"/>
            <a:ext cx="2019935" cy="29108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9120" y="7780870"/>
            <a:ext cx="2696210" cy="24980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250" y="4877053"/>
            <a:ext cx="1741170" cy="2712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50" y="430783"/>
            <a:ext cx="7226173" cy="5948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00" dirty="0">
              <a:latin typeface="Cambria"/>
              <a:cs typeface="Cambria"/>
            </a:endParaRPr>
          </a:p>
          <a:p>
            <a:pPr marL="2356485" indent="-173355">
              <a:lnSpc>
                <a:spcPts val="1885"/>
              </a:lnSpc>
              <a:buAutoNum type="arabicPeriod" startAt="4"/>
              <a:tabLst>
                <a:tab pos="2356485" algn="l"/>
              </a:tabLst>
            </a:pPr>
            <a:r>
              <a:rPr lang="ru-RU" sz="1600" b="1" dirty="0" smtClean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rgbClr val="001A34"/>
                </a:solidFill>
                <a:latin typeface="Times New Roman"/>
                <a:cs typeface="Times New Roman"/>
              </a:rPr>
              <a:t>Воспоминания</a:t>
            </a:r>
            <a:r>
              <a:rPr sz="1600" b="1" spc="-80" dirty="0" smtClean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A34"/>
                </a:solidFill>
                <a:latin typeface="Times New Roman"/>
                <a:cs typeface="Times New Roman"/>
              </a:rPr>
              <a:t>об</a:t>
            </a:r>
            <a:r>
              <a:rPr sz="1600" b="1" spc="-7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A34"/>
                </a:solidFill>
                <a:latin typeface="Times New Roman"/>
                <a:cs typeface="Times New Roman"/>
              </a:rPr>
              <a:t>академике</a:t>
            </a:r>
            <a:r>
              <a:rPr sz="1600" b="1" spc="-7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1A34"/>
                </a:solidFill>
                <a:latin typeface="Times New Roman"/>
                <a:cs typeface="Times New Roman"/>
              </a:rPr>
              <a:t>Николае</a:t>
            </a:r>
            <a:r>
              <a:rPr sz="1600" b="1" spc="-7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A34"/>
                </a:solidFill>
                <a:latin typeface="Times New Roman"/>
                <a:cs typeface="Times New Roman"/>
              </a:rPr>
              <a:t>Николаевиче</a:t>
            </a:r>
            <a:endParaRPr sz="1600" dirty="0">
              <a:latin typeface="Times New Roman"/>
              <a:cs typeface="Times New Roman"/>
            </a:endParaRPr>
          </a:p>
          <a:p>
            <a:pPr marL="4077970">
              <a:lnSpc>
                <a:spcPts val="1839"/>
              </a:lnSpc>
            </a:pPr>
            <a:r>
              <a:rPr sz="1600" b="1" spc="-10" dirty="0">
                <a:solidFill>
                  <a:srgbClr val="001A34"/>
                </a:solidFill>
                <a:latin typeface="Times New Roman"/>
                <a:cs typeface="Times New Roman"/>
              </a:rPr>
              <a:t>Семенове</a:t>
            </a:r>
            <a:endParaRPr sz="1600" dirty="0">
              <a:latin typeface="Times New Roman"/>
              <a:cs typeface="Times New Roman"/>
            </a:endParaRPr>
          </a:p>
          <a:p>
            <a:pPr marL="1864360" marR="3917315">
              <a:lnSpc>
                <a:spcPts val="1380"/>
              </a:lnSpc>
              <a:spcBef>
                <a:spcPts val="50"/>
              </a:spcBef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7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Наука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издания: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1993</a:t>
            </a:r>
            <a:endParaRPr sz="1200" dirty="0">
              <a:latin typeface="Times New Roman"/>
              <a:cs typeface="Times New Roman"/>
            </a:endParaRPr>
          </a:p>
          <a:p>
            <a:pPr marL="1864360">
              <a:lnSpc>
                <a:spcPts val="1315"/>
              </a:lnSpc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ISBN:</a:t>
            </a:r>
            <a:r>
              <a:rPr sz="1200" spc="1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5-02-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001606-</a:t>
            </a:r>
            <a:r>
              <a:rPr sz="1200" spc="-50" dirty="0">
                <a:solidFill>
                  <a:srgbClr val="253138"/>
                </a:solidFill>
                <a:latin typeface="Times New Roman"/>
                <a:cs typeface="Times New Roman"/>
              </a:rPr>
              <a:t>3</a:t>
            </a:r>
            <a:endParaRPr sz="1200" dirty="0">
              <a:latin typeface="Times New Roman"/>
              <a:cs typeface="Times New Roman"/>
            </a:endParaRPr>
          </a:p>
          <a:p>
            <a:pPr marL="186436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Серия: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Учёные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России.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Очерки,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воспоминания,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материалы</a:t>
            </a:r>
            <a:endParaRPr sz="1200" dirty="0">
              <a:latin typeface="Times New Roman"/>
              <a:cs typeface="Times New Roman"/>
            </a:endParaRPr>
          </a:p>
          <a:p>
            <a:pPr marL="1864360" marR="24257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Книга</a:t>
            </a:r>
            <a:r>
              <a:rPr sz="1200" spc="-3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представляет</a:t>
            </a:r>
            <a:r>
              <a:rPr sz="1200" spc="-2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собой</a:t>
            </a:r>
            <a:r>
              <a:rPr sz="1200" spc="-2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сборник</a:t>
            </a:r>
            <a:r>
              <a:rPr sz="1200" spc="-2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воспоминаний</a:t>
            </a:r>
            <a:r>
              <a:rPr sz="1200" spc="-2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о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1A34"/>
                </a:solidFill>
                <a:latin typeface="Times New Roman"/>
                <a:cs typeface="Times New Roman"/>
              </a:rPr>
              <a:t>выдающемся</a:t>
            </a:r>
            <a:r>
              <a:rPr sz="1200" spc="-2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1A34"/>
                </a:solidFill>
                <a:latin typeface="Times New Roman"/>
                <a:cs typeface="Times New Roman"/>
              </a:rPr>
              <a:t>советском ученом-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физикохимике,</a:t>
            </a:r>
            <a:r>
              <a:rPr sz="1200" spc="-2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1A34"/>
                </a:solidFill>
                <a:latin typeface="Times New Roman"/>
                <a:cs typeface="Times New Roman"/>
              </a:rPr>
              <a:t>основоположнике</a:t>
            </a:r>
            <a:r>
              <a:rPr sz="1200" spc="-1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новой</a:t>
            </a:r>
            <a:r>
              <a:rPr sz="1200" spc="-1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науки</a:t>
            </a:r>
            <a:r>
              <a:rPr sz="1200" spc="2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-</a:t>
            </a:r>
            <a:r>
              <a:rPr sz="1200" spc="-1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химической</a:t>
            </a:r>
            <a:r>
              <a:rPr sz="1200" spc="-10" dirty="0">
                <a:solidFill>
                  <a:srgbClr val="001A34"/>
                </a:solidFill>
                <a:latin typeface="Times New Roman"/>
                <a:cs typeface="Times New Roman"/>
              </a:rPr>
              <a:t> физики,</a:t>
            </a:r>
            <a:endParaRPr sz="1200" dirty="0">
              <a:latin typeface="Times New Roman"/>
              <a:cs typeface="Times New Roman"/>
            </a:endParaRPr>
          </a:p>
          <a:p>
            <a:pPr marL="1864360" marR="85090">
              <a:lnSpc>
                <a:spcPts val="1380"/>
              </a:lnSpc>
            </a:pP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лауреате</a:t>
            </a:r>
            <a:r>
              <a:rPr sz="1200" spc="-3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Нобелевской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премии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академике</a:t>
            </a:r>
            <a:r>
              <a:rPr sz="1200" spc="-3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Н.Н.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Семенове.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его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жизни,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1A34"/>
                </a:solidFill>
                <a:latin typeface="Times New Roman"/>
                <a:cs typeface="Times New Roman"/>
              </a:rPr>
              <a:t>научной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деятельности,</a:t>
            </a:r>
            <a:r>
              <a:rPr sz="1200" spc="-4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роли</a:t>
            </a:r>
            <a:r>
              <a:rPr sz="1200" spc="-4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в</a:t>
            </a:r>
            <a:r>
              <a:rPr sz="1200" spc="-5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развитии</a:t>
            </a:r>
            <a:r>
              <a:rPr sz="1200" spc="-4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науки,</a:t>
            </a:r>
            <a:r>
              <a:rPr sz="1200" spc="-4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воспитании</a:t>
            </a:r>
            <a:r>
              <a:rPr sz="1200" spc="-4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молодых</a:t>
            </a:r>
            <a:r>
              <a:rPr sz="1200" spc="-2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ученых,</a:t>
            </a:r>
            <a:r>
              <a:rPr sz="1200" spc="-4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001A34"/>
                </a:solidFill>
                <a:latin typeface="Times New Roman"/>
                <a:cs typeface="Times New Roman"/>
              </a:rPr>
              <a:t>в</a:t>
            </a:r>
            <a:endParaRPr sz="1200" dirty="0">
              <a:latin typeface="Times New Roman"/>
              <a:cs typeface="Times New Roman"/>
            </a:endParaRPr>
          </a:p>
          <a:p>
            <a:pPr marL="1864360" marR="604520">
              <a:lnSpc>
                <a:spcPts val="1380"/>
              </a:lnSpc>
            </a:pP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общественной</a:t>
            </a:r>
            <a:r>
              <a:rPr sz="1200" spc="-5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жизни</a:t>
            </a:r>
            <a:r>
              <a:rPr sz="1200" spc="-5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страны,</a:t>
            </a:r>
            <a:r>
              <a:rPr sz="1200" spc="-5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международном</a:t>
            </a:r>
            <a:r>
              <a:rPr sz="1200" spc="-5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научном</a:t>
            </a:r>
            <a:r>
              <a:rPr sz="1200" spc="-5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1A34"/>
                </a:solidFill>
                <a:latin typeface="Times New Roman"/>
                <a:cs typeface="Times New Roman"/>
              </a:rPr>
              <a:t>сотрудничестве рассказывают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известные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ученые,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коллеги,</a:t>
            </a:r>
            <a:r>
              <a:rPr sz="1200" spc="-1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ученики,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друзья</a:t>
            </a:r>
            <a:r>
              <a:rPr sz="1200" spc="-30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1A34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001A34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1A34"/>
                </a:solidFill>
                <a:latin typeface="Times New Roman"/>
                <a:cs typeface="Times New Roman"/>
              </a:rPr>
              <a:t>родные.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https://elib.biblioatom.ru/text/vospominaniya-o-semenove_1993/p0/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https://koha.benran.ru/cgi-bin/koha/opac-detail.pl?biblionumber=241605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475615" marR="3319779" indent="-228600">
              <a:lnSpc>
                <a:spcPct val="95900"/>
              </a:lnSpc>
              <a:buAutoNum type="arabicPeriod" startAt="5"/>
              <a:tabLst>
                <a:tab pos="475615" algn="l"/>
              </a:tabLst>
            </a:pPr>
            <a:r>
              <a:rPr sz="1600" b="1" dirty="0">
                <a:latin typeface="Times New Roman"/>
                <a:cs typeface="Times New Roman"/>
              </a:rPr>
              <a:t>Николай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Николаевич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Семенов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— </a:t>
            </a:r>
            <a:r>
              <a:rPr sz="1600" b="1" spc="-10" dirty="0">
                <a:latin typeface="Times New Roman"/>
                <a:cs typeface="Times New Roman"/>
              </a:rPr>
              <a:t>выдающийся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ученый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организатор </a:t>
            </a:r>
            <a:r>
              <a:rPr sz="1600" b="1" dirty="0">
                <a:latin typeface="Times New Roman"/>
                <a:cs typeface="Times New Roman"/>
              </a:rPr>
              <a:t>атомного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проекта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СССР</a:t>
            </a:r>
            <a:endParaRPr sz="1600" dirty="0">
              <a:latin typeface="Times New Roman"/>
              <a:cs typeface="Times New Roman"/>
            </a:endParaRPr>
          </a:p>
          <a:p>
            <a:pPr marL="12700" marR="4046220">
              <a:lnSpc>
                <a:spcPts val="1380"/>
              </a:lnSpc>
              <a:spcBef>
                <a:spcPts val="1380"/>
              </a:spcBef>
            </a:pPr>
            <a:r>
              <a:rPr sz="1200" dirty="0">
                <a:latin typeface="Times New Roman"/>
                <a:cs typeface="Times New Roman"/>
              </a:rPr>
              <a:t>Чернышев,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Александр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Константинович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Другие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авторы: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Семенов,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Николай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Николаевич</a:t>
            </a:r>
            <a:endParaRPr sz="1200" dirty="0">
              <a:latin typeface="Times New Roman"/>
              <a:cs typeface="Times New Roman"/>
            </a:endParaRPr>
          </a:p>
          <a:p>
            <a:pPr marL="12700" marR="3608704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Выходные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данные: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Саров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РФЯЦ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ВНИИЭФ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20" dirty="0">
                <a:latin typeface="Times New Roman"/>
                <a:cs typeface="Times New Roman"/>
              </a:rPr>
              <a:t> 2012 </a:t>
            </a:r>
            <a:r>
              <a:rPr sz="1200" dirty="0">
                <a:latin typeface="Times New Roman"/>
                <a:cs typeface="Times New Roman"/>
              </a:rPr>
              <a:t>ISBN: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978-5-</a:t>
            </a:r>
            <a:r>
              <a:rPr sz="1200" dirty="0" smtClean="0">
                <a:latin typeface="Times New Roman"/>
                <a:cs typeface="Times New Roman"/>
              </a:rPr>
              <a:t>9515-0200-</a:t>
            </a:r>
            <a:r>
              <a:rPr sz="1200" spc="-50" dirty="0" smtClean="0">
                <a:latin typeface="Times New Roman"/>
                <a:cs typeface="Times New Roman"/>
              </a:rPr>
              <a:t>1</a:t>
            </a:r>
            <a:endParaRPr lang="en-US" sz="1200" spc="-50" dirty="0" smtClean="0">
              <a:latin typeface="Times New Roman"/>
              <a:cs typeface="Times New Roman"/>
            </a:endParaRPr>
          </a:p>
          <a:p>
            <a:pPr marL="12700" marR="3608704">
              <a:lnSpc>
                <a:spcPts val="1380"/>
              </a:lnSpc>
            </a:pPr>
            <a:endParaRPr lang="en-US" sz="1200" spc="-50" dirty="0">
              <a:latin typeface="Times New Roman"/>
              <a:cs typeface="Times New Roman"/>
            </a:endParaRPr>
          </a:p>
          <a:p>
            <a:pPr marL="12700" marR="3608704">
              <a:lnSpc>
                <a:spcPts val="1380"/>
              </a:lnSpc>
            </a:pPr>
            <a:r>
              <a:rPr lang="en-US" sz="1200" dirty="0" smtClean="0">
                <a:latin typeface="Times New Roman"/>
                <a:cs typeface="Times New Roman"/>
                <a:hlinkClick r:id="rId4"/>
              </a:rPr>
              <a:t>https://koha.benran.ru/cgi-bin/koha/opac-detail.pl?biblionumber=91697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3608704">
              <a:lnSpc>
                <a:spcPts val="138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7735" y="6631304"/>
            <a:ext cx="5148580" cy="33185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271145">
              <a:lnSpc>
                <a:spcPts val="1839"/>
              </a:lnSpc>
              <a:spcBef>
                <a:spcPts val="220"/>
              </a:spcBef>
            </a:pPr>
            <a:r>
              <a:rPr sz="1600" b="1" dirty="0">
                <a:latin typeface="Times New Roman"/>
                <a:cs typeface="Times New Roman"/>
              </a:rPr>
              <a:t>6.</a:t>
            </a:r>
            <a:r>
              <a:rPr sz="1600" b="1" spc="55" dirty="0"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Вклад</a:t>
            </a:r>
            <a:r>
              <a:rPr sz="1600" b="1" spc="3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учёных</a:t>
            </a:r>
            <a:r>
              <a:rPr sz="16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Химфизики</a:t>
            </a:r>
            <a:r>
              <a:rPr sz="16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16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советский</a:t>
            </a:r>
            <a:r>
              <a:rPr sz="16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Атомный проект</a:t>
            </a:r>
            <a:endParaRPr sz="1600" dirty="0">
              <a:latin typeface="Times New Roman"/>
              <a:cs typeface="Times New Roman"/>
            </a:endParaRPr>
          </a:p>
          <a:p>
            <a:pPr marL="45720">
              <a:lnSpc>
                <a:spcPts val="1310"/>
              </a:lnSpc>
            </a:pPr>
            <a:r>
              <a:rPr sz="1200" dirty="0">
                <a:latin typeface="Times New Roman"/>
                <a:cs typeface="Times New Roman"/>
              </a:rPr>
              <a:t>В.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В. Адушкин,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Сулимов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авторы-составители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3355340">
              <a:lnSpc>
                <a:spcPts val="1380"/>
              </a:lnSpc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6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Торус</a:t>
            </a:r>
            <a:r>
              <a:rPr sz="1200" spc="-6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Пресс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издания: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2019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ISBN:</a:t>
            </a:r>
            <a:r>
              <a:rPr sz="1200" spc="1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978-5-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94588-253-</a:t>
            </a:r>
            <a:r>
              <a:rPr sz="1200" spc="-50" dirty="0">
                <a:solidFill>
                  <a:srgbClr val="253138"/>
                </a:solidFill>
                <a:latin typeface="Times New Roman"/>
                <a:cs typeface="Times New Roman"/>
              </a:rPr>
              <a:t>9</a:t>
            </a:r>
            <a:endParaRPr sz="1200" dirty="0">
              <a:latin typeface="Times New Roman"/>
              <a:cs typeface="Times New Roman"/>
            </a:endParaRPr>
          </a:p>
          <a:p>
            <a:pPr marL="12700" marR="328930">
              <a:lnSpc>
                <a:spcPct val="95900"/>
              </a:lnSpc>
              <a:spcBef>
                <a:spcPts val="1380"/>
              </a:spcBef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книге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представлены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основные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учёные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Института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химической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физики,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стоявшие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у</a:t>
            </a:r>
            <a:r>
              <a:rPr sz="1200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истоков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создания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отечественного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ядерного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оружия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ставшие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основными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организаторами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руководителями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масштабного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Атомного</a:t>
            </a:r>
            <a:endParaRPr sz="1200" dirty="0">
              <a:latin typeface="Times New Roman"/>
              <a:cs typeface="Times New Roman"/>
            </a:endParaRPr>
          </a:p>
          <a:p>
            <a:pPr marL="12700" marR="278765">
              <a:lnSpc>
                <a:spcPts val="1380"/>
              </a:lnSpc>
              <a:spcBef>
                <a:spcPts val="35"/>
              </a:spcBef>
            </a:pP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проекта,</a:t>
            </a:r>
            <a:r>
              <a:rPr sz="1200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котором</a:t>
            </a:r>
            <a:r>
              <a:rPr sz="1200" spc="-4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участвовали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практически</a:t>
            </a:r>
            <a:r>
              <a:rPr sz="1200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все</a:t>
            </a:r>
            <a:r>
              <a:rPr sz="1200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ведомства</a:t>
            </a:r>
            <a:r>
              <a:rPr sz="1200" spc="-4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страны.</a:t>
            </a:r>
            <a:r>
              <a:rPr sz="1200" spc="-4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Книга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включает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как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известные,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так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новые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материалы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создании</a:t>
            </a:r>
            <a:r>
              <a:rPr sz="1200" spc="-4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испытаниях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ядерного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оружия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форме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статей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воспоминаний</a:t>
            </a:r>
            <a:r>
              <a:rPr sz="1200" spc="-3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непосредственных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участников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Атомного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проекта.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Представлены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фотографии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основных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участников,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большинство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из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которых</a:t>
            </a:r>
            <a:r>
              <a:rPr sz="1200" spc="-25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не</a:t>
            </a:r>
            <a:r>
              <a:rPr sz="1200" spc="-3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публиковались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ранее.</a:t>
            </a:r>
            <a:endParaRPr sz="1200" dirty="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  <a:spcBef>
                <a:spcPts val="1280"/>
              </a:spcBef>
            </a:pPr>
            <a:r>
              <a:rPr sz="1300" spc="-10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https://koha.benran.ru/cgi-bin/koha/opac-detail.pl?biblionumber=133251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82647" y="9922459"/>
            <a:ext cx="4832350" cy="7620"/>
          </a:xfrm>
          <a:custGeom>
            <a:avLst/>
            <a:gdLst/>
            <a:ahLst/>
            <a:cxnLst/>
            <a:rect l="l" t="t" r="r" b="b"/>
            <a:pathLst>
              <a:path w="4832350" h="7620">
                <a:moveTo>
                  <a:pt x="4831969" y="0"/>
                </a:moveTo>
                <a:lnTo>
                  <a:pt x="0" y="0"/>
                </a:lnTo>
                <a:lnTo>
                  <a:pt x="0" y="7619"/>
                </a:lnTo>
                <a:lnTo>
                  <a:pt x="4831969" y="7619"/>
                </a:lnTo>
                <a:lnTo>
                  <a:pt x="48319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9389" y="874013"/>
            <a:ext cx="1755139" cy="26212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16450" y="3634993"/>
            <a:ext cx="2782568" cy="23213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350" y="6721055"/>
            <a:ext cx="1955800" cy="2964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30783"/>
            <a:ext cx="613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544" y="641603"/>
            <a:ext cx="7237730" cy="56515"/>
          </a:xfrm>
          <a:custGeom>
            <a:avLst/>
            <a:gdLst/>
            <a:ahLst/>
            <a:cxnLst/>
            <a:rect l="l" t="t" r="r" b="b"/>
            <a:pathLst>
              <a:path w="7237730" h="56515">
                <a:moveTo>
                  <a:pt x="7237476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237476" y="56388"/>
                </a:lnTo>
                <a:lnTo>
                  <a:pt x="7237476" y="18288"/>
                </a:lnTo>
                <a:close/>
              </a:path>
              <a:path w="7237730" h="56515">
                <a:moveTo>
                  <a:pt x="7237476" y="0"/>
                </a:moveTo>
                <a:lnTo>
                  <a:pt x="0" y="0"/>
                </a:lnTo>
                <a:lnTo>
                  <a:pt x="0" y="9144"/>
                </a:lnTo>
                <a:lnTo>
                  <a:pt x="7237476" y="9144"/>
                </a:lnTo>
                <a:lnTo>
                  <a:pt x="7237476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131" y="1081785"/>
            <a:ext cx="5052060" cy="27870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741045" marR="489584" indent="-229235">
              <a:lnSpc>
                <a:spcPts val="1839"/>
              </a:lnSpc>
              <a:spcBef>
                <a:spcPts val="225"/>
              </a:spcBef>
            </a:pPr>
            <a:r>
              <a:rPr sz="1600" b="1" dirty="0">
                <a:latin typeface="Times New Roman"/>
                <a:cs typeface="Times New Roman"/>
              </a:rPr>
              <a:t>7.</a:t>
            </a:r>
            <a:r>
              <a:rPr sz="1600" b="1" spc="135" dirty="0"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Химическая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физика</a:t>
            </a:r>
            <a:r>
              <a:rPr sz="16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на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пороге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XXI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века</a:t>
            </a:r>
            <a:r>
              <a:rPr sz="16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: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сборник</a:t>
            </a:r>
            <a:r>
              <a:rPr sz="16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статей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r>
              <a:rPr sz="1600" b="1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К</a:t>
            </a:r>
            <a:r>
              <a:rPr sz="1600" b="1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100-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летию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акад.</a:t>
            </a:r>
            <a:endParaRPr sz="1600" dirty="0">
              <a:latin typeface="Times New Roman"/>
              <a:cs typeface="Times New Roman"/>
            </a:endParaRPr>
          </a:p>
          <a:p>
            <a:pPr marL="512445">
              <a:lnSpc>
                <a:spcPts val="1785"/>
              </a:lnSpc>
            </a:pP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Н.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Н.</a:t>
            </a:r>
            <a:r>
              <a:rPr sz="16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Семенова</a:t>
            </a:r>
            <a:endParaRPr sz="1600" dirty="0">
              <a:latin typeface="Times New Roman"/>
              <a:cs typeface="Times New Roman"/>
            </a:endParaRPr>
          </a:p>
          <a:p>
            <a:pPr marL="12700" marR="48260">
              <a:lnSpc>
                <a:spcPct val="110000"/>
              </a:lnSpc>
              <a:spcBef>
                <a:spcPts val="385"/>
              </a:spcBef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Рос.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АН.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Отд-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ние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общ.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техн.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химии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;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Сергеев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Г.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Б.,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акад.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Шилов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А.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Е.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(отв. ред.)</a:t>
            </a:r>
            <a:endParaRPr sz="1200" dirty="0">
              <a:latin typeface="Times New Roman"/>
              <a:cs typeface="Times New Roman"/>
            </a:endParaRPr>
          </a:p>
          <a:p>
            <a:pPr marL="12700" marR="2799715">
              <a:lnSpc>
                <a:spcPts val="1380"/>
              </a:lnSpc>
              <a:spcBef>
                <a:spcPts val="830"/>
              </a:spcBef>
            </a:pPr>
            <a:r>
              <a:rPr sz="1200" dirty="0">
                <a:latin typeface="Times New Roman"/>
                <a:cs typeface="Times New Roman"/>
              </a:rPr>
              <a:t>Выходные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данные:М,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Наука,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53138"/>
                </a:solidFill>
                <a:latin typeface="Times New Roman"/>
                <a:cs typeface="Times New Roman"/>
              </a:rPr>
              <a:t>1996 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ISBN:</a:t>
            </a:r>
            <a:r>
              <a:rPr sz="1200" spc="10" dirty="0">
                <a:solidFill>
                  <a:srgbClr val="25313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53138"/>
                </a:solidFill>
                <a:latin typeface="Times New Roman"/>
                <a:cs typeface="Times New Roman"/>
              </a:rPr>
              <a:t>5-02-</a:t>
            </a:r>
            <a:r>
              <a:rPr sz="1200" dirty="0">
                <a:solidFill>
                  <a:srgbClr val="253138"/>
                </a:solidFill>
                <a:latin typeface="Times New Roman"/>
                <a:cs typeface="Times New Roman"/>
              </a:rPr>
              <a:t>001876-</a:t>
            </a:r>
            <a:r>
              <a:rPr sz="1200" spc="-50" dirty="0">
                <a:solidFill>
                  <a:srgbClr val="253138"/>
                </a:solidFill>
                <a:latin typeface="Times New Roman"/>
                <a:cs typeface="Times New Roman"/>
              </a:rPr>
              <a:t>7</a:t>
            </a: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300"/>
              </a:lnSpc>
              <a:spcBef>
                <a:spcPts val="365"/>
              </a:spcBef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Книга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включает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обзорные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статьи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российских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зарубежных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авторов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по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ряду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актуальных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направлений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химической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физики.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ней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отражено</a:t>
            </a:r>
            <a:r>
              <a:rPr sz="120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развитие</a:t>
            </a:r>
            <a:r>
              <a:rPr sz="1200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идей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представлений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Н.Н.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Семенова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области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цепных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реакций,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теории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цепного</a:t>
            </a:r>
            <a:r>
              <a:rPr sz="1200" spc="50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теплового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взрыва,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а</a:t>
            </a:r>
            <a:r>
              <a:rPr sz="1200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также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приведен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его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собственный</a:t>
            </a:r>
            <a:r>
              <a:rPr sz="1200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обзор.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https://koha.benran.ru/cgi-bin/koha/opac-detail.pl?biblionumber=45459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131" y="4338344"/>
            <a:ext cx="7188200" cy="534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1855" marR="22225" indent="498475">
              <a:lnSpc>
                <a:spcPct val="110300"/>
              </a:lnSpc>
              <a:spcBef>
                <a:spcPts val="95"/>
              </a:spcBef>
              <a:buClr>
                <a:srgbClr val="000000"/>
              </a:buClr>
              <a:buAutoNum type="arabicPeriod" startAt="8"/>
              <a:tabLst>
                <a:tab pos="2640330" algn="l"/>
              </a:tabLst>
            </a:pP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Научное</a:t>
            </a:r>
            <a:r>
              <a:rPr sz="1600" b="1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наследие</a:t>
            </a:r>
            <a:r>
              <a:rPr sz="1600" b="1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лауреата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Нобелевской</a:t>
            </a:r>
            <a:r>
              <a:rPr sz="1600" b="1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премии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академика</a:t>
            </a:r>
            <a:r>
              <a:rPr sz="1600" b="1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Н.Н.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Семенова</a:t>
            </a:r>
            <a:r>
              <a:rPr sz="1600" b="1" spc="-5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в</a:t>
            </a:r>
            <a:r>
              <a:rPr sz="1600" b="1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советском</a:t>
            </a:r>
            <a:r>
              <a:rPr sz="1600" b="1" spc="-6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Атомном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проекте</a:t>
            </a:r>
            <a:r>
              <a:rPr sz="16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r>
              <a:rPr sz="16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документы,</a:t>
            </a:r>
            <a:r>
              <a:rPr sz="1600" b="1" spc="-4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воспоминания</a:t>
            </a:r>
            <a:endParaRPr sz="1600" dirty="0">
              <a:latin typeface="Times New Roman"/>
              <a:cs typeface="Times New Roman"/>
            </a:endParaRPr>
          </a:p>
          <a:p>
            <a:pPr marL="2186305">
              <a:lnSpc>
                <a:spcPts val="1485"/>
              </a:lnSpc>
              <a:spcBef>
                <a:spcPts val="385"/>
              </a:spcBef>
            </a:pP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/</a:t>
            </a:r>
            <a:r>
              <a:rPr sz="12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Рос.</a:t>
            </a:r>
            <a:r>
              <a:rPr sz="12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федер.</a:t>
            </a:r>
            <a:r>
              <a:rPr sz="12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ядер.</a:t>
            </a:r>
            <a:r>
              <a:rPr sz="12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центр</a:t>
            </a:r>
            <a:r>
              <a:rPr sz="12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—</a:t>
            </a:r>
            <a:r>
              <a:rPr sz="125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Всерос.</a:t>
            </a:r>
            <a:r>
              <a:rPr sz="12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spc="-10" dirty="0">
                <a:solidFill>
                  <a:srgbClr val="333333"/>
                </a:solidFill>
                <a:latin typeface="Times New Roman"/>
                <a:cs typeface="Times New Roman"/>
              </a:rPr>
              <a:t>науч.-</a:t>
            </a: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исслед.</a:t>
            </a:r>
            <a:r>
              <a:rPr sz="12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spc="-10" dirty="0">
                <a:solidFill>
                  <a:srgbClr val="333333"/>
                </a:solidFill>
                <a:latin typeface="Times New Roman"/>
                <a:cs typeface="Times New Roman"/>
              </a:rPr>
              <a:t>ин-</a:t>
            </a: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т</a:t>
            </a:r>
            <a:r>
              <a:rPr sz="125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dirty="0">
                <a:solidFill>
                  <a:srgbClr val="333333"/>
                </a:solidFill>
                <a:latin typeface="Times New Roman"/>
                <a:cs typeface="Times New Roman"/>
              </a:rPr>
              <a:t>эксперим.</a:t>
            </a:r>
            <a:r>
              <a:rPr sz="125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50" spc="-10" dirty="0">
                <a:solidFill>
                  <a:srgbClr val="333333"/>
                </a:solidFill>
                <a:latin typeface="Times New Roman"/>
                <a:cs typeface="Times New Roman"/>
              </a:rPr>
              <a:t>физики</a:t>
            </a:r>
            <a:endParaRPr sz="1250" dirty="0">
              <a:latin typeface="Times New Roman"/>
              <a:cs typeface="Times New Roman"/>
            </a:endParaRPr>
          </a:p>
          <a:p>
            <a:pPr marL="2141855" marR="2981325">
              <a:lnSpc>
                <a:spcPts val="1370"/>
              </a:lnSpc>
              <a:spcBef>
                <a:spcPts val="85"/>
              </a:spcBef>
            </a:pPr>
            <a:r>
              <a:rPr sz="1200" dirty="0">
                <a:latin typeface="Times New Roman"/>
                <a:cs typeface="Times New Roman"/>
              </a:rPr>
              <a:t>Выходные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данные: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Саров,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2015 </a:t>
            </a:r>
            <a:r>
              <a:rPr sz="1200" dirty="0">
                <a:latin typeface="Times New Roman"/>
                <a:cs typeface="Times New Roman"/>
              </a:rPr>
              <a:t>ISBN: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978-5-</a:t>
            </a:r>
            <a:r>
              <a:rPr sz="1200" dirty="0">
                <a:latin typeface="Times New Roman"/>
                <a:cs typeface="Times New Roman"/>
              </a:rPr>
              <a:t>9515-0304-</a:t>
            </a:r>
            <a:r>
              <a:rPr sz="1200" spc="-50" dirty="0">
                <a:latin typeface="Times New Roman"/>
                <a:cs typeface="Times New Roman"/>
              </a:rPr>
              <a:t>6</a:t>
            </a:r>
            <a:endParaRPr sz="1200" dirty="0">
              <a:latin typeface="Times New Roman"/>
              <a:cs typeface="Times New Roman"/>
            </a:endParaRPr>
          </a:p>
          <a:p>
            <a:pPr marL="2141855" marR="2540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Читатель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познакомится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письмами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научными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докладами,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относящимися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к </a:t>
            </a:r>
            <a:r>
              <a:rPr sz="1200" dirty="0">
                <a:latin typeface="Times New Roman"/>
                <a:cs typeface="Times New Roman"/>
              </a:rPr>
              <a:t>многочисленным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важным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инициативам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научно-организаторской</a:t>
            </a:r>
            <a:endParaRPr sz="1200" dirty="0">
              <a:latin typeface="Times New Roman"/>
              <a:cs typeface="Times New Roman"/>
            </a:endParaRPr>
          </a:p>
          <a:p>
            <a:pPr marL="2141855" marR="5080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деятельности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Н.Н.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Семенова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актуальным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проблемам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Атомного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проекта (1945-</a:t>
            </a:r>
            <a:r>
              <a:rPr sz="1200" dirty="0">
                <a:latin typeface="Times New Roman"/>
                <a:cs typeface="Times New Roman"/>
              </a:rPr>
              <a:t>1953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гг.),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связанными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разработкой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первой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советской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атомной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бомбы, </a:t>
            </a:r>
            <a:r>
              <a:rPr sz="1200" dirty="0">
                <a:latin typeface="Times New Roman"/>
                <a:cs typeface="Times New Roman"/>
              </a:rPr>
              <a:t>системы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наблюдений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ее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взрывом,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созданием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Семипалатинского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полигона.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2141855" marR="85090">
              <a:lnSpc>
                <a:spcPts val="138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https://elib.biblioatom.ru/text/nauchnoe-nasledie-akademika-semenova_2015/p0/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https://koha.benran.ru/cgi-bin/koha/opac-detail.pl?biblionumber=113799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354330" indent="220979">
              <a:lnSpc>
                <a:spcPct val="109700"/>
              </a:lnSpc>
              <a:buAutoNum type="arabicPeriod" startAt="9"/>
              <a:tabLst>
                <a:tab pos="233679" algn="l"/>
              </a:tabLst>
            </a:pP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Творцы</a:t>
            </a:r>
            <a:r>
              <a:rPr sz="14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мировой</a:t>
            </a:r>
            <a:r>
              <a:rPr sz="14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науки</a:t>
            </a:r>
            <a:r>
              <a:rPr sz="14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от</a:t>
            </a:r>
            <a:r>
              <a:rPr sz="1400" b="1" spc="-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античности</a:t>
            </a:r>
            <a:r>
              <a:rPr sz="1400" b="1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до</a:t>
            </a:r>
            <a:r>
              <a:rPr sz="14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XX</a:t>
            </a:r>
            <a:r>
              <a:rPr sz="1400" b="1" spc="-3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века</a:t>
            </a:r>
            <a:r>
              <a:rPr sz="14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33333"/>
                </a:solidFill>
                <a:latin typeface="Times New Roman"/>
                <a:cs typeface="Times New Roman"/>
              </a:rPr>
              <a:t>:</a:t>
            </a:r>
            <a:r>
              <a:rPr sz="14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популярная биобиблиографическая</a:t>
            </a:r>
            <a:r>
              <a:rPr sz="1400" b="1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333333"/>
                </a:solidFill>
                <a:latin typeface="Times New Roman"/>
                <a:cs typeface="Times New Roman"/>
              </a:rPr>
              <a:t>энциклопедия</a:t>
            </a:r>
            <a:r>
              <a:rPr sz="1400" b="1" spc="-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333333"/>
                </a:solidFill>
                <a:latin typeface="Times New Roman"/>
                <a:cs typeface="Times New Roman"/>
              </a:rPr>
              <a:t>/</a:t>
            </a:r>
            <a:r>
              <a:rPr sz="1200" b="1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Рос.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гос.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б-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ка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;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Джинова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З.П.,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Шандуренко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Г.В.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(сост.)</a:t>
            </a:r>
            <a:r>
              <a:rPr sz="1200" spc="-1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333333"/>
                </a:solidFill>
                <a:latin typeface="Times New Roman"/>
                <a:cs typeface="Times New Roman"/>
              </a:rPr>
              <a:t>;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Винокуров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В.А.</a:t>
            </a:r>
            <a:r>
              <a:rPr sz="1200" spc="-1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(науч.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ред.)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-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1F1F"/>
                </a:solidFill>
                <a:latin typeface="Times New Roman"/>
                <a:cs typeface="Times New Roman"/>
              </a:rPr>
              <a:t>Москва</a:t>
            </a:r>
            <a:r>
              <a:rPr sz="1200" spc="-2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1F1F"/>
                </a:solidFill>
                <a:latin typeface="Times New Roman"/>
                <a:cs typeface="Times New Roman"/>
              </a:rPr>
              <a:t>:</a:t>
            </a:r>
            <a:r>
              <a:rPr sz="1200" spc="-1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  <a:hlinkClick r:id="rId5"/>
              </a:rPr>
              <a:t>Пашков</a:t>
            </a:r>
            <a:r>
              <a:rPr sz="1200" spc="-15" dirty="0">
                <a:latin typeface="Times New Roman"/>
                <a:cs typeface="Times New Roman"/>
                <a:hlinkClick r:id="rId5"/>
              </a:rPr>
              <a:t> </a:t>
            </a:r>
            <a:r>
              <a:rPr sz="1200" dirty="0">
                <a:latin typeface="Times New Roman"/>
                <a:cs typeface="Times New Roman"/>
                <a:hlinkClick r:id="rId5"/>
              </a:rPr>
              <a:t>дом,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1F1F"/>
                </a:solidFill>
                <a:latin typeface="Times New Roman"/>
                <a:cs typeface="Times New Roman"/>
              </a:rPr>
              <a:t>2001.</a:t>
            </a:r>
            <a:r>
              <a:rPr sz="1200" spc="-1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1F1F"/>
                </a:solidFill>
                <a:latin typeface="Times New Roman"/>
                <a:cs typeface="Times New Roman"/>
              </a:rPr>
              <a:t>-</a:t>
            </a:r>
            <a:r>
              <a:rPr sz="1200" spc="27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1F1F"/>
                </a:solidFill>
                <a:latin typeface="Times New Roman"/>
                <a:cs typeface="Times New Roman"/>
              </a:rPr>
              <a:t>783</a:t>
            </a:r>
            <a:r>
              <a:rPr sz="1200" spc="-1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1F1F"/>
                </a:solidFill>
                <a:latin typeface="Times New Roman"/>
                <a:cs typeface="Times New Roman"/>
              </a:rPr>
              <a:t>с.</a:t>
            </a:r>
            <a:r>
              <a:rPr sz="1200" spc="-1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1F1F"/>
                </a:solidFill>
                <a:latin typeface="Times New Roman"/>
                <a:cs typeface="Times New Roman"/>
              </a:rPr>
              <a:t>ил.</a:t>
            </a:r>
            <a:r>
              <a:rPr sz="1200" spc="30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F6F6F"/>
                </a:solidFill>
                <a:latin typeface="Times New Roman"/>
                <a:cs typeface="Times New Roman"/>
              </a:rPr>
              <a:t>ISBN:</a:t>
            </a:r>
            <a:r>
              <a:rPr sz="1200" spc="-10" dirty="0">
                <a:solidFill>
                  <a:srgbClr val="6F6F6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Times New Roman"/>
                <a:cs typeface="Times New Roman"/>
              </a:rPr>
              <a:t>5-7510-</a:t>
            </a:r>
            <a:r>
              <a:rPr sz="1200" dirty="0">
                <a:solidFill>
                  <a:srgbClr val="1F1F1F"/>
                </a:solidFill>
                <a:latin typeface="Times New Roman"/>
                <a:cs typeface="Times New Roman"/>
              </a:rPr>
              <a:t>0217-</a:t>
            </a:r>
            <a:r>
              <a:rPr sz="1200" spc="-50" dirty="0">
                <a:solidFill>
                  <a:srgbClr val="1F1F1F"/>
                </a:solidFill>
                <a:latin typeface="Times New Roman"/>
                <a:cs typeface="Times New Roman"/>
              </a:rPr>
              <a:t>2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https://koha.benran.ru/cgi-bin/koha/opac-detail.pl?biblionumber=3348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60960">
              <a:lnSpc>
                <a:spcPts val="1610"/>
              </a:lnSpc>
              <a:tabLst>
                <a:tab pos="461645" algn="l"/>
              </a:tabLst>
            </a:pPr>
            <a:r>
              <a:rPr sz="1400" b="1" spc="-25" dirty="0">
                <a:latin typeface="Times New Roman"/>
                <a:cs typeface="Times New Roman"/>
              </a:rPr>
              <a:t>10</a:t>
            </a:r>
            <a:r>
              <a:rPr sz="1400" b="1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Чернышёв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А.К.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Творец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истории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ХХ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века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Николай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Николаевич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Семёнов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атомном </a:t>
            </a:r>
            <a:r>
              <a:rPr sz="1400" b="1" dirty="0">
                <a:latin typeface="Times New Roman"/>
                <a:cs typeface="Times New Roman"/>
              </a:rPr>
              <a:t>проекте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СССР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Чернышёв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А.К.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;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федер.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ядер.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центр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—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Всерос.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науч.-</a:t>
            </a:r>
            <a:r>
              <a:rPr sz="1400" dirty="0">
                <a:latin typeface="Times New Roman"/>
                <a:cs typeface="Times New Roman"/>
              </a:rPr>
              <a:t>исслед.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ин-</a:t>
            </a:r>
            <a:r>
              <a:rPr sz="1400" spc="-50" dirty="0">
                <a:latin typeface="Times New Roman"/>
                <a:cs typeface="Times New Roman"/>
              </a:rPr>
              <a:t>т </a:t>
            </a:r>
            <a:r>
              <a:rPr sz="1400" dirty="0">
                <a:latin typeface="Times New Roman"/>
                <a:cs typeface="Times New Roman"/>
              </a:rPr>
              <a:t>эксперим.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физики.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—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3-е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изд.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—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Москва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ТОРУС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ПРЕСС,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2020.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—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147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ил.,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портр.,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табл.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525"/>
              </a:lnSpc>
            </a:pPr>
            <a:r>
              <a:rPr sz="1400" dirty="0">
                <a:latin typeface="Times New Roman"/>
                <a:cs typeface="Times New Roman"/>
              </a:rPr>
              <a:t>—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ISBN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978-5-94588-285-</a:t>
            </a:r>
            <a:r>
              <a:rPr sz="1400" spc="-25" dirty="0">
                <a:latin typeface="Times New Roman"/>
                <a:cs typeface="Times New Roman"/>
              </a:rPr>
              <a:t>0.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https://koha.benran.ru/cgi-bin/koha/opac-detail.pl?biblionumber=143243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1620" y="1021333"/>
            <a:ext cx="2061210" cy="29565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210" y="4389373"/>
            <a:ext cx="2030730" cy="283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31" y="430783"/>
            <a:ext cx="7146290" cy="4915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200" dirty="0">
              <a:latin typeface="Cambria"/>
              <a:cs typeface="Cambria"/>
            </a:endParaRPr>
          </a:p>
          <a:p>
            <a:pPr marL="12700" marR="335280" indent="448945">
              <a:lnSpc>
                <a:spcPct val="109700"/>
              </a:lnSpc>
              <a:buSzPct val="85714"/>
              <a:buAutoNum type="arabicPeriod" startAt="11"/>
              <a:tabLst>
                <a:tab pos="461645" algn="l"/>
              </a:tabLst>
            </a:pPr>
            <a:r>
              <a:rPr sz="1200" b="1" dirty="0">
                <a:latin typeface="Times New Roman"/>
                <a:cs typeface="Times New Roman"/>
              </a:rPr>
              <a:t>Физика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химия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процессов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материалов: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от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идей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современной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технике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и </a:t>
            </a:r>
            <a:r>
              <a:rPr sz="1200" b="1" dirty="0">
                <a:latin typeface="Times New Roman"/>
                <a:cs typeface="Times New Roman"/>
              </a:rPr>
              <a:t>технологии: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Всероссийский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симпозиум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международным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участием,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посвящѐнный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125-летию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дня </a:t>
            </a:r>
            <a:r>
              <a:rPr sz="1200" dirty="0">
                <a:latin typeface="Times New Roman"/>
                <a:cs typeface="Times New Roman"/>
              </a:rPr>
              <a:t>рождения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академика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Н.Н.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Семѐнова: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тезисы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докладов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26-28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апреля,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2021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Санкт-Петербург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http://www.spsl.nsc.ru/FullText/konfe/Semenov125.pdf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  <a:buAutoNum type="arabicPeriod" startAt="11"/>
            </a:pPr>
            <a:endParaRPr sz="1200" dirty="0">
              <a:latin typeface="Times New Roman"/>
              <a:cs typeface="Times New Roman"/>
            </a:endParaRPr>
          </a:p>
          <a:p>
            <a:pPr marL="12700" marR="723900" indent="448945">
              <a:lnSpc>
                <a:spcPct val="109300"/>
              </a:lnSpc>
              <a:buAutoNum type="arabicPeriod" startAt="11"/>
              <a:tabLst>
                <a:tab pos="461645" algn="l"/>
              </a:tabLst>
            </a:pPr>
            <a:r>
              <a:rPr sz="1200" b="1" dirty="0">
                <a:solidFill>
                  <a:srgbClr val="1F2021"/>
                </a:solidFill>
                <a:latin typeface="Times New Roman"/>
                <a:cs typeface="Times New Roman"/>
              </a:rPr>
              <a:t>Н.Н.</a:t>
            </a:r>
            <a:r>
              <a:rPr sz="1200" b="1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F2021"/>
                </a:solidFill>
                <a:latin typeface="Times New Roman"/>
                <a:cs typeface="Times New Roman"/>
              </a:rPr>
              <a:t>Семёнов</a:t>
            </a:r>
            <a:r>
              <a:rPr sz="1200" b="1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//</a:t>
            </a:r>
            <a:r>
              <a:rPr sz="1200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1F2021"/>
                </a:solidFill>
                <a:latin typeface="Times New Roman"/>
                <a:cs typeface="Times New Roman"/>
              </a:rPr>
              <a:t>В.</a:t>
            </a:r>
            <a:r>
              <a:rPr sz="1200" i="1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1F2021"/>
                </a:solidFill>
                <a:latin typeface="Times New Roman"/>
                <a:cs typeface="Times New Roman"/>
              </a:rPr>
              <a:t>А.</a:t>
            </a:r>
            <a:r>
              <a:rPr sz="1200" i="1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1F2021"/>
                </a:solidFill>
                <a:latin typeface="Times New Roman"/>
                <a:cs typeface="Times New Roman"/>
              </a:rPr>
              <a:t>Волков,</a:t>
            </a:r>
            <a:r>
              <a:rPr sz="1200" i="1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1F2021"/>
                </a:solidFill>
                <a:latin typeface="Times New Roman"/>
                <a:cs typeface="Times New Roman"/>
              </a:rPr>
              <a:t>Е.</a:t>
            </a:r>
            <a:r>
              <a:rPr sz="1200" i="1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1F2021"/>
                </a:solidFill>
                <a:latin typeface="Times New Roman"/>
                <a:cs typeface="Times New Roman"/>
              </a:rPr>
              <a:t>В.</a:t>
            </a:r>
            <a:r>
              <a:rPr sz="1200" i="1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1F2021"/>
                </a:solidFill>
                <a:latin typeface="Times New Roman"/>
                <a:cs typeface="Times New Roman"/>
              </a:rPr>
              <a:t>Вонский,</a:t>
            </a:r>
            <a:r>
              <a:rPr sz="1200" i="1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1F2021"/>
                </a:solidFill>
                <a:latin typeface="Times New Roman"/>
                <a:cs typeface="Times New Roman"/>
              </a:rPr>
              <a:t>Г.</a:t>
            </a:r>
            <a:r>
              <a:rPr sz="1200" i="1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1F2021"/>
                </a:solidFill>
                <a:latin typeface="Times New Roman"/>
                <a:cs typeface="Times New Roman"/>
              </a:rPr>
              <a:t>И.</a:t>
            </a:r>
            <a:r>
              <a:rPr sz="1200" i="1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1F2021"/>
                </a:solidFill>
                <a:latin typeface="Times New Roman"/>
                <a:cs typeface="Times New Roman"/>
              </a:rPr>
              <a:t>Кузнецова.</a:t>
            </a:r>
            <a:r>
              <a:rPr sz="1200" i="1" spc="-2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F2021"/>
                </a:solidFill>
                <a:latin typeface="Times New Roman"/>
                <a:cs typeface="Times New Roman"/>
              </a:rPr>
              <a:t>Выдающиеся</a:t>
            </a:r>
            <a:r>
              <a:rPr sz="1200" b="1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F2021"/>
                </a:solidFill>
                <a:latin typeface="Times New Roman"/>
                <a:cs typeface="Times New Roman"/>
              </a:rPr>
              <a:t>химики</a:t>
            </a:r>
            <a:r>
              <a:rPr sz="1200" b="1" spc="-3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1F2021"/>
                </a:solidFill>
                <a:latin typeface="Times New Roman"/>
                <a:cs typeface="Times New Roman"/>
              </a:rPr>
              <a:t>мира: </a:t>
            </a:r>
            <a:r>
              <a:rPr sz="1200" b="1" dirty="0">
                <a:solidFill>
                  <a:srgbClr val="1F2021"/>
                </a:solidFill>
                <a:latin typeface="Times New Roman"/>
                <a:cs typeface="Times New Roman"/>
              </a:rPr>
              <a:t>Биографический</a:t>
            </a:r>
            <a:r>
              <a:rPr sz="1200" b="1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F2021"/>
                </a:solidFill>
                <a:latin typeface="Times New Roman"/>
                <a:cs typeface="Times New Roman"/>
              </a:rPr>
              <a:t>справочник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.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—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М.: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Высшая</a:t>
            </a:r>
            <a:r>
              <a:rPr sz="1200" spc="-1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школа,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1991.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—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С.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400—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403.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https://koha.benran.ru/cgi-bin/koha/opac-detail.pl?biblionumber=119845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AutoNum type="arabicPeriod" startAt="11"/>
            </a:pPr>
            <a:endParaRPr sz="1200" dirty="0">
              <a:latin typeface="Times New Roman"/>
              <a:cs typeface="Times New Roman"/>
            </a:endParaRPr>
          </a:p>
          <a:p>
            <a:pPr marL="461645" indent="-448945">
              <a:lnSpc>
                <a:spcPct val="100000"/>
              </a:lnSpc>
              <a:spcBef>
                <a:spcPts val="5"/>
              </a:spcBef>
              <a:buAutoNum type="arabicPeriod" startAt="11"/>
              <a:tabLst>
                <a:tab pos="461645" algn="l"/>
              </a:tabLst>
            </a:pPr>
            <a:r>
              <a:rPr sz="1200" b="1" dirty="0">
                <a:latin typeface="Times New Roman"/>
                <a:cs typeface="Times New Roman"/>
              </a:rPr>
              <a:t>Садовничий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В.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А.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Николай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Николаевич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Семёнов</a:t>
            </a:r>
            <a:r>
              <a:rPr sz="1200" spc="-10" dirty="0">
                <a:latin typeface="Times New Roman"/>
                <a:cs typeface="Times New Roman"/>
              </a:rPr>
              <a:t> (1896—</a:t>
            </a:r>
            <a:r>
              <a:rPr sz="1200" dirty="0">
                <a:latin typeface="Times New Roman"/>
                <a:cs typeface="Times New Roman"/>
              </a:rPr>
              <a:t>1986)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//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О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людях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Московского</a:t>
            </a:r>
            <a:endParaRPr sz="1200" dirty="0">
              <a:latin typeface="Times New Roman"/>
              <a:cs typeface="Times New Roman"/>
            </a:endParaRPr>
          </a:p>
          <a:p>
            <a:pPr marL="12700" marR="250825">
              <a:lnSpc>
                <a:spcPct val="110000"/>
              </a:lnSpc>
            </a:pPr>
            <a:r>
              <a:rPr sz="1200" b="1" dirty="0">
                <a:latin typeface="Times New Roman"/>
                <a:cs typeface="Times New Roman"/>
              </a:rPr>
              <a:t>университета.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-10" dirty="0">
                <a:latin typeface="Times New Roman"/>
                <a:cs typeface="Times New Roman"/>
              </a:rPr>
              <a:t> 3-</a:t>
            </a:r>
            <a:r>
              <a:rPr sz="1200" dirty="0">
                <a:latin typeface="Times New Roman"/>
                <a:cs typeface="Times New Roman"/>
              </a:rPr>
              <a:t>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изд.,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доп. —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М.: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Издательство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Московского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университета,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2019.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141—146.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— </a:t>
            </a:r>
            <a:r>
              <a:rPr sz="1200" dirty="0">
                <a:latin typeface="Times New Roman"/>
                <a:cs typeface="Times New Roman"/>
              </a:rPr>
              <a:t>356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3000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экз.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ISBN</a:t>
            </a:r>
            <a:r>
              <a:rPr sz="12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978-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5-</a:t>
            </a:r>
            <a:r>
              <a:rPr sz="12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19-011397-</a:t>
            </a:r>
            <a:r>
              <a:rPr sz="12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</a:t>
            </a:r>
            <a:r>
              <a:rPr sz="1200" spc="-2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https://koha.benran.ru/cgi-bin/koha/opac-detail.pl?biblionumber=2149375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116205" indent="448945">
              <a:lnSpc>
                <a:spcPts val="1380"/>
              </a:lnSpc>
              <a:spcBef>
                <a:spcPts val="5"/>
              </a:spcBef>
              <a:buAutoNum type="arabicPeriod" startAt="14"/>
              <a:tabLst>
                <a:tab pos="461645" algn="l"/>
              </a:tabLst>
            </a:pPr>
            <a:r>
              <a:rPr sz="1200" b="1" dirty="0">
                <a:latin typeface="Times New Roman"/>
                <a:cs typeface="Times New Roman"/>
              </a:rPr>
              <a:t>Морачевский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А.Г.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Академик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Николай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Николаевич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Семенов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(К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120-летию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со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дня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рождения)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// </a:t>
            </a:r>
            <a:r>
              <a:rPr sz="1200" spc="-10" dirty="0">
                <a:latin typeface="Times New Roman"/>
                <a:cs typeface="Times New Roman"/>
              </a:rPr>
              <a:t>Научно-</a:t>
            </a:r>
            <a:r>
              <a:rPr sz="1200" dirty="0">
                <a:latin typeface="Times New Roman"/>
                <a:cs typeface="Times New Roman"/>
              </a:rPr>
              <a:t>технические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ведомости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Cанкт-Петербургского государственного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политехнического университета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- </a:t>
            </a:r>
            <a:r>
              <a:rPr sz="1200" dirty="0">
                <a:latin typeface="Times New Roman"/>
                <a:cs typeface="Times New Roman"/>
              </a:rPr>
              <a:t>2016-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2(243),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с.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208</a:t>
            </a:r>
            <a:r>
              <a:rPr sz="1200" spc="3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DOI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10.5862/JEST.243.21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https://cyberleninka.ru/article/n/akademik-nikolay-nikolaevich-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semenov-k-120-letiyu-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so-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dnya-rozhdeniya</a:t>
            </a:r>
            <a:endParaRPr sz="1200" dirty="0">
              <a:latin typeface="Times New Roman"/>
              <a:cs typeface="Times New Roman"/>
            </a:endParaRPr>
          </a:p>
          <a:p>
            <a:pPr marL="12700" marR="5080" indent="448945">
              <a:lnSpc>
                <a:spcPct val="95400"/>
              </a:lnSpc>
              <a:spcBef>
                <a:spcPts val="1360"/>
              </a:spcBef>
              <a:buClr>
                <a:srgbClr val="1F2021"/>
              </a:buClr>
              <a:buAutoNum type="arabicPeriod" startAt="14"/>
              <a:tabLst>
                <a:tab pos="461645" algn="l"/>
              </a:tabLst>
            </a:pPr>
            <a:r>
              <a:rPr sz="1200" b="1" dirty="0">
                <a:latin typeface="Times New Roman"/>
                <a:cs typeface="Times New Roman"/>
              </a:rPr>
              <a:t>Кондратьев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Н.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Николай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Николаевич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Семёнов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(К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семидесятилетию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со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дня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рождения)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Успехи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физических</a:t>
            </a:r>
            <a:r>
              <a:rPr sz="1200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наук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Российская</a:t>
            </a:r>
            <a:r>
              <a:rPr sz="1200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академия</a:t>
            </a:r>
            <a:r>
              <a:rPr sz="1200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наук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,</a:t>
            </a:r>
            <a:r>
              <a:rPr sz="1200" spc="-15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1966.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—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Т.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88,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F2021"/>
                </a:solidFill>
                <a:latin typeface="Times New Roman"/>
                <a:cs typeface="Times New Roman"/>
              </a:rPr>
              <a:t>вып.</a:t>
            </a:r>
            <a:r>
              <a:rPr sz="1200" spc="-20" dirty="0">
                <a:solidFill>
                  <a:srgbClr val="1F2021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1F2021"/>
                </a:solidFill>
                <a:latin typeface="Times New Roman"/>
                <a:cs typeface="Times New Roman"/>
              </a:rPr>
              <a:t>4</a:t>
            </a:r>
            <a:r>
              <a:rPr sz="750" spc="-25" dirty="0">
                <a:solidFill>
                  <a:srgbClr val="1F2021"/>
                </a:solidFill>
                <a:latin typeface="Arial"/>
                <a:cs typeface="Arial"/>
              </a:rPr>
              <a:t>.</a:t>
            </a:r>
            <a:r>
              <a:rPr sz="750" spc="-1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https://ufn.ru/ufn66/ufn66_4/Russian/r664j.pdf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131" y="5477382"/>
            <a:ext cx="4023360" cy="11022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461645" algn="l"/>
              </a:tabLst>
            </a:pPr>
            <a:r>
              <a:rPr sz="1200" b="1" spc="-25" dirty="0">
                <a:solidFill>
                  <a:srgbClr val="1F2021"/>
                </a:solidFill>
                <a:latin typeface="Times New Roman"/>
                <a:cs typeface="Times New Roman"/>
              </a:rPr>
              <a:t>16.</a:t>
            </a:r>
            <a:r>
              <a:rPr sz="1200" b="1" dirty="0">
                <a:solidFill>
                  <a:srgbClr val="1F2021"/>
                </a:solidFill>
                <a:latin typeface="Times New Roman"/>
                <a:cs typeface="Times New Roman"/>
              </a:rPr>
              <a:t>	</a:t>
            </a:r>
            <a:r>
              <a:rPr sz="1200" b="1" dirty="0">
                <a:latin typeface="Times New Roman"/>
                <a:cs typeface="Times New Roman"/>
              </a:rPr>
              <a:t>Кондратьев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В.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Н.,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Садовский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М.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А.,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Эмануэль</a:t>
            </a:r>
            <a:r>
              <a:rPr sz="1200" b="1" spc="-25" dirty="0">
                <a:latin typeface="Times New Roman"/>
                <a:cs typeface="Times New Roman"/>
              </a:rPr>
              <a:t> Н. </a:t>
            </a:r>
            <a:r>
              <a:rPr sz="1200" b="1" dirty="0">
                <a:latin typeface="Times New Roman"/>
                <a:cs typeface="Times New Roman"/>
              </a:rPr>
              <a:t>М.,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Харитон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Ю.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Б.,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Зельдович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Я.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Б.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Николай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Николаевич </a:t>
            </a:r>
            <a:r>
              <a:rPr sz="1200" b="1" dirty="0">
                <a:latin typeface="Times New Roman"/>
                <a:cs typeface="Times New Roman"/>
              </a:rPr>
              <a:t>Семёнов (К </a:t>
            </a:r>
            <a:r>
              <a:rPr sz="1200" b="1" spc="-10" dirty="0">
                <a:latin typeface="Times New Roman"/>
                <a:cs typeface="Times New Roman"/>
              </a:rPr>
              <a:t>восьмидесятилетию</a:t>
            </a:r>
            <a:r>
              <a:rPr sz="1200" b="1" dirty="0">
                <a:latin typeface="Times New Roman"/>
                <a:cs typeface="Times New Roman"/>
              </a:rPr>
              <a:t> со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дня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200" b="1" dirty="0">
                <a:latin typeface="Times New Roman"/>
                <a:cs typeface="Times New Roman"/>
              </a:rPr>
              <a:t>рождения)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//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Успехи</a:t>
            </a:r>
            <a:r>
              <a:rPr sz="1200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физических</a:t>
            </a:r>
            <a:r>
              <a:rPr sz="1200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наук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Российская</a:t>
            </a:r>
            <a:endParaRPr sz="1200" dirty="0">
              <a:latin typeface="Times New Roman"/>
              <a:cs typeface="Times New Roman"/>
            </a:endParaRPr>
          </a:p>
          <a:p>
            <a:pPr marL="12700" marR="1097915">
              <a:lnSpc>
                <a:spcPts val="1380"/>
              </a:lnSpc>
              <a:spcBef>
                <a:spcPts val="65"/>
              </a:spcBef>
            </a:pP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академия</a:t>
            </a:r>
            <a:r>
              <a:rPr sz="1200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наук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1976.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118,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вып.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4</a:t>
            </a:r>
            <a:r>
              <a:rPr sz="750" spc="-25" dirty="0">
                <a:solidFill>
                  <a:srgbClr val="1F2021"/>
                </a:solidFill>
                <a:latin typeface="Arial"/>
                <a:cs typeface="Arial"/>
              </a:rPr>
              <a:t>.</a:t>
            </a:r>
            <a:r>
              <a:rPr sz="750" spc="-1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https://ufn.ru/ufn76/ufn76_4/Russian/r764k.pdf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131" y="6704456"/>
            <a:ext cx="4011929" cy="9067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5000"/>
              </a:lnSpc>
              <a:spcBef>
                <a:spcPts val="170"/>
              </a:spcBef>
            </a:pPr>
            <a:r>
              <a:rPr sz="1200" b="1" dirty="0">
                <a:latin typeface="Times New Roman"/>
                <a:cs typeface="Times New Roman"/>
              </a:rPr>
              <a:t>17.</a:t>
            </a:r>
            <a:r>
              <a:rPr sz="1200" b="1" spc="465" dirty="0">
                <a:latin typeface="Times New Roman"/>
                <a:cs typeface="Times New Roman"/>
              </a:rPr>
              <a:t>   </a:t>
            </a:r>
            <a:r>
              <a:rPr sz="1200" b="1" dirty="0">
                <a:latin typeface="Times New Roman"/>
                <a:cs typeface="Times New Roman"/>
              </a:rPr>
              <a:t>Николай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Николаевич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Семенов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(к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80-летию со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дня </a:t>
            </a:r>
            <a:r>
              <a:rPr sz="1200" b="1" dirty="0">
                <a:latin typeface="Times New Roman"/>
                <a:cs typeface="Times New Roman"/>
              </a:rPr>
              <a:t>рождения)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Азатян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В.В.,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Шилов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А.Е.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//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Кинетика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катализ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/ </a:t>
            </a:r>
            <a:r>
              <a:rPr sz="1200" dirty="0">
                <a:latin typeface="Times New Roman"/>
                <a:cs typeface="Times New Roman"/>
              </a:rPr>
              <a:t>Российская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академия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наук.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1976.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17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Вып.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с.</a:t>
            </a:r>
            <a:r>
              <a:rPr sz="1200" spc="-20" dirty="0">
                <a:latin typeface="Times New Roman"/>
                <a:cs typeface="Times New Roman"/>
              </a:rPr>
              <a:t> 277-</a:t>
            </a:r>
            <a:endParaRPr sz="1200" dirty="0">
              <a:latin typeface="Times New Roman"/>
              <a:cs typeface="Times New Roman"/>
            </a:endParaRPr>
          </a:p>
          <a:p>
            <a:pPr marL="12700" marR="1156335" algn="just">
              <a:lnSpc>
                <a:spcPts val="1380"/>
              </a:lnSpc>
              <a:spcBef>
                <a:spcPts val="35"/>
              </a:spcBef>
            </a:pPr>
            <a:r>
              <a:rPr sz="1200" dirty="0">
                <a:latin typeface="Times New Roman"/>
                <a:cs typeface="Times New Roman"/>
              </a:rPr>
              <a:t>279.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https://koha.benran.ru/cgi-bin/koha/opac-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detail.pl?biblionumber=268011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131" y="7756016"/>
            <a:ext cx="3867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sz="1200" b="1" spc="-25" dirty="0">
                <a:latin typeface="Times New Roman"/>
                <a:cs typeface="Times New Roman"/>
              </a:rPr>
              <a:t>18.</a:t>
            </a:r>
            <a:r>
              <a:rPr sz="1200" b="1" dirty="0">
                <a:latin typeface="Times New Roman"/>
                <a:cs typeface="Times New Roman"/>
              </a:rPr>
              <a:t>	Гольданский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В.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И.,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Ениколопов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Н.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С.,</a:t>
            </a:r>
            <a:r>
              <a:rPr sz="1200" b="1" spc="-10" dirty="0">
                <a:latin typeface="Times New Roman"/>
                <a:cs typeface="Times New Roman"/>
              </a:rPr>
              <a:t> Зельдович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131" y="7931277"/>
            <a:ext cx="3555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Я.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Б.,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Садовский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М.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А.,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Соколов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Н.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Д.,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Харитон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Ю.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131" y="8106536"/>
            <a:ext cx="3930015" cy="731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5300"/>
              </a:lnSpc>
              <a:spcBef>
                <a:spcPts val="165"/>
              </a:spcBef>
            </a:pPr>
            <a:r>
              <a:rPr sz="1200" b="1" dirty="0">
                <a:latin typeface="Times New Roman"/>
                <a:cs typeface="Times New Roman"/>
              </a:rPr>
              <a:t>Б..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Николай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Николаевич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Семёнов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(К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девяностолетию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со </a:t>
            </a:r>
            <a:r>
              <a:rPr sz="1200" b="1" dirty="0">
                <a:latin typeface="Times New Roman"/>
                <a:cs typeface="Times New Roman"/>
              </a:rPr>
              <a:t>дня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рождения)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//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Успехи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физических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наук.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Российская </a:t>
            </a:r>
            <a:r>
              <a:rPr sz="1200" dirty="0">
                <a:latin typeface="Times New Roman"/>
                <a:cs typeface="Times New Roman"/>
              </a:rPr>
              <a:t>академия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наук,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1986.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148,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вып.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4.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https://ufn.ru/ufn86/ufn86_4/Russian/r864i.pdf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130" y="8980169"/>
            <a:ext cx="4144520" cy="76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461645" algn="l"/>
              </a:tabLst>
            </a:pPr>
            <a:r>
              <a:rPr sz="1200" b="1" spc="-25" dirty="0">
                <a:latin typeface="Times New Roman"/>
                <a:cs typeface="Times New Roman"/>
              </a:rPr>
              <a:t>19.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Times New Roman"/>
                <a:cs typeface="Times New Roman"/>
              </a:rPr>
              <a:t>Левченков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С.И.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Семёнов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Николай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Николаевич.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– </a:t>
            </a:r>
            <a:r>
              <a:rPr sz="1200" dirty="0">
                <a:latin typeface="Times New Roman"/>
                <a:cs typeface="Times New Roman"/>
              </a:rPr>
              <a:t>Большая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Российская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энциклопедия.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29.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М.,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2015.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с. </a:t>
            </a:r>
            <a:r>
              <a:rPr sz="1200" spc="-20" dirty="0">
                <a:latin typeface="Times New Roman"/>
                <a:cs typeface="Times New Roman"/>
              </a:rPr>
              <a:t>721</a:t>
            </a:r>
            <a:r>
              <a:rPr sz="1200" spc="-20" dirty="0" smtClean="0">
                <a:latin typeface="Times New Roman"/>
                <a:cs typeface="Times New Roman"/>
              </a:rPr>
              <a:t>.</a:t>
            </a:r>
            <a:endParaRPr lang="ru-RU" sz="1200" spc="-2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461645" algn="l"/>
              </a:tabLst>
            </a:pPr>
            <a:r>
              <a:rPr lang="en-US" sz="1200" spc="-20" dirty="0" smtClean="0">
                <a:latin typeface="Times New Roman"/>
                <a:cs typeface="Times New Roman"/>
                <a:hlinkClick r:id="rId11"/>
              </a:rPr>
              <a:t>https://koha.benran.ru/cgi-bin/koha/opac-detail.pl?biblionumber=166276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96409" y="5501639"/>
            <a:ext cx="3106420" cy="4170679"/>
            <a:chOff x="4296409" y="5501639"/>
            <a:chExt cx="3106420" cy="4170679"/>
          </a:xfrm>
        </p:grpSpPr>
        <p:sp>
          <p:nvSpPr>
            <p:cNvPr id="10" name="object 10"/>
            <p:cNvSpPr/>
            <p:nvPr/>
          </p:nvSpPr>
          <p:spPr>
            <a:xfrm>
              <a:off x="4309109" y="5527039"/>
              <a:ext cx="3093720" cy="4145279"/>
            </a:xfrm>
            <a:custGeom>
              <a:avLst/>
              <a:gdLst/>
              <a:ahLst/>
              <a:cxnLst/>
              <a:rect l="l" t="t" r="r" b="b"/>
              <a:pathLst>
                <a:path w="3093720" h="4145279">
                  <a:moveTo>
                    <a:pt x="3093719" y="0"/>
                  </a:moveTo>
                  <a:lnTo>
                    <a:pt x="0" y="0"/>
                  </a:lnTo>
                  <a:lnTo>
                    <a:pt x="0" y="4145279"/>
                  </a:lnTo>
                  <a:lnTo>
                    <a:pt x="3093719" y="4145279"/>
                  </a:lnTo>
                  <a:lnTo>
                    <a:pt x="3093719" y="0"/>
                  </a:lnTo>
                  <a:close/>
                </a:path>
              </a:pathLst>
            </a:custGeom>
            <a:solidFill>
              <a:srgbClr val="7E7E7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96409" y="5501639"/>
              <a:ext cx="3093719" cy="414527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296409" y="5501639"/>
            <a:ext cx="3093720" cy="4145279"/>
          </a:xfrm>
          <a:prstGeom prst="rect">
            <a:avLst/>
          </a:prstGeom>
          <a:ln w="12700">
            <a:solidFill>
              <a:srgbClr val="66666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3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Награды</a:t>
            </a:r>
            <a:r>
              <a:rPr sz="1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премии</a:t>
            </a:r>
            <a:r>
              <a:rPr sz="1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Николая</a:t>
            </a:r>
            <a:r>
              <a:rPr sz="1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Семёнова</a:t>
            </a:r>
            <a:endParaRPr sz="1200" dirty="0">
              <a:latin typeface="Times New Roman"/>
              <a:cs typeface="Times New Roman"/>
            </a:endParaRPr>
          </a:p>
          <a:p>
            <a:pPr marL="109855" marR="105410" indent="306070">
              <a:lnSpc>
                <a:spcPct val="110000"/>
              </a:lnSpc>
              <a:spcBef>
                <a:spcPts val="985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Деятельность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академика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Семёнова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получила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широкое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признание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государства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1200" dirty="0">
              <a:latin typeface="Times New Roman"/>
              <a:cs typeface="Times New Roman"/>
            </a:endParaRPr>
          </a:p>
          <a:p>
            <a:pPr marL="147955" marR="140970" indent="135255">
              <a:lnSpc>
                <a:spcPct val="110000"/>
              </a:lnSpc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научного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сообщества.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Учёный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дважды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удостоен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звания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Героя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Социалистического</a:t>
            </a:r>
            <a:endParaRPr sz="1200" dirty="0">
              <a:latin typeface="Times New Roman"/>
              <a:cs typeface="Times New Roman"/>
            </a:endParaRPr>
          </a:p>
          <a:p>
            <a:pPr marL="114935" marR="109855" indent="3175" algn="ctr">
              <a:lnSpc>
                <a:spcPct val="110000"/>
              </a:lnSpc>
              <a:spcBef>
                <a:spcPts val="1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Труда,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стал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кавалером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девяти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орденов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Ленина,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орденов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Октябрьской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Революции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Трудового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Красного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Знамени.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лауреат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самых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престижных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научных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наград:</a:t>
            </a:r>
            <a:endParaRPr sz="1200" dirty="0">
              <a:latin typeface="Times New Roman"/>
              <a:cs typeface="Times New Roman"/>
            </a:endParaRPr>
          </a:p>
          <a:p>
            <a:pPr marL="131445" marR="127635" algn="ctr">
              <a:lnSpc>
                <a:spcPct val="110000"/>
              </a:lnSpc>
              <a:spcBef>
                <a:spcPts val="15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Нобелевской,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Ленинской,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двух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Сталинских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премий,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Большой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золотой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медали</a:t>
            </a:r>
            <a:endParaRPr sz="1200" dirty="0">
              <a:latin typeface="Times New Roman"/>
              <a:cs typeface="Times New Roman"/>
            </a:endParaRPr>
          </a:p>
          <a:p>
            <a:pPr marL="120650" marR="114300" indent="173355">
              <a:lnSpc>
                <a:spcPct val="110000"/>
              </a:lnSpc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им.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М.В.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Ломоносова.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свою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долгую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биографию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Семёнов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стал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почётным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членом</a:t>
            </a:r>
            <a:endParaRPr sz="1200" dirty="0">
              <a:latin typeface="Times New Roman"/>
              <a:cs typeface="Times New Roman"/>
            </a:endParaRPr>
          </a:p>
          <a:p>
            <a:pPr marL="108585" marR="102235" indent="213360">
              <a:lnSpc>
                <a:spcPct val="110000"/>
              </a:lnSpc>
              <a:spcBef>
                <a:spcPts val="15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академий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научных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обществ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Англии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(1949),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Индии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(1959),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Венгрии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(1961),</a:t>
            </a:r>
            <a:r>
              <a:rPr sz="12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США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(1963),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Румынии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(1965),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Чехословакии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(1965),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Болгарии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(1969);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почётный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доктор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1200" dirty="0">
              <a:latin typeface="Times New Roman"/>
              <a:cs typeface="Times New Roman"/>
            </a:endParaRPr>
          </a:p>
          <a:p>
            <a:pPr marL="167640" marR="161925" algn="ctr">
              <a:lnSpc>
                <a:spcPct val="110000"/>
              </a:lnSpc>
              <a:spcBef>
                <a:spcPts val="15"/>
              </a:spcBef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Оксфорде,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Брюсселе,</a:t>
            </a:r>
            <a:r>
              <a:rPr sz="1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Милане,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Будапеште,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Лондоне,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Праге,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Берлине,</a:t>
            </a:r>
            <a:r>
              <a:rPr sz="1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Вроцлаве.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30783"/>
            <a:ext cx="613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544" y="641603"/>
            <a:ext cx="7237730" cy="56515"/>
          </a:xfrm>
          <a:custGeom>
            <a:avLst/>
            <a:gdLst/>
            <a:ahLst/>
            <a:cxnLst/>
            <a:rect l="l" t="t" r="r" b="b"/>
            <a:pathLst>
              <a:path w="7237730" h="56515">
                <a:moveTo>
                  <a:pt x="7237476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237476" y="56388"/>
                </a:lnTo>
                <a:lnTo>
                  <a:pt x="7237476" y="18288"/>
                </a:lnTo>
                <a:close/>
              </a:path>
              <a:path w="7237730" h="56515">
                <a:moveTo>
                  <a:pt x="7237476" y="0"/>
                </a:moveTo>
                <a:lnTo>
                  <a:pt x="0" y="0"/>
                </a:lnTo>
                <a:lnTo>
                  <a:pt x="0" y="9144"/>
                </a:lnTo>
                <a:lnTo>
                  <a:pt x="7237476" y="9144"/>
                </a:lnTo>
                <a:lnTo>
                  <a:pt x="7237476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7443" y="4902834"/>
            <a:ext cx="2162810" cy="353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90"/>
              </a:lnSpc>
              <a:spcBef>
                <a:spcPts val="105"/>
              </a:spcBef>
            </a:pPr>
            <a:r>
              <a:rPr sz="1100" dirty="0">
                <a:solidFill>
                  <a:srgbClr val="7E7E7E"/>
                </a:solidFill>
                <a:latin typeface="Times New Roman"/>
                <a:cs typeface="Times New Roman"/>
              </a:rPr>
              <a:t>Портрет</a:t>
            </a:r>
            <a:r>
              <a:rPr sz="1100" spc="-3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E7E7E"/>
                </a:solidFill>
                <a:latin typeface="Times New Roman"/>
                <a:cs typeface="Times New Roman"/>
              </a:rPr>
              <a:t>академика</a:t>
            </a:r>
            <a:r>
              <a:rPr sz="1100" spc="-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E7E7E"/>
                </a:solidFill>
                <a:latin typeface="Times New Roman"/>
                <a:cs typeface="Times New Roman"/>
              </a:rPr>
              <a:t>Н.</a:t>
            </a:r>
            <a:r>
              <a:rPr sz="110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E7E7E"/>
                </a:solidFill>
                <a:latin typeface="Times New Roman"/>
                <a:cs typeface="Times New Roman"/>
              </a:rPr>
              <a:t>Н.</a:t>
            </a:r>
            <a:r>
              <a:rPr sz="110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7E7E7E"/>
                </a:solidFill>
                <a:latin typeface="Times New Roman"/>
                <a:cs typeface="Times New Roman"/>
              </a:rPr>
              <a:t>Семёнова.</a:t>
            </a:r>
            <a:endParaRPr sz="1100">
              <a:latin typeface="Times New Roman"/>
              <a:cs typeface="Times New Roman"/>
            </a:endParaRPr>
          </a:p>
          <a:p>
            <a:pPr marR="28575" algn="ctr">
              <a:lnSpc>
                <a:spcPts val="1290"/>
              </a:lnSpc>
            </a:pPr>
            <a:r>
              <a:rPr sz="1100" dirty="0">
                <a:solidFill>
                  <a:srgbClr val="7E7E7E"/>
                </a:solidFill>
                <a:latin typeface="Times New Roman"/>
                <a:cs typeface="Times New Roman"/>
              </a:rPr>
              <a:t>Рисунок</a:t>
            </a:r>
            <a:r>
              <a:rPr sz="110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E7E7E"/>
                </a:solidFill>
                <a:latin typeface="Times New Roman"/>
                <a:cs typeface="Times New Roman"/>
              </a:rPr>
              <a:t>А.</a:t>
            </a:r>
            <a:r>
              <a:rPr sz="1100" spc="-2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7E7E7E"/>
                </a:solidFill>
                <a:latin typeface="Times New Roman"/>
                <a:cs typeface="Times New Roman"/>
              </a:rPr>
              <a:t>Н.</a:t>
            </a:r>
            <a:r>
              <a:rPr sz="110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7E7E7E"/>
                </a:solidFill>
                <a:latin typeface="Times New Roman"/>
                <a:cs typeface="Times New Roman"/>
              </a:rPr>
              <a:t>Дрёмина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389" y="1003301"/>
            <a:ext cx="2645664" cy="3657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326" y="5422900"/>
            <a:ext cx="7361174" cy="4038599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806450" y="9658692"/>
            <a:ext cx="61385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000" dirty="0" err="1" smtClean="0">
                <a:solidFill>
                  <a:srgbClr val="7E7E7E"/>
                </a:solidFill>
                <a:latin typeface="Times New Roman"/>
                <a:cs typeface="Times New Roman"/>
              </a:rPr>
              <a:t>Портрет</a:t>
            </a:r>
            <a:r>
              <a:rPr sz="1000" spc="190" dirty="0" smtClean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академика</a:t>
            </a:r>
            <a:r>
              <a:rPr sz="1000" spc="19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Н.Н.</a:t>
            </a:r>
            <a:r>
              <a:rPr sz="1000" spc="-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Семёнова.</a:t>
            </a:r>
            <a:r>
              <a:rPr sz="1000" spc="19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Художник</a:t>
            </a:r>
            <a:r>
              <a:rPr sz="1000" spc="-2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А.М.</a:t>
            </a:r>
            <a:r>
              <a:rPr sz="1000" spc="-3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Грицай,</a:t>
            </a:r>
            <a:r>
              <a:rPr sz="1000" spc="-3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7E7E7E"/>
                </a:solidFill>
                <a:latin typeface="Times New Roman"/>
                <a:cs typeface="Times New Roman"/>
              </a:rPr>
              <a:t>1951</a:t>
            </a:r>
            <a:r>
              <a:rPr sz="1000" spc="-30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000" spc="-20" dirty="0">
                <a:solidFill>
                  <a:srgbClr val="7E7E7E"/>
                </a:solidFill>
                <a:latin typeface="Times New Roman"/>
                <a:cs typeface="Times New Roman"/>
              </a:rPr>
              <a:t>год.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6250" y="1003300"/>
            <a:ext cx="377825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Щербакова-Семёнова, Лидия Григорьевна.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"Напиши про нас..."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Н. Н. Семёнов: гениальный ученый и человек, нобелевский лауреат и мой муж— Москва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Бослен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2022. — 410, [1] с., [33] л. ил.,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ISBN 978-5-91187-398-1.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писалась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более двадцати лет. Ее главный герой - выдающийся ученый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Николаевич Семёнов. Они были рядом почти 30 лет, и в эти годы вместилось очень много - научные достижения, путешествия, любовь к близким,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дружба.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еще история семьи самой Л. Г., написанная столь ярко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объемно.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 прежде всего это воспоминания про двух людей, которые нашли друг друга и стали счастьем, поддержкой и опорой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https://koha.benran.ru/cgi-bin/koha/opac-detail.pl?biblionumber=1735261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31" y="430783"/>
            <a:ext cx="7222490" cy="10143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200" dirty="0">
              <a:latin typeface="Cambria"/>
              <a:cs typeface="Cambria"/>
            </a:endParaRPr>
          </a:p>
          <a:p>
            <a:pPr marL="12700" marR="5080" algn="just">
              <a:lnSpc>
                <a:spcPct val="95900"/>
              </a:lnSpc>
            </a:pPr>
            <a:r>
              <a:rPr lang="ru-RU" sz="1600" b="1" dirty="0">
                <a:latin typeface="Book Antiqua" pitchFamily="18" charset="0"/>
              </a:rPr>
              <a:t>Николай Семёнов — создатель теории цепных реакций и теории взрыва, основатель новой науки — химической физики, выдающийся общественный деятель, теоретик создания атомного </a:t>
            </a:r>
            <a:r>
              <a:rPr lang="ru-RU" sz="1600" b="1" dirty="0" smtClean="0">
                <a:latin typeface="Book Antiqua" pitchFamily="18" charset="0"/>
              </a:rPr>
              <a:t>оружия. </a:t>
            </a:r>
            <a:r>
              <a:rPr lang="ru-RU" sz="1600" b="1" dirty="0" smtClean="0">
                <a:latin typeface="Book Antiqua" pitchFamily="18" charset="0"/>
                <a:cs typeface="Times New Roman" pitchFamily="18" charset="0"/>
              </a:rPr>
              <a:t>Предлагаем вспомнить материал о Николае Николаевиче, который мы подготовили к его юбилею.</a:t>
            </a:r>
            <a:endParaRPr sz="1600" b="1" dirty="0" smtClean="0">
              <a:latin typeface="Book Antiqua" pitchFamily="18" charset="0"/>
              <a:cs typeface="Times New Roman" pitchFamily="18" charset="0"/>
            </a:endParaRPr>
          </a:p>
          <a:p>
            <a:pPr marL="12700">
              <a:lnSpc>
                <a:spcPts val="1410"/>
              </a:lnSpc>
              <a:spcBef>
                <a:spcPts val="5"/>
              </a:spcBef>
            </a:pPr>
            <a:endParaRPr lang="ru-RU" sz="1300" dirty="0" smtClean="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5"/>
              </a:spcBef>
            </a:pPr>
            <a:r>
              <a:rPr sz="1300" dirty="0" smtClean="0">
                <a:latin typeface="Times New Roman"/>
                <a:cs typeface="Times New Roman"/>
              </a:rPr>
              <a:t>«</a:t>
            </a:r>
            <a:r>
              <a:rPr sz="1300" dirty="0">
                <a:latin typeface="Times New Roman"/>
                <a:cs typeface="Times New Roman"/>
              </a:rPr>
              <a:t>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Николае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Николаевиче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можно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говорить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бесконечно,</a:t>
            </a:r>
            <a:endParaRPr sz="1300" dirty="0">
              <a:latin typeface="Times New Roman"/>
              <a:cs typeface="Times New Roman"/>
            </a:endParaRPr>
          </a:p>
          <a:p>
            <a:pPr marL="12700" marR="3735070" indent="190500">
              <a:lnSpc>
                <a:spcPts val="1380"/>
              </a:lnSpc>
              <a:spcBef>
                <a:spcPts val="65"/>
              </a:spcBef>
              <a:buChar char="—"/>
              <a:tabLst>
                <a:tab pos="203200" algn="l"/>
              </a:tabLst>
            </a:pPr>
            <a:r>
              <a:rPr sz="1300" dirty="0">
                <a:latin typeface="Times New Roman"/>
                <a:cs typeface="Times New Roman"/>
              </a:rPr>
              <a:t>отмечает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вдова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ученого,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доктор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химических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наук </a:t>
            </a:r>
            <a:r>
              <a:rPr sz="1300" dirty="0">
                <a:latin typeface="Times New Roman"/>
                <a:cs typeface="Times New Roman"/>
              </a:rPr>
              <a:t>Лидия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Щербакова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Семенова.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—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Он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создатель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теории </a:t>
            </a:r>
            <a:r>
              <a:rPr sz="1300" dirty="0">
                <a:latin typeface="Times New Roman"/>
                <a:cs typeface="Times New Roman"/>
              </a:rPr>
              <a:t>цепных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реакций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теории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взрыва,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основатель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новой </a:t>
            </a:r>
            <a:r>
              <a:rPr sz="1300" dirty="0">
                <a:latin typeface="Times New Roman"/>
                <a:cs typeface="Times New Roman"/>
              </a:rPr>
              <a:t>науки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—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химической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физики,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выдающийся</a:t>
            </a:r>
            <a:endParaRPr sz="1300" dirty="0">
              <a:latin typeface="Times New Roman"/>
              <a:cs typeface="Times New Roman"/>
            </a:endParaRPr>
          </a:p>
          <a:p>
            <a:pPr marL="12700" marR="3765550">
              <a:lnSpc>
                <a:spcPts val="1380"/>
              </a:lnSpc>
            </a:pPr>
            <a:r>
              <a:rPr sz="1300" spc="-10" dirty="0">
                <a:latin typeface="Times New Roman"/>
                <a:cs typeface="Times New Roman"/>
              </a:rPr>
              <a:t>общественный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деятель,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теоретик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создания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атомного </a:t>
            </a:r>
            <a:r>
              <a:rPr sz="1300" dirty="0">
                <a:latin typeface="Times New Roman"/>
                <a:cs typeface="Times New Roman"/>
              </a:rPr>
              <a:t>оружия,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активный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участник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Пагуошского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движения.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300" dirty="0">
                <a:latin typeface="Times New Roman"/>
                <a:cs typeface="Times New Roman"/>
              </a:rPr>
              <a:t>Научные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интересы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Семенова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были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невероятно</a:t>
            </a:r>
            <a:endParaRPr sz="1300" dirty="0">
              <a:latin typeface="Times New Roman"/>
              <a:cs typeface="Times New Roman"/>
            </a:endParaRPr>
          </a:p>
          <a:p>
            <a:pPr marL="12700" marR="3579495">
              <a:lnSpc>
                <a:spcPts val="1380"/>
              </a:lnSpc>
              <a:spcBef>
                <a:spcPts val="65"/>
              </a:spcBef>
            </a:pPr>
            <a:r>
              <a:rPr sz="1300" dirty="0">
                <a:latin typeface="Times New Roman"/>
                <a:cs typeface="Times New Roman"/>
              </a:rPr>
              <a:t>многогранны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—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его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исследования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сегодня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продолжают </a:t>
            </a:r>
            <a:r>
              <a:rPr sz="1300" dirty="0">
                <a:latin typeface="Times New Roman"/>
                <a:cs typeface="Times New Roman"/>
              </a:rPr>
              <a:t>другие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ученые,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получая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за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это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Нобелевские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премии».</a:t>
            </a:r>
            <a:endParaRPr sz="1300" dirty="0">
              <a:latin typeface="Times New Roman"/>
              <a:cs typeface="Times New Roman"/>
            </a:endParaRPr>
          </a:p>
          <a:p>
            <a:pPr marL="12700" marR="3585845">
              <a:lnSpc>
                <a:spcPts val="1380"/>
              </a:lnSpc>
              <a:spcBef>
                <a:spcPts val="5"/>
              </a:spcBef>
            </a:pPr>
            <a:r>
              <a:rPr sz="1300" dirty="0">
                <a:latin typeface="Times New Roman"/>
                <a:cs typeface="Times New Roman"/>
              </a:rPr>
              <a:t>Работы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Семенова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его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учеников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до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сих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пор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оказывают </a:t>
            </a:r>
            <a:r>
              <a:rPr sz="1300" dirty="0">
                <a:latin typeface="Times New Roman"/>
                <a:cs typeface="Times New Roman"/>
              </a:rPr>
              <a:t>большое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влияние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 err="1">
                <a:latin typeface="Times New Roman"/>
                <a:cs typeface="Times New Roman"/>
              </a:rPr>
              <a:t>на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науку</a:t>
            </a:r>
            <a:r>
              <a:rPr lang="ru-RU" sz="1300" dirty="0" smtClean="0">
                <a:latin typeface="Times New Roman"/>
                <a:cs typeface="Times New Roman"/>
              </a:rPr>
              <a:t>.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Идеи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ученого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используются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-50" dirty="0" smtClean="0">
                <a:latin typeface="Times New Roman"/>
                <a:cs typeface="Times New Roman"/>
              </a:rPr>
              <a:t>в </a:t>
            </a:r>
            <a:r>
              <a:rPr sz="1300" dirty="0" err="1" smtClean="0">
                <a:latin typeface="Times New Roman"/>
                <a:cs typeface="Times New Roman"/>
              </a:rPr>
              <a:t>здравоохранении</a:t>
            </a:r>
            <a:r>
              <a:rPr sz="1300" spc="-50" dirty="0" smtClean="0">
                <a:latin typeface="Times New Roman"/>
                <a:cs typeface="Times New Roman"/>
              </a:rPr>
              <a:t> </a:t>
            </a:r>
            <a:r>
              <a:rPr sz="1300" dirty="0" smtClean="0">
                <a:latin typeface="Times New Roman"/>
                <a:cs typeface="Times New Roman"/>
              </a:rPr>
              <a:t>и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оборонной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сфере</a:t>
            </a:r>
            <a:r>
              <a:rPr sz="1300" dirty="0" smtClean="0">
                <a:latin typeface="Times New Roman"/>
                <a:cs typeface="Times New Roman"/>
              </a:rPr>
              <a:t>,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материаловедении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dirty="0" smtClean="0">
                <a:latin typeface="Times New Roman"/>
                <a:cs typeface="Times New Roman"/>
              </a:rPr>
              <a:t>и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энергетике</a:t>
            </a:r>
            <a:r>
              <a:rPr sz="1300" dirty="0" smtClean="0">
                <a:latin typeface="Times New Roman"/>
                <a:cs typeface="Times New Roman"/>
              </a:rPr>
              <a:t>.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Благодаря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ему</a:t>
            </a:r>
            <a:r>
              <a:rPr sz="1300" spc="-50" dirty="0" smtClean="0">
                <a:latin typeface="Times New Roman"/>
                <a:cs typeface="Times New Roman"/>
              </a:rPr>
              <a:t> </a:t>
            </a:r>
            <a:r>
              <a:rPr sz="1300" dirty="0" smtClean="0">
                <a:latin typeface="Times New Roman"/>
                <a:cs typeface="Times New Roman"/>
              </a:rPr>
              <a:t>в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том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числе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сформирован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современный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миропорядок</a:t>
            </a:r>
            <a:r>
              <a:rPr sz="1300" dirty="0" smtClean="0">
                <a:latin typeface="Times New Roman"/>
                <a:cs typeface="Times New Roman"/>
              </a:rPr>
              <a:t>,</a:t>
            </a:r>
            <a:r>
              <a:rPr sz="1300" spc="20" dirty="0" smtClean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краеугольным</a:t>
            </a:r>
            <a:r>
              <a:rPr sz="1300" dirty="0" smtClean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камнем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которого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является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ядерное</a:t>
            </a:r>
            <a:r>
              <a:rPr sz="1300" spc="-35" dirty="0" smtClean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сдерживание</a:t>
            </a:r>
            <a:r>
              <a:rPr sz="1300" spc="-10" dirty="0" smtClean="0">
                <a:latin typeface="Times New Roman"/>
                <a:cs typeface="Times New Roman"/>
              </a:rPr>
              <a:t>.</a:t>
            </a:r>
            <a:endParaRPr sz="13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969644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Теория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цепных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реакций</a:t>
            </a:r>
            <a:endParaRPr sz="1400" dirty="0">
              <a:latin typeface="Times New Roman"/>
              <a:cs typeface="Times New Roman"/>
            </a:endParaRPr>
          </a:p>
          <a:p>
            <a:pPr marL="12700" marR="3502025">
              <a:lnSpc>
                <a:spcPts val="1380"/>
              </a:lnSpc>
              <a:spcBef>
                <a:spcPts val="1490"/>
              </a:spcBef>
            </a:pPr>
            <a:r>
              <a:rPr sz="1300" dirty="0">
                <a:latin typeface="Times New Roman"/>
                <a:cs typeface="Times New Roman"/>
              </a:rPr>
              <a:t>Именно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за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это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открытие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Николай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Семенов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был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удостоен Нобелевской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премии.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1928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году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он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открыл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описал</a:t>
            </a:r>
            <a:endParaRPr sz="1300" dirty="0">
              <a:latin typeface="Times New Roman"/>
              <a:cs typeface="Times New Roman"/>
            </a:endParaRPr>
          </a:p>
          <a:p>
            <a:pPr marL="12700" marR="139700">
              <a:lnSpc>
                <a:spcPts val="1380"/>
              </a:lnSpc>
            </a:pPr>
            <a:r>
              <a:rPr sz="1300" dirty="0">
                <a:latin typeface="Times New Roman"/>
                <a:cs typeface="Times New Roman"/>
              </a:rPr>
              <a:t>процесс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разветвленных </a:t>
            </a:r>
            <a:r>
              <a:rPr sz="1300" dirty="0" err="1">
                <a:latin typeface="Times New Roman"/>
                <a:cs typeface="Times New Roman"/>
              </a:rPr>
              <a:t>цепных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реакций</a:t>
            </a:r>
            <a:r>
              <a:rPr lang="ru-RU" sz="1300" dirty="0" smtClean="0">
                <a:latin typeface="Times New Roman"/>
                <a:cs typeface="Times New Roman"/>
              </a:rPr>
              <a:t>.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Эта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работа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открыла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перед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учеными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широчайшие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возможности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для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управления </a:t>
            </a:r>
            <a:r>
              <a:rPr sz="1300" dirty="0">
                <a:latin typeface="Times New Roman"/>
                <a:cs typeface="Times New Roman"/>
              </a:rPr>
              <a:t>химическими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процессами.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«Семенов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понял,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что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для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возникновения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цепной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реакции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нужно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достигнуть </a:t>
            </a:r>
            <a:r>
              <a:rPr sz="1300" dirty="0">
                <a:latin typeface="Times New Roman"/>
                <a:cs typeface="Times New Roman"/>
              </a:rPr>
              <a:t>критической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концентрации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радикалов,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чтобы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скорость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их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образования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превысила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скорость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гибели, </a:t>
            </a:r>
            <a:r>
              <a:rPr sz="1300" spc="-50" dirty="0">
                <a:latin typeface="Times New Roman"/>
                <a:cs typeface="Times New Roman"/>
              </a:rPr>
              <a:t>—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300" spc="-10" dirty="0">
                <a:latin typeface="Times New Roman"/>
                <a:cs typeface="Times New Roman"/>
              </a:rPr>
              <a:t>рассказывает член-</a:t>
            </a:r>
            <a:r>
              <a:rPr sz="1300" dirty="0">
                <a:latin typeface="Times New Roman"/>
                <a:cs typeface="Times New Roman"/>
              </a:rPr>
              <a:t>корреспондент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РАН,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действующий </a:t>
            </a:r>
            <a:r>
              <a:rPr sz="1300" dirty="0">
                <a:latin typeface="Times New Roman"/>
                <a:cs typeface="Times New Roman"/>
              </a:rPr>
              <a:t>сотрудник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ФИЦ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ПХФ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МХ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РАН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Владимир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Разумов.</a:t>
            </a:r>
            <a:endParaRPr sz="1300" dirty="0">
              <a:latin typeface="Times New Roman"/>
              <a:cs typeface="Times New Roman"/>
            </a:endParaRPr>
          </a:p>
          <a:p>
            <a:pPr marL="12700" marR="299085" indent="190500">
              <a:lnSpc>
                <a:spcPts val="1380"/>
              </a:lnSpc>
              <a:spcBef>
                <a:spcPts val="65"/>
              </a:spcBef>
              <a:buChar char="—"/>
              <a:tabLst>
                <a:tab pos="203200" algn="l"/>
              </a:tabLst>
            </a:pPr>
            <a:r>
              <a:rPr sz="1300" dirty="0">
                <a:latin typeface="Times New Roman"/>
                <a:cs typeface="Times New Roman"/>
              </a:rPr>
              <a:t>Идея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оказалась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очень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плодотворной.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Как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позже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выяснилось,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процессы,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которые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протекают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вокруг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нас, </a:t>
            </a:r>
            <a:r>
              <a:rPr sz="1300" dirty="0">
                <a:latin typeface="Times New Roman"/>
                <a:cs typeface="Times New Roman"/>
              </a:rPr>
              <a:t>идут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не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простому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механизму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столкновения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распада,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созданием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активной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частицы,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вступающей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в </a:t>
            </a:r>
            <a:r>
              <a:rPr sz="1300" dirty="0">
                <a:latin typeface="Times New Roman"/>
                <a:cs typeface="Times New Roman"/>
              </a:rPr>
              <a:t>реакции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образования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других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активных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частиц-</a:t>
            </a:r>
            <a:r>
              <a:rPr sz="1300" dirty="0">
                <a:latin typeface="Times New Roman"/>
                <a:cs typeface="Times New Roman"/>
              </a:rPr>
              <a:t>радикалов.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Это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была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идея,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описывающая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многочисленные </a:t>
            </a:r>
            <a:r>
              <a:rPr sz="1300" dirty="0">
                <a:latin typeface="Times New Roman"/>
                <a:cs typeface="Times New Roman"/>
              </a:rPr>
              <a:t>процессы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окружающем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нас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мире».</a:t>
            </a:r>
            <a:endParaRPr sz="1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20"/>
              </a:spcBef>
            </a:pPr>
            <a:r>
              <a:rPr sz="1400" b="1" dirty="0">
                <a:latin typeface="Times New Roman"/>
                <a:cs typeface="Times New Roman"/>
              </a:rPr>
              <a:t>Атомное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оружие</a:t>
            </a:r>
            <a:endParaRPr sz="1400" dirty="0">
              <a:latin typeface="Times New Roman"/>
              <a:cs typeface="Times New Roman"/>
            </a:endParaRPr>
          </a:p>
          <a:p>
            <a:pPr marL="12700" marR="266065">
              <a:lnSpc>
                <a:spcPts val="1380"/>
              </a:lnSpc>
              <a:spcBef>
                <a:spcPts val="1495"/>
              </a:spcBef>
            </a:pPr>
            <a:r>
              <a:rPr sz="1300" dirty="0">
                <a:latin typeface="Times New Roman"/>
                <a:cs typeface="Times New Roman"/>
              </a:rPr>
              <a:t>Как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следует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из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воспоминаний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Юлия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Харитона,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еще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предвоенные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годы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Институте</a:t>
            </a:r>
            <a:r>
              <a:rPr sz="1300" spc="-40" dirty="0" smtClean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химической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физики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возникло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новое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научное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направление,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нацеленное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изучение </a:t>
            </a:r>
            <a:r>
              <a:rPr sz="1300" dirty="0">
                <a:latin typeface="Times New Roman"/>
                <a:cs typeface="Times New Roman"/>
              </a:rPr>
              <a:t>особенностей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ядерного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взрыва.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1940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 smtClean="0">
                <a:latin typeface="Times New Roman"/>
                <a:cs typeface="Times New Roman"/>
              </a:rPr>
              <a:t>г</a:t>
            </a:r>
            <a:r>
              <a:rPr lang="ru-RU" sz="1300" dirty="0" smtClean="0">
                <a:latin typeface="Times New Roman"/>
                <a:cs typeface="Times New Roman"/>
              </a:rPr>
              <a:t>.</a:t>
            </a:r>
            <a:r>
              <a:rPr sz="1300" spc="-55" dirty="0" smtClean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Семенов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направил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руководству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страны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письмо,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где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указал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на </a:t>
            </a:r>
            <a:r>
              <a:rPr sz="1300" spc="-10" dirty="0">
                <a:latin typeface="Times New Roman"/>
                <a:cs typeface="Times New Roman"/>
              </a:rPr>
              <a:t>необходимость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создания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атомного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оружия.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lang="ru-RU" sz="1300" spc="-20" dirty="0" smtClean="0">
                <a:latin typeface="Times New Roman"/>
                <a:cs typeface="Times New Roman"/>
              </a:rPr>
              <a:t>У</a:t>
            </a:r>
            <a:r>
              <a:rPr sz="1300" dirty="0" err="1" smtClean="0">
                <a:latin typeface="Times New Roman"/>
                <a:cs typeface="Times New Roman"/>
              </a:rPr>
              <a:t>же</a:t>
            </a:r>
            <a:r>
              <a:rPr sz="1300" spc="-30" dirty="0" smtClean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через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три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года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институту, </a:t>
            </a:r>
            <a:r>
              <a:rPr sz="1300" dirty="0">
                <a:latin typeface="Times New Roman"/>
                <a:cs typeface="Times New Roman"/>
              </a:rPr>
              <a:t>который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только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вернулся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из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эвакуации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Казань,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поручили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произвести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расчеты,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связанные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измерением необходимых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констант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оценкой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поражающего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воздействия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ядерной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бомбы.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Николай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Семенов</a:t>
            </a:r>
            <a:r>
              <a:rPr lang="ru-RU" sz="1300" spc="-10" dirty="0" smtClean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непосредственно</a:t>
            </a:r>
            <a:r>
              <a:rPr sz="1300" spc="-10" dirty="0" smtClean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курировал</a:t>
            </a:r>
            <a:r>
              <a:rPr sz="1300" spc="-10" dirty="0">
                <a:latin typeface="Times New Roman"/>
                <a:cs typeface="Times New Roman"/>
              </a:rPr>
              <a:t> конструкторское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бюро,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которое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занималось </a:t>
            </a:r>
            <a:r>
              <a:rPr sz="1300" dirty="0">
                <a:latin typeface="Times New Roman"/>
                <a:cs typeface="Times New Roman"/>
              </a:rPr>
              <a:t>реализацией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атомного</a:t>
            </a:r>
            <a:r>
              <a:rPr sz="1300" spc="-10" dirty="0">
                <a:latin typeface="Times New Roman"/>
                <a:cs typeface="Times New Roman"/>
              </a:rPr>
              <a:t> проекта.</a:t>
            </a: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0029" y="2015108"/>
            <a:ext cx="3280410" cy="448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30783"/>
            <a:ext cx="613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1026" name="Picture 2" descr="https://www.fbras.ru/wp-content/uploads/2026/02/MFTI_1-e1771508799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3060700"/>
            <a:ext cx="3467946" cy="205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5450" y="8509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Book Antiqua" pitchFamily="18" charset="0"/>
              </a:rPr>
              <a:t>Мероприятия к юбилею Н.Н. Семёнова</a:t>
            </a:r>
            <a:endParaRPr lang="ru-RU" sz="20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50" y="13843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 130-летию со дня рождения Николая Николаевича Семёнова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 2026 году запланирована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68-я Всероссийская научная конференция МФТИ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Также в феврале 2026 года в Федеральном исследовательском центре химической физики им. Н.Н. Семёнова Российской академии наук (Москва) состоялась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19-я ежегодная научная конференция «Горение и взрыв»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посвящённая 130-летию со дня рождения учёного.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0650" y="2984501"/>
            <a:ext cx="3276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Конференция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30 марта по 4 апреля 2026 года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МФТИ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Конференция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традиционно объединяет десятки научных направлений — от биологической и медицинской физики до цифровых технологий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Подробная информация на сайте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https://conf.mipt.ru/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s://conferences.icp.ac.ru/comb2026/images/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0" y="5803900"/>
            <a:ext cx="1638300" cy="2089209"/>
          </a:xfrm>
          <a:prstGeom prst="rect">
            <a:avLst/>
          </a:prstGeom>
          <a:noFill/>
        </p:spPr>
      </p:pic>
      <p:pic>
        <p:nvPicPr>
          <p:cNvPr id="1030" name="Picture 6" descr="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650" y="9385300"/>
            <a:ext cx="1701608" cy="1143000"/>
          </a:xfrm>
          <a:prstGeom prst="rect">
            <a:avLst/>
          </a:prstGeom>
          <a:noFill/>
        </p:spPr>
      </p:pic>
      <p:pic>
        <p:nvPicPr>
          <p:cNvPr id="1032" name="Picture 8" descr="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5650" y="9385300"/>
            <a:ext cx="1524000" cy="1145154"/>
          </a:xfrm>
          <a:prstGeom prst="rect">
            <a:avLst/>
          </a:prstGeom>
          <a:noFill/>
        </p:spPr>
      </p:pic>
      <p:pic>
        <p:nvPicPr>
          <p:cNvPr id="1034" name="Picture 10" descr="_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8250" y="9385300"/>
            <a:ext cx="1600200" cy="1162988"/>
          </a:xfrm>
          <a:prstGeom prst="rect">
            <a:avLst/>
          </a:prstGeom>
          <a:noFill/>
        </p:spPr>
      </p:pic>
      <p:pic>
        <p:nvPicPr>
          <p:cNvPr id="1036" name="Picture 12" descr="_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07050" y="9385300"/>
            <a:ext cx="1752600" cy="11654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6850" y="5499100"/>
            <a:ext cx="518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20-25 сентября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Суздале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состоится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XVIII Всероссийский симпозиум по горению и взрыву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посвящённый 130-летию со дня рождения Н.Н. Семёнова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Тематика симпозиума охватывает широкий спектр вопросов от фундаментальных проблем физики и химии горения и взрыва, промышленных, технологических процессов на основе горения и взрыва до проблем безопасности и экологии.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симпозиума: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Российская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академия наук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Научный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совет РАН по горению и взрыву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● ФИЦ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проблем химической физики и медицинской химии РАН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31" y="430783"/>
            <a:ext cx="7218680" cy="9751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200" dirty="0">
              <a:latin typeface="Cambria"/>
              <a:cs typeface="Cambria"/>
            </a:endParaRPr>
          </a:p>
          <a:p>
            <a:pPr marL="12700" marR="22225" algn="l"/>
            <a:r>
              <a:rPr sz="1300" dirty="0">
                <a:latin typeface="Times New Roman"/>
                <a:cs typeface="Times New Roman"/>
              </a:rPr>
              <a:t>Режим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строжайшей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секретности,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который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окружал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эту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работу,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стал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причиной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того,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что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информация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многих </a:t>
            </a:r>
            <a:r>
              <a:rPr sz="1300" dirty="0">
                <a:latin typeface="Times New Roman"/>
                <a:cs typeface="Times New Roman"/>
              </a:rPr>
              <a:t>научных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достижениях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Семенова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стала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достоянием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общественности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только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недавно.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Именно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он,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примеру, </a:t>
            </a:r>
            <a:r>
              <a:rPr sz="1300" dirty="0">
                <a:latin typeface="Times New Roman"/>
                <a:cs typeface="Times New Roman"/>
              </a:rPr>
              <a:t>предложил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методику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регистрации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ядерной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реакции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взрыве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атомной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бомбы,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которая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использовалась </a:t>
            </a:r>
            <a:r>
              <a:rPr sz="1300" dirty="0">
                <a:latin typeface="Times New Roman"/>
                <a:cs typeface="Times New Roman"/>
              </a:rPr>
              <a:t>вплоть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до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последнего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испытания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ядерного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оружия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нашей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стране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1990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году.</a:t>
            </a:r>
            <a:endParaRPr sz="1300" dirty="0">
              <a:latin typeface="Times New Roman"/>
              <a:cs typeface="Times New Roman"/>
            </a:endParaRPr>
          </a:p>
          <a:p>
            <a:pPr marL="12700" marR="132080" algn="l"/>
            <a:r>
              <a:rPr sz="1300" dirty="0" err="1" smtClean="0">
                <a:latin typeface="Times New Roman"/>
                <a:cs typeface="Times New Roman"/>
              </a:rPr>
              <a:t>Именно</a:t>
            </a:r>
            <a:r>
              <a:rPr sz="1300" spc="-25" dirty="0" smtClean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Николай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Семенов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стал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одним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из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главных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организаторов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ядерных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полигонов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Семипалатинске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на </a:t>
            </a:r>
            <a:r>
              <a:rPr sz="1300" dirty="0">
                <a:latin typeface="Times New Roman"/>
                <a:cs typeface="Times New Roman"/>
              </a:rPr>
              <a:t>Новой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Земле,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также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участником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16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испытаний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атомного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оружия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—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земле,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под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водой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воздухе.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</a:pPr>
            <a:r>
              <a:rPr sz="1300" b="1" dirty="0">
                <a:solidFill>
                  <a:srgbClr val="303030"/>
                </a:solidFill>
                <a:latin typeface="Times New Roman"/>
                <a:cs typeface="Times New Roman"/>
              </a:rPr>
              <a:t>Ракеты</a:t>
            </a:r>
            <a:r>
              <a:rPr sz="1300" b="1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303030"/>
                </a:solidFill>
                <a:latin typeface="Times New Roman"/>
                <a:cs typeface="Times New Roman"/>
              </a:rPr>
              <a:t>на</a:t>
            </a:r>
            <a:r>
              <a:rPr sz="1300" b="1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303030"/>
                </a:solidFill>
                <a:latin typeface="Times New Roman"/>
                <a:cs typeface="Times New Roman"/>
              </a:rPr>
              <a:t>твердом</a:t>
            </a:r>
            <a:r>
              <a:rPr sz="1300" b="1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топливе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spcBef>
                <a:spcPts val="885"/>
              </a:spcBef>
            </a:pP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В</a:t>
            </a:r>
            <a:r>
              <a:rPr sz="13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конце</a:t>
            </a:r>
            <a:r>
              <a:rPr sz="13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1950-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х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годов</a:t>
            </a:r>
            <a:r>
              <a:rPr sz="13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перед</a:t>
            </a:r>
            <a:r>
              <a:rPr sz="13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отечественной</a:t>
            </a:r>
            <a:r>
              <a:rPr sz="13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наукой</a:t>
            </a:r>
            <a:r>
              <a:rPr sz="13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и</a:t>
            </a:r>
            <a:r>
              <a:rPr sz="13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промышленностью</a:t>
            </a:r>
            <a:r>
              <a:rPr sz="13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встала</a:t>
            </a:r>
            <a:r>
              <a:rPr sz="13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задача</a:t>
            </a:r>
            <a:r>
              <a:rPr sz="13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создания</a:t>
            </a:r>
            <a:endParaRPr sz="1300" dirty="0">
              <a:latin typeface="Times New Roman"/>
              <a:cs typeface="Times New Roman"/>
            </a:endParaRPr>
          </a:p>
          <a:p>
            <a:pPr marL="4626610" marR="17145">
              <a:lnSpc>
                <a:spcPts val="1380"/>
              </a:lnSpc>
              <a:spcBef>
                <a:spcPts val="65"/>
              </a:spcBef>
            </a:pP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межконтинентальных</a:t>
            </a:r>
            <a:r>
              <a:rPr sz="1300" spc="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ракет на</a:t>
            </a:r>
            <a:r>
              <a:rPr sz="1300" spc="-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твердом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топливе.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И</a:t>
            </a:r>
            <a:r>
              <a:rPr sz="13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ключевую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роль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в</a:t>
            </a:r>
            <a:r>
              <a:rPr sz="13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25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их</a:t>
            </a:r>
            <a:r>
              <a:rPr lang="ru-RU" sz="1300" spc="-25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разработке</a:t>
            </a:r>
            <a:r>
              <a:rPr sz="1300" spc="-6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сыграли</a:t>
            </a:r>
            <a:r>
              <a:rPr sz="1300" spc="-5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специалисты</a:t>
            </a:r>
            <a:r>
              <a:rPr sz="1300" spc="-5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303030"/>
                </a:solidFill>
                <a:latin typeface="Times New Roman"/>
                <a:cs typeface="Times New Roman"/>
              </a:rPr>
              <a:t>ИХФ.</a:t>
            </a:r>
            <a:endParaRPr sz="1300" dirty="0">
              <a:latin typeface="Times New Roman"/>
              <a:cs typeface="Times New Roman"/>
            </a:endParaRPr>
          </a:p>
          <a:p>
            <a:pPr marL="4626610">
              <a:lnSpc>
                <a:spcPts val="1380"/>
              </a:lnSpc>
            </a:pP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«Под</a:t>
            </a:r>
            <a:r>
              <a:rPr sz="13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общим</a:t>
            </a:r>
            <a:r>
              <a:rPr sz="13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руководством</a:t>
            </a:r>
            <a:r>
              <a:rPr sz="13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НН</a:t>
            </a:r>
            <a:r>
              <a:rPr sz="13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303030"/>
                </a:solidFill>
                <a:latin typeface="Times New Roman"/>
                <a:cs typeface="Times New Roman"/>
              </a:rPr>
              <a:t>был</a:t>
            </a:r>
            <a:endParaRPr sz="1300" dirty="0">
              <a:latin typeface="Times New Roman"/>
              <a:cs typeface="Times New Roman"/>
            </a:endParaRPr>
          </a:p>
          <a:p>
            <a:pPr marL="4626610" marR="63500">
              <a:lnSpc>
                <a:spcPts val="1380"/>
              </a:lnSpc>
              <a:spcBef>
                <a:spcPts val="70"/>
              </a:spcBef>
            </a:pP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развернут</a:t>
            </a:r>
            <a:r>
              <a:rPr sz="13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очень</a:t>
            </a:r>
            <a:r>
              <a:rPr sz="13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широкий</a:t>
            </a:r>
            <a:r>
              <a:rPr sz="13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фронт</a:t>
            </a:r>
            <a:r>
              <a:rPr sz="13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303030"/>
                </a:solidFill>
                <a:latin typeface="Times New Roman"/>
                <a:cs typeface="Times New Roman"/>
              </a:rPr>
              <a:t>работ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по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синтезу</a:t>
            </a:r>
            <a:r>
              <a:rPr sz="1300" spc="-4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и</a:t>
            </a:r>
            <a:r>
              <a:rPr sz="1300" spc="-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исследованию</a:t>
            </a:r>
            <a:endParaRPr sz="1300" dirty="0">
              <a:latin typeface="Times New Roman"/>
              <a:cs typeface="Times New Roman"/>
            </a:endParaRPr>
          </a:p>
          <a:p>
            <a:pPr marL="4626610" marR="193040">
              <a:lnSpc>
                <a:spcPts val="1380"/>
              </a:lnSpc>
            </a:pP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высокоэнергетических</a:t>
            </a:r>
            <a:r>
              <a:rPr sz="1300" spc="8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материалов потенциальных</a:t>
            </a:r>
            <a:r>
              <a:rPr sz="13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компонентов</a:t>
            </a:r>
            <a:r>
              <a:rPr sz="1300" spc="29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ВВ</a:t>
            </a:r>
            <a:r>
              <a:rPr sz="13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303030"/>
                </a:solidFill>
                <a:latin typeface="Times New Roman"/>
                <a:cs typeface="Times New Roman"/>
              </a:rPr>
              <a:t>и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порохов,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—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вспоминал</a:t>
            </a:r>
            <a:r>
              <a:rPr sz="1300" spc="-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чл.-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кор.</a:t>
            </a:r>
            <a:r>
              <a:rPr sz="1300" spc="-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303030"/>
                </a:solidFill>
                <a:latin typeface="Times New Roman"/>
                <a:cs typeface="Times New Roman"/>
              </a:rPr>
              <a:t>РАН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Георгий</a:t>
            </a:r>
            <a:r>
              <a:rPr sz="13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Манелис.</a:t>
            </a:r>
            <a:r>
              <a:rPr sz="13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—</a:t>
            </a:r>
            <a:r>
              <a:rPr sz="13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Это</a:t>
            </a:r>
            <a:r>
              <a:rPr sz="13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303030"/>
                </a:solidFill>
                <a:latin typeface="Times New Roman"/>
                <a:cs typeface="Times New Roman"/>
              </a:rPr>
              <a:t>были</a:t>
            </a:r>
            <a:r>
              <a:rPr sz="1300" spc="-25" dirty="0">
                <a:solidFill>
                  <a:srgbClr val="303030"/>
                </a:solidFill>
                <a:latin typeface="Times New Roman"/>
                <a:cs typeface="Times New Roman"/>
              </a:rPr>
              <a:t> не</a:t>
            </a:r>
            <a:endParaRPr sz="1300" dirty="0">
              <a:latin typeface="Times New Roman"/>
              <a:cs typeface="Times New Roman"/>
            </a:endParaRPr>
          </a:p>
          <a:p>
            <a:pPr marL="4626610" marR="14604">
              <a:lnSpc>
                <a:spcPts val="1380"/>
              </a:lnSpc>
            </a:pP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просто</a:t>
            </a:r>
            <a:r>
              <a:rPr sz="1300" spc="-2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новые</a:t>
            </a:r>
            <a:r>
              <a:rPr sz="1300" spc="-25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соединения</a:t>
            </a:r>
            <a:r>
              <a:rPr sz="1300" dirty="0" smtClean="0">
                <a:solidFill>
                  <a:srgbClr val="303030"/>
                </a:solidFill>
                <a:latin typeface="Times New Roman"/>
                <a:cs typeface="Times New Roman"/>
              </a:rPr>
              <a:t>,</a:t>
            </a:r>
            <a:r>
              <a:rPr sz="1300" spc="-2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но</a:t>
            </a:r>
            <a:r>
              <a:rPr sz="1300" spc="-2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smtClean="0">
                <a:solidFill>
                  <a:srgbClr val="303030"/>
                </a:solidFill>
                <a:latin typeface="Times New Roman"/>
                <a:cs typeface="Times New Roman"/>
              </a:rPr>
              <a:t>и</a:t>
            </a:r>
            <a:r>
              <a:rPr sz="1300" spc="-25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2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новые</a:t>
            </a:r>
            <a:r>
              <a:rPr sz="1300" spc="-2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классы</a:t>
            </a:r>
            <a:r>
              <a:rPr sz="1300" spc="-3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веществ</a:t>
            </a:r>
            <a:r>
              <a:rPr lang="ru-RU" sz="1300" dirty="0" smtClean="0">
                <a:solidFill>
                  <a:srgbClr val="303030"/>
                </a:solidFill>
                <a:latin typeface="Times New Roman"/>
                <a:cs typeface="Times New Roman"/>
              </a:rPr>
              <a:t>.</a:t>
            </a:r>
            <a:r>
              <a:rPr sz="1300" dirty="0" smtClean="0">
                <a:solidFill>
                  <a:srgbClr val="303030"/>
                </a:solidFill>
                <a:latin typeface="Times New Roman"/>
                <a:cs typeface="Times New Roman"/>
              </a:rPr>
              <a:t>.</a:t>
            </a:r>
            <a:r>
              <a:rPr sz="1300" spc="-3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Зачастую</a:t>
            </a:r>
            <a:r>
              <a:rPr sz="1300" spc="-25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2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даже</a:t>
            </a:r>
            <a:r>
              <a:rPr sz="1300" spc="-2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приблизительного</a:t>
            </a:r>
            <a:r>
              <a:rPr sz="1300" spc="2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представления</a:t>
            </a:r>
            <a:r>
              <a:rPr sz="1300" spc="35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об</a:t>
            </a:r>
            <a:r>
              <a:rPr sz="1300" spc="4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25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их</a:t>
            </a:r>
            <a:r>
              <a:rPr sz="1300" spc="-25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свойствах</a:t>
            </a:r>
            <a:r>
              <a:rPr sz="1300" spc="-25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не</a:t>
            </a:r>
            <a:r>
              <a:rPr sz="1300" spc="-35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было</a:t>
            </a:r>
            <a:r>
              <a:rPr sz="1300" spc="-10" dirty="0" smtClean="0">
                <a:solidFill>
                  <a:srgbClr val="303030"/>
                </a:solidFill>
                <a:latin typeface="Times New Roman"/>
                <a:cs typeface="Times New Roman"/>
              </a:rPr>
              <a:t>».</a:t>
            </a:r>
            <a:endParaRPr sz="1300" dirty="0" smtClean="0">
              <a:latin typeface="Times New Roman"/>
              <a:cs typeface="Times New Roman"/>
            </a:endParaRPr>
          </a:p>
          <a:p>
            <a:pPr marL="342900">
              <a:lnSpc>
                <a:spcPct val="100000"/>
              </a:lnSpc>
              <a:spcBef>
                <a:spcPts val="969"/>
              </a:spcBef>
            </a:pPr>
            <a:r>
              <a:rPr lang="ru-RU" sz="850" i="1" spc="-10" dirty="0" smtClean="0">
                <a:solidFill>
                  <a:srgbClr val="878787"/>
                </a:solidFill>
                <a:latin typeface="Arial"/>
                <a:cs typeface="Arial"/>
              </a:rPr>
              <a:t>      </a:t>
            </a:r>
            <a:r>
              <a:rPr sz="850" i="1" spc="-10" dirty="0" err="1" smtClean="0">
                <a:solidFill>
                  <a:srgbClr val="878787"/>
                </a:solidFill>
                <a:latin typeface="Arial"/>
                <a:cs typeface="Arial"/>
              </a:rPr>
              <a:t>Золотая</a:t>
            </a:r>
            <a:r>
              <a:rPr sz="850" i="1" spc="-15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50" i="1" dirty="0" err="1" smtClean="0">
                <a:solidFill>
                  <a:srgbClr val="878787"/>
                </a:solidFill>
                <a:latin typeface="Arial"/>
                <a:cs typeface="Arial"/>
              </a:rPr>
              <a:t>медаль</a:t>
            </a:r>
            <a:r>
              <a:rPr sz="850" i="1" spc="-15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50" i="1" dirty="0" err="1" smtClean="0">
                <a:solidFill>
                  <a:srgbClr val="878787"/>
                </a:solidFill>
                <a:latin typeface="Arial"/>
                <a:cs typeface="Arial"/>
              </a:rPr>
              <a:t>им</a:t>
            </a:r>
            <a:r>
              <a:rPr sz="850" i="1" dirty="0" smtClean="0">
                <a:solidFill>
                  <a:srgbClr val="878787"/>
                </a:solidFill>
                <a:latin typeface="Arial"/>
                <a:cs typeface="Arial"/>
              </a:rPr>
              <a:t>.</a:t>
            </a:r>
            <a:r>
              <a:rPr sz="850" i="1" spc="-10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50" i="1" dirty="0" smtClean="0">
                <a:solidFill>
                  <a:srgbClr val="878787"/>
                </a:solidFill>
                <a:latin typeface="Arial"/>
                <a:cs typeface="Arial"/>
              </a:rPr>
              <a:t>Н.</a:t>
            </a:r>
            <a:r>
              <a:rPr sz="850" i="1" spc="-5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50" i="1" dirty="0" smtClean="0">
                <a:solidFill>
                  <a:srgbClr val="878787"/>
                </a:solidFill>
                <a:latin typeface="Arial"/>
                <a:cs typeface="Arial"/>
              </a:rPr>
              <a:t>Н.</a:t>
            </a:r>
            <a:r>
              <a:rPr sz="850" i="1" spc="-10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50" i="1" spc="-10" dirty="0" err="1" smtClean="0">
                <a:solidFill>
                  <a:srgbClr val="878787"/>
                </a:solidFill>
                <a:latin typeface="Arial"/>
                <a:cs typeface="Arial"/>
              </a:rPr>
              <a:t>Семенова</a:t>
            </a:r>
            <a:r>
              <a:rPr sz="850" i="1" spc="-15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50" i="1" dirty="0" err="1" smtClean="0">
                <a:solidFill>
                  <a:srgbClr val="878787"/>
                </a:solidFill>
                <a:latin typeface="Arial"/>
                <a:cs typeface="Arial"/>
              </a:rPr>
              <a:t>Российской</a:t>
            </a:r>
            <a:r>
              <a:rPr sz="850" i="1" spc="-20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50" i="1" spc="-10" dirty="0" err="1" smtClean="0">
                <a:solidFill>
                  <a:srgbClr val="878787"/>
                </a:solidFill>
                <a:latin typeface="Arial"/>
                <a:cs typeface="Arial"/>
              </a:rPr>
              <a:t>академии</a:t>
            </a:r>
            <a:r>
              <a:rPr sz="850" i="1" spc="-15" dirty="0" smtClean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850" i="1" spc="-20" dirty="0" err="1" smtClean="0">
                <a:solidFill>
                  <a:srgbClr val="878787"/>
                </a:solidFill>
                <a:latin typeface="Arial"/>
                <a:cs typeface="Arial"/>
              </a:rPr>
              <a:t>наук</a:t>
            </a:r>
            <a:endParaRPr sz="85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0" dirty="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1400" b="1" spc="-10" dirty="0" err="1" smtClean="0">
                <a:latin typeface="Times New Roman"/>
                <a:cs typeface="Times New Roman"/>
              </a:rPr>
              <a:t>Энергетика</a:t>
            </a:r>
            <a:endParaRPr sz="1400" dirty="0">
              <a:latin typeface="Times New Roman"/>
              <a:cs typeface="Times New Roman"/>
            </a:endParaRPr>
          </a:p>
          <a:p>
            <a:pPr marL="12700" marR="360045">
              <a:lnSpc>
                <a:spcPts val="1380"/>
              </a:lnSpc>
              <a:spcBef>
                <a:spcPts val="1005"/>
              </a:spcBef>
            </a:pPr>
            <a:r>
              <a:rPr sz="1300" dirty="0">
                <a:latin typeface="Times New Roman"/>
                <a:cs typeface="Times New Roman"/>
              </a:rPr>
              <a:t>«Энергетика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играет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определяющую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роль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прогрессе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цивилизации,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—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говорит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Владимир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Разумов.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—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На </a:t>
            </a:r>
            <a:r>
              <a:rPr sz="1300" dirty="0">
                <a:latin typeface="Times New Roman"/>
                <a:cs typeface="Times New Roman"/>
              </a:rPr>
              <a:t>протяжении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всей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истории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развития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основным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источником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первичной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энергии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всегда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была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остается </a:t>
            </a:r>
            <a:r>
              <a:rPr sz="1300" dirty="0">
                <a:latin typeface="Times New Roman"/>
                <a:cs typeface="Times New Roman"/>
              </a:rPr>
              <a:t>химическая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энергия.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примеру,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2015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году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общее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мировое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потребление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 err="1">
                <a:latin typeface="Times New Roman"/>
                <a:cs typeface="Times New Roman"/>
              </a:rPr>
              <a:t>первичных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latin typeface="Times New Roman"/>
                <a:cs typeface="Times New Roman"/>
              </a:rPr>
              <a:t>энергоресурсов</a:t>
            </a:r>
            <a:r>
              <a:rPr lang="en-US" sz="1300" spc="-10" dirty="0" smtClean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составило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5,85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*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1021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Дж.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Из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них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90%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приходилось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 err="1">
                <a:latin typeface="Times New Roman"/>
                <a:cs typeface="Times New Roman"/>
              </a:rPr>
              <a:t>химическую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энергию</a:t>
            </a:r>
            <a:r>
              <a:rPr sz="1300" dirty="0" smtClean="0">
                <a:latin typeface="Times New Roman"/>
                <a:cs typeface="Times New Roman"/>
              </a:rPr>
              <a:t>.</a:t>
            </a:r>
            <a:r>
              <a:rPr sz="1300" spc="-20" dirty="0" smtClean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Поэтому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можно</a:t>
            </a:r>
            <a:r>
              <a:rPr sz="1300" spc="-10" dirty="0">
                <a:latin typeface="Times New Roman"/>
                <a:cs typeface="Times New Roman"/>
              </a:rPr>
              <a:t> утверждать,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что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той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или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иной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мере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вся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энергетика </a:t>
            </a:r>
            <a:r>
              <a:rPr sz="1300" dirty="0">
                <a:latin typeface="Times New Roman"/>
                <a:cs typeface="Times New Roman"/>
              </a:rPr>
              <a:t>основана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теории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цепных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процессов,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которую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разработал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Николай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 err="1" smtClean="0">
                <a:latin typeface="Times New Roman"/>
                <a:cs typeface="Times New Roman"/>
              </a:rPr>
              <a:t>Семенов</a:t>
            </a:r>
            <a:r>
              <a:rPr sz="1300" spc="-10" dirty="0" smtClean="0">
                <a:latin typeface="Times New Roman"/>
                <a:cs typeface="Times New Roman"/>
              </a:rPr>
              <a:t>».</a:t>
            </a:r>
            <a:endParaRPr sz="1300" dirty="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940"/>
              </a:spcBef>
            </a:pPr>
            <a:r>
              <a:rPr sz="1400" b="1" spc="-10" dirty="0">
                <a:latin typeface="Times New Roman"/>
                <a:cs typeface="Times New Roman"/>
              </a:rPr>
              <a:t>Альтернативное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углеводородное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сырье</a:t>
            </a:r>
            <a:endParaRPr sz="1400" dirty="0">
              <a:latin typeface="Times New Roman"/>
              <a:cs typeface="Times New Roman"/>
            </a:endParaRPr>
          </a:p>
          <a:p>
            <a:pPr marL="12700" marR="418465">
              <a:lnSpc>
                <a:spcPct val="95900"/>
              </a:lnSpc>
              <a:spcBef>
                <a:spcPts val="980"/>
              </a:spcBef>
            </a:pPr>
            <a:r>
              <a:rPr sz="1250" dirty="0">
                <a:latin typeface="Times New Roman"/>
                <a:cs typeface="Times New Roman"/>
              </a:rPr>
              <a:t>Еще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одна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область,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которой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занимался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Семенов,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—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эффективное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использование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метана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в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качестве </a:t>
            </a:r>
            <a:r>
              <a:rPr sz="1250" dirty="0">
                <a:latin typeface="Times New Roman"/>
                <a:cs typeface="Times New Roman"/>
              </a:rPr>
              <a:t>альтернативного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углеводородного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сырья.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Несмотря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на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значительный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прорыв,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и</a:t>
            </a:r>
            <a:r>
              <a:rPr sz="1250" spc="-1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сегодня,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в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XXI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веке,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-25" dirty="0">
                <a:latin typeface="Times New Roman"/>
                <a:cs typeface="Times New Roman"/>
              </a:rPr>
              <a:t>эта </a:t>
            </a:r>
            <a:r>
              <a:rPr sz="1250" dirty="0">
                <a:latin typeface="Times New Roman"/>
                <a:cs typeface="Times New Roman"/>
              </a:rPr>
              <a:t>проблема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остается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серьезным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вызовом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для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spc="-10" dirty="0" err="1">
                <a:latin typeface="Times New Roman"/>
                <a:cs typeface="Times New Roman"/>
              </a:rPr>
              <a:t>науки</a:t>
            </a:r>
            <a:r>
              <a:rPr sz="1250" spc="-10" dirty="0" smtClean="0">
                <a:latin typeface="Times New Roman"/>
                <a:cs typeface="Times New Roman"/>
              </a:rPr>
              <a:t>.</a:t>
            </a:r>
            <a:r>
              <a:rPr lang="ru-RU" sz="1250" spc="-10" dirty="0" smtClean="0">
                <a:latin typeface="Times New Roman"/>
                <a:cs typeface="Times New Roman"/>
              </a:rPr>
              <a:t> </a:t>
            </a:r>
            <a:r>
              <a:rPr sz="1250" dirty="0" err="1" smtClean="0">
                <a:latin typeface="Times New Roman"/>
                <a:cs typeface="Times New Roman"/>
              </a:rPr>
              <a:t>Метан</a:t>
            </a:r>
            <a:r>
              <a:rPr sz="1250" spc="-20" dirty="0" smtClean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—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идеальное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сырье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для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химической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промышленности.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Из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него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можно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было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бы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получать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любые </a:t>
            </a:r>
            <a:r>
              <a:rPr sz="1250" dirty="0">
                <a:latin typeface="Times New Roman"/>
                <a:cs typeface="Times New Roman"/>
              </a:rPr>
              <a:t>органические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вещества: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от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полимеров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и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красителей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до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лекарств.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Препятствием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служит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лишь</a:t>
            </a:r>
            <a:r>
              <a:rPr sz="1250" spc="-5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отсутствие </a:t>
            </a:r>
            <a:r>
              <a:rPr sz="1250" dirty="0">
                <a:latin typeface="Times New Roman"/>
                <a:cs typeface="Times New Roman"/>
              </a:rPr>
              <a:t>катализаторов,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способных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осуществлять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эти</a:t>
            </a:r>
            <a:r>
              <a:rPr sz="1250" spc="-4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превращения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без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больших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энергетических</a:t>
            </a:r>
            <a:r>
              <a:rPr sz="1250" spc="-45" dirty="0">
                <a:latin typeface="Times New Roman"/>
                <a:cs typeface="Times New Roman"/>
              </a:rPr>
              <a:t> </a:t>
            </a:r>
            <a:r>
              <a:rPr sz="1250" spc="-10" dirty="0" err="1">
                <a:latin typeface="Times New Roman"/>
                <a:cs typeface="Times New Roman"/>
              </a:rPr>
              <a:t>затрат</a:t>
            </a:r>
            <a:r>
              <a:rPr sz="1250" spc="-10" dirty="0" smtClean="0">
                <a:latin typeface="Times New Roman"/>
                <a:cs typeface="Times New Roman"/>
              </a:rPr>
              <a:t>.</a:t>
            </a:r>
            <a:r>
              <a:rPr lang="en-US" sz="1250" spc="-10" dirty="0" smtClean="0">
                <a:latin typeface="Times New Roman"/>
                <a:cs typeface="Times New Roman"/>
              </a:rPr>
              <a:t> </a:t>
            </a:r>
            <a:r>
              <a:rPr sz="1250" spc="-20" dirty="0" smtClean="0">
                <a:latin typeface="Times New Roman"/>
                <a:cs typeface="Times New Roman"/>
              </a:rPr>
              <a:t>«</a:t>
            </a:r>
            <a:r>
              <a:rPr sz="1250" spc="-20" dirty="0">
                <a:latin typeface="Times New Roman"/>
                <a:cs typeface="Times New Roman"/>
              </a:rPr>
              <a:t>Уже </a:t>
            </a:r>
            <a:r>
              <a:rPr sz="1250" dirty="0">
                <a:latin typeface="Times New Roman"/>
                <a:cs typeface="Times New Roman"/>
              </a:rPr>
              <a:t>предложены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процессы,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позволяющие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эффективнее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реализовывать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углеродный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потенциал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малодебитных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spc="-50" dirty="0">
                <a:latin typeface="Times New Roman"/>
                <a:cs typeface="Times New Roman"/>
              </a:rPr>
              <a:t>и </a:t>
            </a:r>
            <a:r>
              <a:rPr sz="1250" spc="-10" dirty="0">
                <a:latin typeface="Times New Roman"/>
                <a:cs typeface="Times New Roman"/>
              </a:rPr>
              <a:t>нетрадиционных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источников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в</a:t>
            </a:r>
            <a:r>
              <a:rPr sz="1250" spc="-3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газохимических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и</a:t>
            </a:r>
            <a:r>
              <a:rPr sz="1250" spc="-35" dirty="0">
                <a:latin typeface="Times New Roman"/>
                <a:cs typeface="Times New Roman"/>
              </a:rPr>
              <a:t> </a:t>
            </a:r>
            <a:r>
              <a:rPr sz="1250" dirty="0" err="1">
                <a:latin typeface="Times New Roman"/>
                <a:cs typeface="Times New Roman"/>
              </a:rPr>
              <a:t>энергетических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 err="1" smtClean="0">
                <a:latin typeface="Times New Roman"/>
                <a:cs typeface="Times New Roman"/>
              </a:rPr>
              <a:t>процессах</a:t>
            </a:r>
            <a:r>
              <a:rPr lang="ru-RU" sz="1250" spc="-10" dirty="0" smtClean="0">
                <a:latin typeface="Times New Roman"/>
                <a:cs typeface="Times New Roman"/>
              </a:rPr>
              <a:t>»</a:t>
            </a:r>
            <a:r>
              <a:rPr sz="1250" dirty="0" smtClean="0">
                <a:latin typeface="Times New Roman"/>
                <a:cs typeface="Times New Roman"/>
              </a:rPr>
              <a:t>,</a:t>
            </a:r>
            <a:r>
              <a:rPr sz="1250" spc="15" dirty="0" smtClean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—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 err="1">
                <a:latin typeface="Times New Roman"/>
                <a:cs typeface="Times New Roman"/>
              </a:rPr>
              <a:t>отмечает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spc="-10" dirty="0" err="1" smtClean="0">
                <a:latin typeface="Times New Roman"/>
                <a:cs typeface="Times New Roman"/>
              </a:rPr>
              <a:t>заведующий</a:t>
            </a:r>
            <a:r>
              <a:rPr lang="ru-RU" sz="1250" spc="-10" dirty="0" smtClean="0">
                <a:latin typeface="Times New Roman"/>
                <a:cs typeface="Times New Roman"/>
              </a:rPr>
              <a:t> </a:t>
            </a:r>
            <a:r>
              <a:rPr sz="1250" dirty="0" err="1" smtClean="0">
                <a:latin typeface="Times New Roman"/>
                <a:cs typeface="Times New Roman"/>
              </a:rPr>
              <a:t>лабораторией</a:t>
            </a:r>
            <a:r>
              <a:rPr sz="1250" spc="-20" dirty="0" smtClean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окисления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spc="-10" dirty="0">
                <a:latin typeface="Times New Roman"/>
                <a:cs typeface="Times New Roman"/>
              </a:rPr>
              <a:t>углеводородов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ИХФ</a:t>
            </a:r>
            <a:r>
              <a:rPr sz="1250" spc="-15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им.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Н.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Н.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Семенова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 err="1">
                <a:latin typeface="Times New Roman"/>
                <a:cs typeface="Times New Roman"/>
              </a:rPr>
              <a:t>Владимир</a:t>
            </a:r>
            <a:r>
              <a:rPr sz="1250" spc="-20" dirty="0">
                <a:latin typeface="Times New Roman"/>
                <a:cs typeface="Times New Roman"/>
              </a:rPr>
              <a:t> </a:t>
            </a:r>
            <a:r>
              <a:rPr sz="1250" dirty="0" err="1" smtClean="0">
                <a:latin typeface="Times New Roman"/>
                <a:cs typeface="Times New Roman"/>
              </a:rPr>
              <a:t>Арутюнов</a:t>
            </a:r>
            <a:r>
              <a:rPr lang="ru-RU" sz="1250" dirty="0">
                <a:latin typeface="Times New Roman"/>
                <a:cs typeface="Times New Roman"/>
              </a:rPr>
              <a:t>.</a:t>
            </a:r>
            <a:endParaRPr sz="125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65500"/>
            <a:ext cx="4724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30783"/>
            <a:ext cx="613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544" y="641603"/>
            <a:ext cx="7237730" cy="56515"/>
          </a:xfrm>
          <a:custGeom>
            <a:avLst/>
            <a:gdLst/>
            <a:ahLst/>
            <a:cxnLst/>
            <a:rect l="l" t="t" r="r" b="b"/>
            <a:pathLst>
              <a:path w="7237730" h="56515">
                <a:moveTo>
                  <a:pt x="7237476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237476" y="56388"/>
                </a:lnTo>
                <a:lnTo>
                  <a:pt x="7237476" y="18288"/>
                </a:lnTo>
                <a:close/>
              </a:path>
              <a:path w="7237730" h="56515">
                <a:moveTo>
                  <a:pt x="7237476" y="0"/>
                </a:moveTo>
                <a:lnTo>
                  <a:pt x="0" y="0"/>
                </a:lnTo>
                <a:lnTo>
                  <a:pt x="0" y="9144"/>
                </a:lnTo>
                <a:lnTo>
                  <a:pt x="7237476" y="9144"/>
                </a:lnTo>
                <a:lnTo>
                  <a:pt x="7237476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4050" y="774700"/>
            <a:ext cx="1412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Здравоохранение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650" y="1308100"/>
            <a:ext cx="2514600" cy="25385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06680" algn="l">
              <a:lnSpc>
                <a:spcPts val="1380"/>
              </a:lnSpc>
              <a:spcBef>
                <a:spcPts val="195"/>
              </a:spcBef>
            </a:pP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Исследования</a:t>
            </a:r>
            <a:r>
              <a:rPr sz="1400" spc="-5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303030"/>
                </a:solidFill>
                <a:latin typeface="Times New Roman"/>
                <a:cs typeface="Times New Roman"/>
              </a:rPr>
              <a:t>цепных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реакций</a:t>
            </a:r>
            <a:r>
              <a:rPr lang="ru-RU" sz="1400" spc="-1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оказали</a:t>
            </a:r>
            <a:r>
              <a:rPr sz="1400" spc="-3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большое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влияние</a:t>
            </a:r>
            <a:r>
              <a:rPr sz="14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и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на</a:t>
            </a:r>
            <a:r>
              <a:rPr sz="14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медицину.</a:t>
            </a:r>
            <a:endParaRPr sz="1400" dirty="0">
              <a:latin typeface="Times New Roman"/>
              <a:cs typeface="Times New Roman"/>
            </a:endParaRPr>
          </a:p>
          <a:p>
            <a:pPr marL="12700" marR="191770" algn="l">
              <a:lnSpc>
                <a:spcPts val="1380"/>
              </a:lnSpc>
            </a:pP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«Механизмы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очень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многих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болезней,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которыми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человек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борется,</a:t>
            </a:r>
            <a:r>
              <a:rPr sz="1400" spc="-4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тоже</a:t>
            </a:r>
            <a:r>
              <a:rPr sz="1400" spc="-5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протекают</a:t>
            </a:r>
            <a:r>
              <a:rPr sz="1400" spc="-4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по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l">
              <a:lnSpc>
                <a:spcPts val="1380"/>
              </a:lnSpc>
            </a:pP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цепному</a:t>
            </a:r>
            <a:r>
              <a:rPr sz="1400" spc="-6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механизму,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—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отмечает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Владимир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Разумов.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—</a:t>
            </a:r>
            <a:r>
              <a:rPr sz="14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Развитие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раковой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опухоли,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к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примеру,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303030"/>
                </a:solidFill>
                <a:latin typeface="Times New Roman"/>
                <a:cs typeface="Times New Roman"/>
              </a:rPr>
              <a:t>—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это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тот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же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процесс.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Правда,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там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участвуют</a:t>
            </a:r>
            <a:r>
              <a:rPr sz="1400" spc="-4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другие</a:t>
            </a:r>
            <a:r>
              <a:rPr sz="1400" spc="-4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радикалы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303030"/>
                </a:solidFill>
                <a:latin typeface="Times New Roman"/>
                <a:cs typeface="Times New Roman"/>
              </a:rPr>
              <a:t>—</a:t>
            </a:r>
            <a:endParaRPr sz="1400" dirty="0">
              <a:latin typeface="Times New Roman"/>
              <a:cs typeface="Times New Roman"/>
            </a:endParaRPr>
          </a:p>
          <a:p>
            <a:pPr marL="12700" marR="312420" algn="l">
              <a:lnSpc>
                <a:spcPts val="1380"/>
              </a:lnSpc>
            </a:pP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биологические.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Это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одно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из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направлений</a:t>
            </a:r>
            <a:r>
              <a:rPr sz="1400" spc="-5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биологических наук».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5850" y="3974719"/>
            <a:ext cx="27432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solidFill>
                  <a:srgbClr val="878787"/>
                </a:solidFill>
                <a:latin typeface="Arial"/>
                <a:cs typeface="Arial"/>
              </a:rPr>
              <a:t>Н.</a:t>
            </a:r>
            <a:r>
              <a:rPr sz="1000" i="1" spc="-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878787"/>
                </a:solidFill>
                <a:latin typeface="Arial"/>
                <a:cs typeface="Arial"/>
              </a:rPr>
              <a:t>Н. Семенов</a:t>
            </a:r>
            <a:r>
              <a:rPr sz="1000" i="1" spc="-1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i="1" dirty="0">
                <a:solidFill>
                  <a:srgbClr val="878787"/>
                </a:solidFill>
                <a:latin typeface="Arial"/>
                <a:cs typeface="Arial"/>
              </a:rPr>
              <a:t>в </a:t>
            </a:r>
            <a:r>
              <a:rPr sz="1000" i="1" spc="-10" dirty="0">
                <a:solidFill>
                  <a:srgbClr val="878787"/>
                </a:solidFill>
                <a:latin typeface="Arial"/>
                <a:cs typeface="Arial"/>
              </a:rPr>
              <a:t>лаборатории.</a:t>
            </a:r>
            <a:r>
              <a:rPr sz="1000" i="1" spc="-5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878787"/>
                </a:solidFill>
                <a:latin typeface="Arial"/>
                <a:cs typeface="Arial"/>
              </a:rPr>
              <a:t>1940-</a:t>
            </a:r>
            <a:r>
              <a:rPr sz="1000" i="1" dirty="0">
                <a:solidFill>
                  <a:srgbClr val="878787"/>
                </a:solidFill>
                <a:latin typeface="Arial"/>
                <a:cs typeface="Arial"/>
              </a:rPr>
              <a:t>е</a:t>
            </a:r>
            <a:r>
              <a:rPr sz="1000" i="1" spc="-10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1000" i="1" spc="-20" dirty="0">
                <a:solidFill>
                  <a:srgbClr val="878787"/>
                </a:solidFill>
                <a:latin typeface="Arial"/>
                <a:cs typeface="Arial"/>
              </a:rPr>
              <a:t>годы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131" y="4235322"/>
            <a:ext cx="7195184" cy="117211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155"/>
              </a:spcBef>
            </a:pPr>
            <a:r>
              <a:rPr sz="1300" dirty="0">
                <a:latin typeface="Times New Roman"/>
                <a:cs typeface="Times New Roman"/>
              </a:rPr>
              <a:t>Один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из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последователей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Семенова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—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Николай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Эмануэль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—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работал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над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кинетикой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образования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опухолевых </a:t>
            </a:r>
            <a:r>
              <a:rPr sz="1300" dirty="0">
                <a:latin typeface="Times New Roman"/>
                <a:cs typeface="Times New Roman"/>
              </a:rPr>
              <a:t>клеток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общими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закономерностями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их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роста.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Благодаря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этому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нас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стране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1960–1980-е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годы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был </a:t>
            </a:r>
            <a:r>
              <a:rPr sz="1300" dirty="0">
                <a:latin typeface="Times New Roman"/>
                <a:cs typeface="Times New Roman"/>
              </a:rPr>
              <a:t>синтезирован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целый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ряд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противоопухолевых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препаратов: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дибунол,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рубоксил,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нитрозометилмочевина.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Работы </a:t>
            </a:r>
            <a:r>
              <a:rPr sz="1300" dirty="0">
                <a:latin typeface="Times New Roman"/>
                <a:cs typeface="Times New Roman"/>
              </a:rPr>
              <a:t>Семенова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Эмануэля,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сути,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зародили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новое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направление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онкологии,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котором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сегодня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работают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сотни </a:t>
            </a:r>
            <a:r>
              <a:rPr sz="1300" dirty="0">
                <a:latin typeface="Times New Roman"/>
                <a:cs typeface="Times New Roman"/>
              </a:rPr>
              <a:t>ученых.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препараты,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созданные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на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основе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их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идей,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помогли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уже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десяткам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тысяч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людей.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6160" y="5416422"/>
            <a:ext cx="21247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03030"/>
                </a:solidFill>
                <a:latin typeface="Times New Roman"/>
                <a:cs typeface="Times New Roman"/>
              </a:rPr>
              <a:t>Физтех</a:t>
            </a:r>
            <a:r>
              <a:rPr sz="1400" b="1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03030"/>
                </a:solidFill>
                <a:latin typeface="Times New Roman"/>
                <a:cs typeface="Times New Roman"/>
              </a:rPr>
              <a:t>и</a:t>
            </a:r>
            <a:r>
              <a:rPr sz="1400" b="1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303030"/>
                </a:solidFill>
                <a:latin typeface="Times New Roman"/>
                <a:cs typeface="Times New Roman"/>
              </a:rPr>
              <a:t>школы</a:t>
            </a:r>
            <a:r>
              <a:rPr sz="1400" b="1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303030"/>
                </a:solidFill>
                <a:latin typeface="Times New Roman"/>
                <a:cs typeface="Times New Roman"/>
              </a:rPr>
              <a:t>научные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2050" y="5823330"/>
            <a:ext cx="3677664" cy="433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Не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менее,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а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может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быть,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более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важным</a:t>
            </a:r>
            <a:endParaRPr sz="1400" dirty="0">
              <a:latin typeface="Times New Roman"/>
              <a:cs typeface="Times New Roman"/>
            </a:endParaRPr>
          </a:p>
          <a:p>
            <a:pPr marL="12700" marR="6985">
              <a:lnSpc>
                <a:spcPts val="1380"/>
              </a:lnSpc>
              <a:spcBef>
                <a:spcPts val="65"/>
              </a:spcBef>
            </a:pP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результатом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деятельности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Николая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Семенова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стало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огромное</a:t>
            </a:r>
            <a:r>
              <a:rPr sz="14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количество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 последователей,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которых</a:t>
            </a:r>
            <a:r>
              <a:rPr sz="1400" spc="-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он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оставил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после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себя.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Одним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из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итогов</a:t>
            </a:r>
            <a:r>
              <a:rPr sz="14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его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работы,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50" dirty="0">
                <a:solidFill>
                  <a:srgbClr val="303030"/>
                </a:solidFill>
                <a:latin typeface="Times New Roman"/>
                <a:cs typeface="Times New Roman"/>
              </a:rPr>
              <a:t>в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частности,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стало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появление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в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Черноголовке</a:t>
            </a:r>
            <a:r>
              <a:rPr lang="ru-RU" sz="1400" spc="-1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Научного</a:t>
            </a:r>
            <a:r>
              <a:rPr sz="1400" spc="-25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центра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РАН.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Семенов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303030"/>
                </a:solidFill>
                <a:latin typeface="Times New Roman"/>
                <a:cs typeface="Times New Roman"/>
              </a:rPr>
              <a:t>самого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начала</a:t>
            </a:r>
            <a:r>
              <a:rPr lang="ru-RU" sz="1400" spc="-1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планировал</a:t>
            </a:r>
            <a:r>
              <a:rPr sz="1400" spc="-4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создание</a:t>
            </a:r>
            <a:r>
              <a:rPr sz="1400" spc="-5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не</a:t>
            </a:r>
            <a:r>
              <a:rPr sz="1400" spc="-4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просто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экспериментальной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базы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для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прикладных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работ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ИХФ,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а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полноценного научно-исследовательского</a:t>
            </a:r>
            <a:r>
              <a:rPr sz="1400" spc="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центра,</a:t>
            </a:r>
            <a:r>
              <a:rPr sz="1400" spc="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где</a:t>
            </a:r>
            <a:r>
              <a:rPr sz="1400" spc="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в</a:t>
            </a:r>
            <a:r>
              <a:rPr sz="1400" spc="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тесной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связке</a:t>
            </a:r>
            <a:r>
              <a:rPr sz="1400" spc="-4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развивались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бы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химическая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физика,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физика,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химия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и</a:t>
            </a:r>
            <a:r>
              <a:rPr sz="1400" spc="-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биология.</a:t>
            </a:r>
            <a:endParaRPr sz="1400" dirty="0">
              <a:latin typeface="Times New Roman"/>
              <a:cs typeface="Times New Roman"/>
            </a:endParaRPr>
          </a:p>
          <a:p>
            <a:pPr marL="12700" marR="165735">
              <a:lnSpc>
                <a:spcPts val="1380"/>
              </a:lnSpc>
            </a:pP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При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этом,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будучи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ученым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мировым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именем,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он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всегда</a:t>
            </a:r>
            <a:r>
              <a:rPr sz="1400" spc="-4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доверял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молодым.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Руководителями</a:t>
            </a:r>
            <a:endParaRPr sz="1400" dirty="0">
              <a:latin typeface="Times New Roman"/>
              <a:cs typeface="Times New Roman"/>
            </a:endParaRPr>
          </a:p>
          <a:p>
            <a:pPr marL="12700" marR="65405">
              <a:lnSpc>
                <a:spcPts val="1380"/>
              </a:lnSpc>
            </a:pP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лабораторий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в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Черноголовке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были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люди,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возраст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которых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едва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перевалил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за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25–26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лет.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303030"/>
                </a:solidFill>
                <a:latin typeface="Times New Roman"/>
                <a:cs typeface="Times New Roman"/>
              </a:rPr>
              <a:t>Их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303030"/>
                </a:solidFill>
                <a:latin typeface="Times New Roman"/>
                <a:cs typeface="Times New Roman"/>
              </a:rPr>
              <a:t>прозвали</a:t>
            </a:r>
            <a:r>
              <a:rPr lang="ru-RU" sz="1400" spc="-10" dirty="0" smtClean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303030"/>
                </a:solidFill>
                <a:latin typeface="Times New Roman"/>
                <a:cs typeface="Times New Roman"/>
              </a:rPr>
              <a:t>«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Семеновский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детский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сад».</a:t>
            </a:r>
            <a:r>
              <a:rPr sz="1400" spc="-2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И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этот</a:t>
            </a:r>
            <a:r>
              <a:rPr sz="14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«детский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сад»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стал,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пожалуй,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самым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успешным</a:t>
            </a:r>
            <a:r>
              <a:rPr sz="1400" spc="-4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в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мировой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науке.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Его</a:t>
            </a:r>
            <a:r>
              <a:rPr sz="1400" spc="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«выпускники»</a:t>
            </a:r>
            <a:r>
              <a:rPr sz="1400" spc="-4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Анатолий Дремин,</a:t>
            </a:r>
            <a:r>
              <a:rPr sz="14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Лев</a:t>
            </a:r>
            <a:r>
              <a:rPr sz="1400" spc="-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Стесик,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Георгий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Манелис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и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Александр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Мержанов,</a:t>
            </a:r>
            <a:endParaRPr sz="1400" dirty="0">
              <a:latin typeface="Times New Roman"/>
              <a:cs typeface="Times New Roman"/>
            </a:endParaRPr>
          </a:p>
          <a:p>
            <a:pPr marL="12700" marR="269240">
              <a:lnSpc>
                <a:spcPts val="1380"/>
              </a:lnSpc>
            </a:pP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Александр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Шилов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выросли</a:t>
            </a:r>
            <a:r>
              <a:rPr sz="1400" spc="-3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в</a:t>
            </a:r>
            <a:r>
              <a:rPr sz="1400" spc="-3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выдающихся исследователей,</a:t>
            </a:r>
            <a:r>
              <a:rPr sz="1400" spc="-20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основателей</a:t>
            </a:r>
            <a:r>
              <a:rPr sz="14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03030"/>
                </a:solidFill>
                <a:latin typeface="Times New Roman"/>
                <a:cs typeface="Times New Roman"/>
              </a:rPr>
              <a:t>крупных</a:t>
            </a:r>
            <a:r>
              <a:rPr sz="1400" spc="-15" dirty="0">
                <a:solidFill>
                  <a:srgbClr val="30303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303030"/>
                </a:solidFill>
                <a:latin typeface="Times New Roman"/>
                <a:cs typeface="Times New Roman"/>
              </a:rPr>
              <a:t>научных школ.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0650" y="5499100"/>
            <a:ext cx="3348989" cy="4652644"/>
            <a:chOff x="180339" y="5441314"/>
            <a:chExt cx="3289300" cy="4710430"/>
          </a:xfrm>
        </p:grpSpPr>
        <p:sp>
          <p:nvSpPr>
            <p:cNvPr id="11" name="object 11"/>
            <p:cNvSpPr/>
            <p:nvPr/>
          </p:nvSpPr>
          <p:spPr>
            <a:xfrm>
              <a:off x="193040" y="5466333"/>
              <a:ext cx="3276600" cy="4685030"/>
            </a:xfrm>
            <a:custGeom>
              <a:avLst/>
              <a:gdLst/>
              <a:ahLst/>
              <a:cxnLst/>
              <a:rect l="l" t="t" r="r" b="b"/>
              <a:pathLst>
                <a:path w="3276600" h="4685030">
                  <a:moveTo>
                    <a:pt x="3276600" y="19431"/>
                  </a:moveTo>
                  <a:lnTo>
                    <a:pt x="3257550" y="19431"/>
                  </a:lnTo>
                  <a:lnTo>
                    <a:pt x="3257550" y="38481"/>
                  </a:lnTo>
                  <a:lnTo>
                    <a:pt x="3244850" y="38481"/>
                  </a:lnTo>
                  <a:lnTo>
                    <a:pt x="3244850" y="4646676"/>
                  </a:lnTo>
                  <a:lnTo>
                    <a:pt x="3257550" y="4646676"/>
                  </a:lnTo>
                  <a:lnTo>
                    <a:pt x="3257550" y="4646930"/>
                  </a:lnTo>
                  <a:lnTo>
                    <a:pt x="19050" y="4646930"/>
                  </a:lnTo>
                  <a:lnTo>
                    <a:pt x="19050" y="19050"/>
                  </a:lnTo>
                  <a:lnTo>
                    <a:pt x="6350" y="1905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4665980"/>
                  </a:lnTo>
                  <a:lnTo>
                    <a:pt x="0" y="4685030"/>
                  </a:lnTo>
                  <a:lnTo>
                    <a:pt x="3276600" y="4685030"/>
                  </a:lnTo>
                  <a:lnTo>
                    <a:pt x="3276600" y="4665980"/>
                  </a:lnTo>
                  <a:lnTo>
                    <a:pt x="3257550" y="4665980"/>
                  </a:lnTo>
                  <a:lnTo>
                    <a:pt x="3257550" y="4665726"/>
                  </a:lnTo>
                  <a:lnTo>
                    <a:pt x="3276600" y="4665726"/>
                  </a:lnTo>
                  <a:lnTo>
                    <a:pt x="3276600" y="19431"/>
                  </a:lnTo>
                  <a:close/>
                </a:path>
                <a:path w="3276600" h="4685030">
                  <a:moveTo>
                    <a:pt x="3276600" y="0"/>
                  </a:moveTo>
                  <a:lnTo>
                    <a:pt x="3244850" y="0"/>
                  </a:lnTo>
                  <a:lnTo>
                    <a:pt x="3244850" y="19050"/>
                  </a:lnTo>
                  <a:lnTo>
                    <a:pt x="3276600" y="19050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7E7E7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9389" y="5460364"/>
              <a:ext cx="3238500" cy="4646295"/>
            </a:xfrm>
            <a:custGeom>
              <a:avLst/>
              <a:gdLst/>
              <a:ahLst/>
              <a:cxnLst/>
              <a:rect l="l" t="t" r="r" b="b"/>
              <a:pathLst>
                <a:path w="3238500" h="4646295">
                  <a:moveTo>
                    <a:pt x="3238500" y="0"/>
                  </a:moveTo>
                  <a:lnTo>
                    <a:pt x="0" y="0"/>
                  </a:lnTo>
                  <a:lnTo>
                    <a:pt x="0" y="4646295"/>
                  </a:lnTo>
                  <a:lnTo>
                    <a:pt x="3238500" y="4646295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9389" y="5460364"/>
              <a:ext cx="3238500" cy="4646295"/>
            </a:xfrm>
            <a:custGeom>
              <a:avLst/>
              <a:gdLst/>
              <a:ahLst/>
              <a:cxnLst/>
              <a:rect l="l" t="t" r="r" b="b"/>
              <a:pathLst>
                <a:path w="3238500" h="4646295">
                  <a:moveTo>
                    <a:pt x="0" y="4646295"/>
                  </a:moveTo>
                  <a:lnTo>
                    <a:pt x="3238500" y="4646295"/>
                  </a:lnTo>
                  <a:lnTo>
                    <a:pt x="3238500" y="0"/>
                  </a:lnTo>
                  <a:lnTo>
                    <a:pt x="0" y="0"/>
                  </a:lnTo>
                  <a:lnTo>
                    <a:pt x="0" y="4646295"/>
                  </a:lnTo>
                  <a:close/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6850" y="5651500"/>
            <a:ext cx="3054985" cy="177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3980">
              <a:lnSpc>
                <a:spcPts val="1355"/>
              </a:lnSpc>
            </a:pPr>
            <a:r>
              <a:rPr sz="1200" b="1" dirty="0">
                <a:latin typeface="Times New Roman"/>
                <a:cs typeface="Times New Roman"/>
              </a:rPr>
              <a:t>ВРУЧЕНИЕ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НОБЕЛЕВСКОЙ ПРЕМИИ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650" y="6032500"/>
            <a:ext cx="32766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88265"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Впервые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Семенов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был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номинирован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Нобелевскую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премию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еще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1946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г.,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его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номинатором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стал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Сирил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Хиншелвуд.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Всего же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1950 г.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Николай Николаевич выдвигался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награду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пять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раз!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получил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ее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итоге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 1956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году</a:t>
            </a:r>
            <a:r>
              <a:rPr sz="1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легкой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руки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заведующего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кафедрой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химии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Стокгольмской</a:t>
            </a:r>
            <a:r>
              <a:rPr sz="13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высшей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технической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школы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Ларса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Силлена.</a:t>
            </a:r>
            <a:r>
              <a:rPr sz="1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Текст</a:t>
            </a:r>
            <a:r>
              <a:rPr sz="13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его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заявки</a:t>
            </a:r>
            <a:r>
              <a:rPr sz="13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гласил: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«Настоящим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позволю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себе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рекомендовать,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 err="1">
                <a:solidFill>
                  <a:srgbClr val="FFFFFF"/>
                </a:solidFill>
                <a:latin typeface="Times New Roman"/>
                <a:cs typeface="Times New Roman"/>
              </a:rPr>
              <a:t>чтобы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Нобелевская</a:t>
            </a:r>
            <a:r>
              <a:rPr lang="ru-RU" sz="13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премия</a:t>
            </a:r>
            <a:r>
              <a:rPr sz="13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1956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года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была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присуждена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поровну</a:t>
            </a:r>
            <a:r>
              <a:rPr lang="ru-RU" sz="13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профессору</a:t>
            </a:r>
            <a:r>
              <a:rPr sz="13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сэру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Хиншелвуду,</a:t>
            </a:r>
            <a:r>
              <a:rPr sz="13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Оксфорд, и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академику Семенову,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Москва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(в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том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ином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порядке),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их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выдающиеся</a:t>
            </a:r>
            <a:r>
              <a:rPr sz="1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труды</a:t>
            </a:r>
            <a:r>
              <a:rPr sz="1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области</a:t>
            </a:r>
            <a:r>
              <a:rPr sz="1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кинетики</a:t>
            </a:r>
            <a:r>
              <a:rPr sz="13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реакций,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особенности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экспериментальные</a:t>
            </a:r>
            <a:r>
              <a:rPr sz="13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теоретические</a:t>
            </a:r>
            <a:r>
              <a:rPr lang="ru-RU" sz="13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объяснения</a:t>
            </a:r>
            <a:r>
              <a:rPr sz="13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цепных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реакций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газах».</a:t>
            </a:r>
            <a:r>
              <a:rPr sz="13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 err="1">
                <a:solidFill>
                  <a:srgbClr val="FFFFFF"/>
                </a:solidFill>
                <a:latin typeface="Times New Roman"/>
                <a:cs typeface="Times New Roman"/>
              </a:rPr>
              <a:t>Диплом</a:t>
            </a:r>
            <a:r>
              <a:rPr sz="13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лауреата</a:t>
            </a:r>
            <a:r>
              <a:rPr lang="ru-RU" sz="13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Николай</a:t>
            </a:r>
            <a:r>
              <a:rPr sz="13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Николаевич</a:t>
            </a:r>
            <a:r>
              <a:rPr sz="13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получил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из</a:t>
            </a:r>
            <a:r>
              <a:rPr sz="13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рук</a:t>
            </a:r>
            <a:r>
              <a:rPr sz="13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FFFFFF"/>
                </a:solidFill>
                <a:latin typeface="Times New Roman"/>
                <a:cs typeface="Times New Roman"/>
              </a:rPr>
              <a:t>короля</a:t>
            </a:r>
            <a:r>
              <a:rPr sz="13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imes New Roman"/>
                <a:cs typeface="Times New Roman"/>
              </a:rPr>
              <a:t>Швеции </a:t>
            </a:r>
            <a:r>
              <a:rPr sz="1300" dirty="0" err="1">
                <a:solidFill>
                  <a:srgbClr val="FFFFFF"/>
                </a:solidFill>
                <a:latin typeface="Times New Roman"/>
                <a:cs typeface="Times New Roman"/>
              </a:rPr>
              <a:t>Густава</a:t>
            </a:r>
            <a:r>
              <a:rPr sz="13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IV</a:t>
            </a:r>
            <a:r>
              <a:rPr lang="ru-RU" sz="13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450" y="777493"/>
            <a:ext cx="4672330" cy="3154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759" y="430783"/>
            <a:ext cx="6138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544" y="641603"/>
            <a:ext cx="7058025" cy="56515"/>
          </a:xfrm>
          <a:custGeom>
            <a:avLst/>
            <a:gdLst/>
            <a:ahLst/>
            <a:cxnLst/>
            <a:rect l="l" t="t" r="r" b="b"/>
            <a:pathLst>
              <a:path w="7058025" h="56515">
                <a:moveTo>
                  <a:pt x="7057644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057644" y="56388"/>
                </a:lnTo>
                <a:lnTo>
                  <a:pt x="7057644" y="18288"/>
                </a:lnTo>
                <a:close/>
              </a:path>
              <a:path w="7058025" h="56515">
                <a:moveTo>
                  <a:pt x="7057644" y="0"/>
                </a:moveTo>
                <a:lnTo>
                  <a:pt x="0" y="0"/>
                </a:lnTo>
                <a:lnTo>
                  <a:pt x="0" y="9144"/>
                </a:lnTo>
                <a:lnTo>
                  <a:pt x="7057644" y="9144"/>
                </a:lnTo>
                <a:lnTo>
                  <a:pt x="7057644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131" y="1125372"/>
            <a:ext cx="7043420" cy="9361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1335" marR="561340" indent="449580">
              <a:lnSpc>
                <a:spcPct val="110000"/>
              </a:lnSpc>
              <a:spcBef>
                <a:spcPts val="100"/>
              </a:spcBef>
              <a:buAutoNum type="arabicPeriod"/>
              <a:tabLst>
                <a:tab pos="2240915" algn="l"/>
              </a:tabLst>
            </a:pPr>
            <a:r>
              <a:rPr sz="1600" b="1" dirty="0">
                <a:latin typeface="Times New Roman"/>
                <a:cs typeface="Times New Roman"/>
              </a:rPr>
              <a:t>Избранные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труды.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4-</a:t>
            </a:r>
            <a:r>
              <a:rPr sz="1600" b="1" dirty="0">
                <a:latin typeface="Times New Roman"/>
                <a:cs typeface="Times New Roman"/>
              </a:rPr>
              <a:t>х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т.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1.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Кн.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1: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Цепные реакции</a:t>
            </a:r>
            <a:endParaRPr sz="1600" dirty="0">
              <a:latin typeface="Times New Roman"/>
              <a:cs typeface="Times New Roman"/>
            </a:endParaRPr>
          </a:p>
          <a:p>
            <a:pPr marL="1830705" marR="3863975" indent="-1905">
              <a:lnSpc>
                <a:spcPts val="1380"/>
              </a:lnSpc>
              <a:spcBef>
                <a:spcPts val="1285"/>
              </a:spcBef>
            </a:pPr>
            <a:r>
              <a:rPr sz="1200" dirty="0" smtClean="0">
                <a:latin typeface="Times New Roman"/>
                <a:cs typeface="Times New Roman"/>
              </a:rPr>
              <a:t>ISBN</a:t>
            </a:r>
            <a:r>
              <a:rPr sz="1200" dirty="0">
                <a:latin typeface="Times New Roman"/>
                <a:cs typeface="Times New Roman"/>
              </a:rPr>
              <a:t>: </a:t>
            </a:r>
            <a:r>
              <a:rPr sz="1200" spc="-10" dirty="0">
                <a:latin typeface="Times New Roman"/>
                <a:cs typeface="Times New Roman"/>
              </a:rPr>
              <a:t>5-02-</a:t>
            </a:r>
            <a:r>
              <a:rPr sz="1200" dirty="0">
                <a:latin typeface="Times New Roman"/>
                <a:cs typeface="Times New Roman"/>
              </a:rPr>
              <a:t>033059-</a:t>
            </a:r>
            <a:r>
              <a:rPr sz="1200" spc="-50" dirty="0">
                <a:latin typeface="Times New Roman"/>
                <a:cs typeface="Times New Roman"/>
              </a:rPr>
              <a:t>0</a:t>
            </a:r>
            <a:endParaRPr sz="1200" dirty="0">
              <a:latin typeface="Times New Roman"/>
              <a:cs typeface="Times New Roman"/>
            </a:endParaRPr>
          </a:p>
          <a:p>
            <a:pPr marL="1829435">
              <a:lnSpc>
                <a:spcPts val="1315"/>
              </a:lnSpc>
            </a:pPr>
            <a:r>
              <a:rPr sz="1200" dirty="0">
                <a:latin typeface="Times New Roman"/>
                <a:cs typeface="Times New Roman"/>
              </a:rPr>
              <a:t>Год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издания: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2004</a:t>
            </a:r>
            <a:endParaRPr sz="1200" dirty="0">
              <a:latin typeface="Times New Roman"/>
              <a:cs typeface="Times New Roman"/>
            </a:endParaRPr>
          </a:p>
          <a:p>
            <a:pPr marL="1829435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Издательство: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Наука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РАН</a:t>
            </a:r>
            <a:endParaRPr sz="1200" dirty="0">
              <a:latin typeface="Times New Roman"/>
              <a:cs typeface="Times New Roman"/>
            </a:endParaRPr>
          </a:p>
          <a:p>
            <a:pPr marL="1791335" marR="196215">
              <a:lnSpc>
                <a:spcPts val="1380"/>
              </a:lnSpc>
              <a:spcBef>
                <a:spcPts val="70"/>
              </a:spcBef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настоящее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издание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избранных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трудов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выдающегося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представителя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XX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в. </a:t>
            </a:r>
            <a:r>
              <a:rPr sz="1200" dirty="0">
                <a:latin typeface="Times New Roman"/>
                <a:cs typeface="Times New Roman"/>
              </a:rPr>
              <a:t>академика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Николая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Николаевича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Семенова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вошла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его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замечательная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книга </a:t>
            </a:r>
            <a:r>
              <a:rPr sz="1200" dirty="0">
                <a:latin typeface="Times New Roman"/>
                <a:cs typeface="Times New Roman"/>
              </a:rPr>
              <a:t>"Цепные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реакции".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этой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основополагающей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монографии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изложены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основы</a:t>
            </a:r>
            <a:endParaRPr sz="1200" dirty="0">
              <a:latin typeface="Times New Roman"/>
              <a:cs typeface="Times New Roman"/>
            </a:endParaRPr>
          </a:p>
          <a:p>
            <a:pPr marL="1791335" marR="508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теории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разветвленных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цепных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реакций,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обобщен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огромный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экспериментальный </a:t>
            </a:r>
            <a:r>
              <a:rPr sz="1200" dirty="0">
                <a:latin typeface="Times New Roman"/>
                <a:cs typeface="Times New Roman"/>
              </a:rPr>
              <a:t>материал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кинетике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химических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превращений.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специалистов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области </a:t>
            </a:r>
            <a:r>
              <a:rPr sz="1200" dirty="0">
                <a:latin typeface="Times New Roman"/>
                <a:cs typeface="Times New Roman"/>
              </a:rPr>
              <a:t>химической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физики,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химии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физики,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преподавателей,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аспирантов,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 err="1" smtClean="0">
                <a:latin typeface="Times New Roman"/>
                <a:cs typeface="Times New Roman"/>
              </a:rPr>
              <a:t>студентов</a:t>
            </a:r>
            <a:r>
              <a:rPr lang="en-US" sz="1200" dirty="0" smtClean="0">
                <a:latin typeface="Times New Roman"/>
                <a:cs typeface="Times New Roman"/>
              </a:rPr>
              <a:t>.                                       </a:t>
            </a:r>
            <a:endParaRPr lang="en-US" sz="1200" spc="-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300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https://elib.biblioatom.ru/text/semenov_izbrannye-trudy_t1_kn1_2004/p0/</a:t>
            </a:r>
            <a:endParaRPr lang="en-US"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lang="en-US" sz="1400" b="1" dirty="0" smtClean="0">
                <a:latin typeface="Times New Roman"/>
                <a:cs typeface="Times New Roman"/>
                <a:hlinkClick r:id="rId3"/>
              </a:rPr>
              <a:t>https://koha.benran.ru/cgi-bin/koha/opac-detail.pl?biblionumber=171581</a:t>
            </a:r>
            <a:endParaRPr lang="en-US" sz="1400" b="1" dirty="0" smtClean="0">
              <a:latin typeface="Times New Roman"/>
              <a:cs typeface="Times New Roman"/>
            </a:endParaRPr>
          </a:p>
          <a:p>
            <a:pPr marL="1791335" marR="561340" indent="449580">
              <a:lnSpc>
                <a:spcPct val="110000"/>
              </a:lnSpc>
              <a:spcBef>
                <a:spcPts val="755"/>
              </a:spcBef>
              <a:buAutoNum type="arabicPeriod" startAt="2"/>
              <a:tabLst>
                <a:tab pos="2240915" algn="l"/>
              </a:tabLst>
            </a:pPr>
            <a:r>
              <a:rPr sz="1600" b="1" dirty="0" err="1" smtClean="0">
                <a:latin typeface="Times New Roman"/>
                <a:cs typeface="Times New Roman"/>
              </a:rPr>
              <a:t>Избранные</a:t>
            </a:r>
            <a:r>
              <a:rPr sz="1600" b="1" spc="-20" dirty="0" smtClean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труды.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4-</a:t>
            </a:r>
            <a:r>
              <a:rPr sz="1600" b="1" dirty="0">
                <a:latin typeface="Times New Roman"/>
                <a:cs typeface="Times New Roman"/>
              </a:rPr>
              <a:t>х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т.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1.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Кн.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2: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Цепные реакции</a:t>
            </a:r>
            <a:endParaRPr sz="1600" dirty="0">
              <a:latin typeface="Times New Roman"/>
              <a:cs typeface="Times New Roman"/>
            </a:endParaRPr>
          </a:p>
          <a:p>
            <a:pPr marL="1791335" marR="3902075">
              <a:lnSpc>
                <a:spcPts val="1380"/>
              </a:lnSpc>
              <a:spcBef>
                <a:spcPts val="1285"/>
              </a:spcBef>
            </a:pPr>
            <a:r>
              <a:rPr sz="1200" dirty="0" smtClean="0">
                <a:latin typeface="Times New Roman"/>
                <a:cs typeface="Times New Roman"/>
              </a:rPr>
              <a:t>ISBN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5-02-</a:t>
            </a:r>
            <a:r>
              <a:rPr sz="1200" dirty="0">
                <a:latin typeface="Times New Roman"/>
                <a:cs typeface="Times New Roman"/>
              </a:rPr>
              <a:t>033060-</a:t>
            </a:r>
            <a:r>
              <a:rPr sz="1200" spc="-50" dirty="0">
                <a:latin typeface="Times New Roman"/>
                <a:cs typeface="Times New Roman"/>
              </a:rPr>
              <a:t>4</a:t>
            </a:r>
            <a:endParaRPr sz="1200" dirty="0">
              <a:latin typeface="Times New Roman"/>
              <a:cs typeface="Times New Roman"/>
            </a:endParaRPr>
          </a:p>
          <a:p>
            <a:pPr marL="1791335">
              <a:lnSpc>
                <a:spcPts val="1310"/>
              </a:lnSpc>
            </a:pPr>
            <a:r>
              <a:rPr sz="1200" dirty="0">
                <a:latin typeface="Times New Roman"/>
                <a:cs typeface="Times New Roman"/>
              </a:rPr>
              <a:t>Год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издания: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2004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Издательство: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Наука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РАН</a:t>
            </a:r>
            <a:endParaRPr sz="1200" dirty="0">
              <a:latin typeface="Times New Roman"/>
              <a:cs typeface="Times New Roman"/>
            </a:endParaRPr>
          </a:p>
          <a:p>
            <a:pPr marL="1791335">
              <a:lnSpc>
                <a:spcPts val="1530"/>
              </a:lnSpc>
            </a:pPr>
            <a:r>
              <a:rPr sz="1300" dirty="0">
                <a:latin typeface="Times New Roman"/>
                <a:cs typeface="Times New Roman"/>
              </a:rPr>
              <a:t>В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книгу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вошли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избранные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статьи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академика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Н.Н.Семенова,</a:t>
            </a:r>
            <a:endParaRPr sz="1300" dirty="0">
              <a:latin typeface="Times New Roman"/>
              <a:cs typeface="Times New Roman"/>
            </a:endParaRPr>
          </a:p>
          <a:p>
            <a:pPr marL="1791335" marR="723900">
              <a:lnSpc>
                <a:spcPct val="110000"/>
              </a:lnSpc>
            </a:pPr>
            <a:r>
              <a:rPr sz="1300" dirty="0">
                <a:latin typeface="Times New Roman"/>
                <a:cs typeface="Times New Roman"/>
              </a:rPr>
              <a:t>показывающие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как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открывалось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развивалось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учение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о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цепных </a:t>
            </a:r>
            <a:r>
              <a:rPr sz="1300" dirty="0">
                <a:latin typeface="Times New Roman"/>
                <a:cs typeface="Times New Roman"/>
              </a:rPr>
              <a:t>реакциях.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Книга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завершается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публикацией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речи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Н.Н.Семенова,</a:t>
            </a:r>
            <a:endParaRPr sz="1300" dirty="0">
              <a:latin typeface="Times New Roman"/>
              <a:cs typeface="Times New Roman"/>
            </a:endParaRPr>
          </a:p>
          <a:p>
            <a:pPr marL="1791335" marR="80645">
              <a:lnSpc>
                <a:spcPct val="110000"/>
              </a:lnSpc>
              <a:spcBef>
                <a:spcPts val="15"/>
              </a:spcBef>
              <a:tabLst>
                <a:tab pos="5348605" algn="l"/>
              </a:tabLst>
            </a:pPr>
            <a:r>
              <a:rPr sz="1300" spc="-10" dirty="0">
                <a:latin typeface="Times New Roman"/>
                <a:cs typeface="Times New Roman"/>
              </a:rPr>
              <a:t>произнесенной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получении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Нобелевской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премии.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Для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специалистов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50" dirty="0">
                <a:latin typeface="Times New Roman"/>
                <a:cs typeface="Times New Roman"/>
              </a:rPr>
              <a:t>в </a:t>
            </a:r>
            <a:r>
              <a:rPr sz="1300" dirty="0">
                <a:latin typeface="Times New Roman"/>
                <a:cs typeface="Times New Roman"/>
              </a:rPr>
              <a:t>области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химической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физики,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химии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физики,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преподавателей, </a:t>
            </a:r>
            <a:r>
              <a:rPr sz="1300" dirty="0">
                <a:latin typeface="Times New Roman"/>
                <a:cs typeface="Times New Roman"/>
              </a:rPr>
              <a:t>аспирантов,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 smtClean="0">
                <a:latin typeface="Times New Roman"/>
                <a:cs typeface="Times New Roman"/>
              </a:rPr>
              <a:t>студентов</a:t>
            </a:r>
            <a:r>
              <a:rPr lang="en-US" sz="1300" spc="-30" dirty="0" smtClean="0">
                <a:latin typeface="Times New Roman"/>
                <a:cs typeface="Times New Roman"/>
              </a:rPr>
              <a:t>.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https://elib.biblioatom.ru/text/semenov_izbrannye-</a:t>
            </a:r>
            <a:r>
              <a:rPr sz="1300" spc="-1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300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trudy_t1_kn2_2004/p0/</a:t>
            </a:r>
            <a:endParaRPr lang="en-US" sz="1300" dirty="0">
              <a:latin typeface="Times New Roman"/>
              <a:cs typeface="Times New Roman"/>
            </a:endParaRPr>
          </a:p>
          <a:p>
            <a:pPr marR="80645">
              <a:tabLst>
                <a:tab pos="5348605" algn="l"/>
              </a:tabLst>
            </a:pPr>
            <a:r>
              <a:rPr lang="en-US" sz="1400" b="1" dirty="0" smtClean="0">
                <a:solidFill>
                  <a:srgbClr val="242525"/>
                </a:solidFill>
                <a:latin typeface="Times New Roman"/>
                <a:cs typeface="Times New Roman"/>
                <a:hlinkClick r:id="rId5"/>
              </a:rPr>
              <a:t>https://koha.benran.ru/cgi-bin/koha/opac-detail.pl?biblionumber=171580</a:t>
            </a:r>
            <a:endParaRPr lang="en-US" sz="1400" b="1" dirty="0" smtClean="0">
              <a:solidFill>
                <a:srgbClr val="242525"/>
              </a:solidFill>
              <a:latin typeface="Times New Roman"/>
              <a:cs typeface="Times New Roman"/>
            </a:endParaRPr>
          </a:p>
          <a:p>
            <a:pPr marR="80645">
              <a:tabLst>
                <a:tab pos="5348605" algn="l"/>
              </a:tabLst>
            </a:pPr>
            <a:endParaRPr lang="en-US" sz="1600" b="1" dirty="0" smtClean="0">
              <a:solidFill>
                <a:srgbClr val="242525"/>
              </a:solidFill>
              <a:latin typeface="Times New Roman"/>
              <a:cs typeface="Times New Roman"/>
            </a:endParaRPr>
          </a:p>
          <a:p>
            <a:pPr marL="2126615" indent="-220979">
              <a:lnSpc>
                <a:spcPct val="100000"/>
              </a:lnSpc>
              <a:spcBef>
                <a:spcPts val="1075"/>
              </a:spcBef>
              <a:buAutoNum type="arabicPeriod" startAt="3"/>
              <a:tabLst>
                <a:tab pos="2126615" algn="l"/>
              </a:tabLst>
            </a:pPr>
            <a:r>
              <a:rPr sz="1600" b="1" dirty="0" err="1" smtClean="0">
                <a:solidFill>
                  <a:srgbClr val="242525"/>
                </a:solidFill>
                <a:latin typeface="Times New Roman"/>
                <a:cs typeface="Times New Roman"/>
              </a:rPr>
              <a:t>Избранные</a:t>
            </a:r>
            <a:r>
              <a:rPr sz="1600" b="1" spc="-2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труды.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4-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х</a:t>
            </a:r>
            <a:r>
              <a:rPr sz="1600" b="1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т.</a:t>
            </a:r>
            <a:r>
              <a:rPr sz="16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Т.</a:t>
            </a:r>
            <a:r>
              <a:rPr sz="16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2:</a:t>
            </a:r>
            <a:r>
              <a:rPr sz="16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Горение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взрыв</a:t>
            </a:r>
            <a:endParaRPr sz="1600" dirty="0">
              <a:latin typeface="Times New Roman"/>
              <a:cs typeface="Times New Roman"/>
            </a:endParaRPr>
          </a:p>
          <a:p>
            <a:pPr marL="1677035" marR="2809240">
              <a:lnSpc>
                <a:spcPts val="1380"/>
              </a:lnSpc>
              <a:spcBef>
                <a:spcPts val="1285"/>
              </a:spcBef>
            </a:pPr>
            <a:r>
              <a:rPr sz="1200" dirty="0" smtClean="0">
                <a:solidFill>
                  <a:srgbClr val="242525"/>
                </a:solidFill>
                <a:latin typeface="Times New Roman"/>
                <a:cs typeface="Times New Roman"/>
              </a:rPr>
              <a:t>ISBN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: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5-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02-033752-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8 </a:t>
            </a:r>
            <a:r>
              <a:rPr lang="en-US" sz="1200" spc="-5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2005</a:t>
            </a:r>
            <a:endParaRPr sz="1200" dirty="0">
              <a:latin typeface="Times New Roman"/>
              <a:cs typeface="Times New Roman"/>
            </a:endParaRPr>
          </a:p>
          <a:p>
            <a:pPr marL="1677035">
              <a:lnSpc>
                <a:spcPts val="132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6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Наука</a:t>
            </a:r>
            <a:r>
              <a:rPr sz="1200" spc="-6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РАН</a:t>
            </a:r>
            <a:endParaRPr sz="1200" dirty="0">
              <a:latin typeface="Times New Roman"/>
              <a:cs typeface="Times New Roman"/>
            </a:endParaRPr>
          </a:p>
          <a:p>
            <a:pPr marL="1677035">
              <a:lnSpc>
                <a:spcPts val="1415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Второй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том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избранных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трудов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содержит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работы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первого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советского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лауреата</a:t>
            </a:r>
            <a:endParaRPr sz="1200" dirty="0">
              <a:latin typeface="Times New Roman"/>
              <a:cs typeface="Times New Roman"/>
            </a:endParaRPr>
          </a:p>
          <a:p>
            <a:pPr marL="1677035" marR="158750">
              <a:lnSpc>
                <a:spcPct val="110000"/>
              </a:lnSpc>
              <a:spcBef>
                <a:spcPts val="5"/>
              </a:spcBef>
            </a:pP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Нобелевской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премии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Н.Н.Семенова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горению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взрыву.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нем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естественно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и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логично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развит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материал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первого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тома.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том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включены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отдельные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фрагменты,</a:t>
            </a:r>
            <a:endParaRPr sz="1200" dirty="0">
              <a:latin typeface="Times New Roman"/>
              <a:cs typeface="Times New Roman"/>
            </a:endParaRPr>
          </a:p>
          <a:p>
            <a:pPr marL="1677035" marR="208279">
              <a:lnSpc>
                <a:spcPct val="109900"/>
              </a:lnSpc>
              <a:spcBef>
                <a:spcPts val="15"/>
              </a:spcBef>
            </a:pP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характеризующие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личное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участие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Н.Н.Семенова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ядерном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Проекте.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Для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специалистов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области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химической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физики,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химии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физики,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преподавателей,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аспирантов,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студентов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всех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интересующихся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242525"/>
                </a:solidFill>
                <a:latin typeface="Times New Roman"/>
                <a:cs typeface="Times New Roman"/>
              </a:rPr>
              <a:t>проблемами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242525"/>
                </a:solidFill>
                <a:latin typeface="Times New Roman"/>
                <a:cs typeface="Times New Roman"/>
              </a:rPr>
              <a:t>научных</a:t>
            </a:r>
            <a:r>
              <a:rPr sz="1200" spc="-5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открытий.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https://elib.biblioatom.ru/text/semenov_izbrannye-</a:t>
            </a:r>
            <a:r>
              <a:rPr sz="1300" spc="-10" dirty="0">
                <a:solidFill>
                  <a:srgbClr val="0000FF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trudy_t2_2005/p0</a:t>
            </a:r>
            <a:r>
              <a:rPr sz="1300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/</a:t>
            </a:r>
            <a:endParaRPr lang="en-US" sz="1300" u="sng" spc="-1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Times New Roman"/>
              <a:cs typeface="Times New Roman"/>
            </a:endParaRPr>
          </a:p>
          <a:p>
            <a:pPr marL="1677035" marR="208279">
              <a:lnSpc>
                <a:spcPct val="109900"/>
              </a:lnSpc>
              <a:spcBef>
                <a:spcPts val="15"/>
              </a:spcBef>
            </a:pPr>
            <a:r>
              <a:rPr lang="en-US" sz="1400" b="1" dirty="0" smtClean="0">
                <a:latin typeface="Times New Roman"/>
                <a:cs typeface="Times New Roman"/>
                <a:hlinkClick r:id="rId7"/>
              </a:rPr>
              <a:t>https://koha.benran.ru/cgi-bin/koha/opac-detail.pl?biblionumber=171579</a:t>
            </a:r>
            <a:endParaRPr lang="en-US" sz="1400" b="1" dirty="0" smtClean="0">
              <a:latin typeface="Times New Roman"/>
              <a:cs typeface="Times New Roman"/>
            </a:endParaRPr>
          </a:p>
          <a:p>
            <a:pPr marL="1677035" marR="208279">
              <a:lnSpc>
                <a:spcPct val="109900"/>
              </a:lnSpc>
              <a:spcBef>
                <a:spcPts val="15"/>
              </a:spcBef>
            </a:pPr>
            <a:endParaRPr lang="en-US" sz="1400" b="1" dirty="0" smtClean="0">
              <a:latin typeface="Times New Roman"/>
              <a:cs typeface="Times New Roman"/>
            </a:endParaRPr>
          </a:p>
          <a:p>
            <a:pPr marL="1677035" marR="208279">
              <a:lnSpc>
                <a:spcPct val="109900"/>
              </a:lnSpc>
              <a:spcBef>
                <a:spcPts val="15"/>
              </a:spcBef>
            </a:pP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829" y="1135379"/>
            <a:ext cx="1680210" cy="23774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5728" y="4251324"/>
            <a:ext cx="1718310" cy="22479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628" y="7327900"/>
            <a:ext cx="1709422" cy="245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44" y="641603"/>
            <a:ext cx="7058025" cy="56515"/>
          </a:xfrm>
          <a:custGeom>
            <a:avLst/>
            <a:gdLst/>
            <a:ahLst/>
            <a:cxnLst/>
            <a:rect l="l" t="t" r="r" b="b"/>
            <a:pathLst>
              <a:path w="7058025" h="56515">
                <a:moveTo>
                  <a:pt x="7057644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057644" y="56388"/>
                </a:lnTo>
                <a:lnTo>
                  <a:pt x="7057644" y="18288"/>
                </a:lnTo>
                <a:close/>
              </a:path>
              <a:path w="7058025" h="56515">
                <a:moveTo>
                  <a:pt x="7057644" y="0"/>
                </a:moveTo>
                <a:lnTo>
                  <a:pt x="0" y="0"/>
                </a:lnTo>
                <a:lnTo>
                  <a:pt x="0" y="9144"/>
                </a:lnTo>
                <a:lnTo>
                  <a:pt x="7057644" y="9144"/>
                </a:lnTo>
                <a:lnTo>
                  <a:pt x="7057644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131" y="430783"/>
            <a:ext cx="7029450" cy="10591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 dirty="0">
              <a:latin typeface="Cambria"/>
              <a:cs typeface="Cambria"/>
            </a:endParaRPr>
          </a:p>
          <a:p>
            <a:pPr marL="469900" marR="2206625" indent="201930">
              <a:lnSpc>
                <a:spcPct val="110700"/>
              </a:lnSpc>
              <a:spcBef>
                <a:spcPts val="5"/>
              </a:spcBef>
              <a:buAutoNum type="arabicPeriod" startAt="4"/>
              <a:tabLst>
                <a:tab pos="671830" algn="l"/>
              </a:tabLst>
            </a:pP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Избранные</a:t>
            </a:r>
            <a:r>
              <a:rPr sz="1600" b="1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труды.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6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4-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х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т.</a:t>
            </a:r>
            <a:r>
              <a:rPr sz="16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Т.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3: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600" b="1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некоторых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проблемах</a:t>
            </a:r>
            <a:r>
              <a:rPr sz="1600" b="1" spc="-10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химической</a:t>
            </a:r>
            <a:r>
              <a:rPr sz="1600" b="1" spc="-9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кинетики</a:t>
            </a:r>
            <a:endParaRPr sz="1600" dirty="0">
              <a:latin typeface="Times New Roman"/>
              <a:cs typeface="Times New Roman"/>
            </a:endParaRPr>
          </a:p>
          <a:p>
            <a:pPr marL="12700" marR="4459605">
              <a:lnSpc>
                <a:spcPts val="1380"/>
              </a:lnSpc>
              <a:spcBef>
                <a:spcPts val="1275"/>
              </a:spcBef>
            </a:pPr>
            <a:r>
              <a:rPr sz="1200" dirty="0" smtClean="0">
                <a:solidFill>
                  <a:srgbClr val="242525"/>
                </a:solidFill>
                <a:latin typeface="Times New Roman"/>
                <a:cs typeface="Times New Roman"/>
              </a:rPr>
              <a:t>ISBN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: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5-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02-033707-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2 </a:t>
            </a:r>
            <a:r>
              <a:rPr lang="en-US" sz="1200" spc="-5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2005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6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Наука</a:t>
            </a:r>
            <a:r>
              <a:rPr sz="1200" spc="-6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РАН</a:t>
            </a:r>
            <a:endParaRPr sz="1200" dirty="0">
              <a:latin typeface="Times New Roman"/>
              <a:cs typeface="Times New Roman"/>
            </a:endParaRPr>
          </a:p>
          <a:p>
            <a:pPr marL="12700" marR="2407285">
              <a:lnSpc>
                <a:spcPts val="1380"/>
              </a:lnSpc>
              <a:spcBef>
                <a:spcPts val="6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третий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том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избранных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трудов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академика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Н.Н.Семенова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вошла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его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замечательная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книга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"О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некоторых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проблемах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химической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кинетики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и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реакционной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способности".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этой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монографии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обобщен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огромный</a:t>
            </a:r>
            <a:endParaRPr sz="1200" dirty="0">
              <a:latin typeface="Times New Roman"/>
              <a:cs typeface="Times New Roman"/>
            </a:endParaRPr>
          </a:p>
          <a:p>
            <a:pPr marL="12700" marR="1721485">
              <a:lnSpc>
                <a:spcPts val="1380"/>
              </a:lnSpc>
            </a:pP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экспериментальный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материал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химической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кинетике,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полученный школой Н.Н.Семенова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</a:t>
            </a:r>
            <a:r>
              <a:rPr sz="1200" spc="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концу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50-х</a:t>
            </a:r>
            <a:r>
              <a:rPr sz="1200" spc="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годов XX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242525"/>
                </a:solidFill>
                <a:latin typeface="Times New Roman"/>
                <a:cs typeface="Times New Roman"/>
              </a:rPr>
              <a:t>века</a:t>
            </a:r>
            <a:r>
              <a:rPr lang="en-US" sz="1200" dirty="0" smtClean="0">
                <a:solidFill>
                  <a:srgbClr val="242525"/>
                </a:solidFill>
                <a:latin typeface="Times New Roman"/>
                <a:cs typeface="Times New Roman"/>
              </a:rPr>
              <a:t>,</a:t>
            </a:r>
            <a:r>
              <a:rPr sz="120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сформулированы</a:t>
            </a:r>
            <a:r>
              <a:rPr sz="1200" spc="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идеи,</a:t>
            </a:r>
            <a:r>
              <a:rPr sz="1200" spc="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не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потерявшие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своей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актуальности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настоящее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время.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endParaRPr lang="en-US" sz="1200" spc="-30" dirty="0" smtClean="0">
              <a:solidFill>
                <a:srgbClr val="242525"/>
              </a:solidFill>
              <a:latin typeface="Times New Roman"/>
              <a:cs typeface="Times New Roman"/>
            </a:endParaRPr>
          </a:p>
          <a:p>
            <a:pPr marL="12700" marR="1721485">
              <a:lnSpc>
                <a:spcPts val="1380"/>
              </a:lnSpc>
            </a:pPr>
            <a:r>
              <a:rPr sz="1300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</a:t>
            </a: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://elib.biblioatom.ru/text/semenov_izbrannye-trudy_t3_2004/p0</a:t>
            </a:r>
            <a:r>
              <a:rPr sz="1300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/</a:t>
            </a:r>
            <a:endParaRPr lang="en-US" sz="1300" u="sng" spc="-1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Times New Roman"/>
              <a:cs typeface="Times New Roman"/>
            </a:endParaRPr>
          </a:p>
          <a:p>
            <a:pPr marL="12700" marR="1721485">
              <a:lnSpc>
                <a:spcPts val="1380"/>
              </a:lnSpc>
            </a:pPr>
            <a:r>
              <a:rPr lang="en-US" sz="1300" b="1" dirty="0" smtClean="0">
                <a:latin typeface="Times New Roman"/>
                <a:cs typeface="Times New Roman"/>
                <a:hlinkClick r:id="rId3"/>
              </a:rPr>
              <a:t>https://koha.benran.ru/cgi-bin/koha/opac-detail.pl?biblionumber=171578</a:t>
            </a:r>
            <a:endParaRPr lang="en-US" sz="1300" b="1" dirty="0" smtClean="0">
              <a:latin typeface="Times New Roman"/>
              <a:cs typeface="Times New Roman"/>
            </a:endParaRPr>
          </a:p>
          <a:p>
            <a:pPr marL="12700" marR="1721485">
              <a:lnSpc>
                <a:spcPts val="1380"/>
              </a:lnSpc>
            </a:pPr>
            <a:endParaRPr sz="13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312670" indent="-201295">
              <a:lnSpc>
                <a:spcPct val="100000"/>
              </a:lnSpc>
              <a:buAutoNum type="arabicPeriod" startAt="5"/>
              <a:tabLst>
                <a:tab pos="2312670" algn="l"/>
              </a:tabLst>
            </a:pPr>
            <a:r>
              <a:rPr sz="1600" b="1" dirty="0" err="1" smtClean="0">
                <a:solidFill>
                  <a:srgbClr val="242525"/>
                </a:solidFill>
                <a:latin typeface="Times New Roman"/>
                <a:cs typeface="Times New Roman"/>
              </a:rPr>
              <a:t>Избранные</a:t>
            </a:r>
            <a:r>
              <a:rPr sz="1600" b="1" spc="-3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труды:</a:t>
            </a:r>
            <a:r>
              <a:rPr sz="16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6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4</a:t>
            </a:r>
            <a:r>
              <a:rPr sz="16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т.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Т.4: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6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времени</a:t>
            </a:r>
            <a:r>
              <a:rPr sz="16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600" b="1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себе.</a:t>
            </a:r>
            <a:endParaRPr sz="1600" dirty="0">
              <a:latin typeface="Times New Roman"/>
              <a:cs typeface="Times New Roman"/>
            </a:endParaRPr>
          </a:p>
          <a:p>
            <a:pPr marL="2111375">
              <a:lnSpc>
                <a:spcPts val="1410"/>
              </a:lnSpc>
              <a:spcBef>
                <a:spcPts val="1190"/>
              </a:spcBef>
            </a:pPr>
            <a:r>
              <a:rPr sz="1200" dirty="0" smtClean="0">
                <a:solidFill>
                  <a:srgbClr val="242525"/>
                </a:solidFill>
                <a:latin typeface="Times New Roman"/>
                <a:cs typeface="Times New Roman"/>
              </a:rPr>
              <a:t>ISBN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:</a:t>
            </a:r>
            <a:r>
              <a:rPr sz="1200" spc="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978-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5-02-034529-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4,</a:t>
            </a:r>
            <a:r>
              <a:rPr sz="1200" spc="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5-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02-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034529-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6</a:t>
            </a:r>
            <a:endParaRPr sz="1200" dirty="0">
              <a:latin typeface="Times New Roman"/>
              <a:cs typeface="Times New Roman"/>
            </a:endParaRPr>
          </a:p>
          <a:p>
            <a:pPr marL="2111375" marR="3557904">
              <a:lnSpc>
                <a:spcPts val="1380"/>
              </a:lnSpc>
              <a:spcBef>
                <a:spcPts val="7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2006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6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Наука</a:t>
            </a:r>
            <a:endParaRPr sz="1200" dirty="0">
              <a:latin typeface="Times New Roman"/>
              <a:cs typeface="Times New Roman"/>
            </a:endParaRPr>
          </a:p>
          <a:p>
            <a:pPr marL="2111375" marR="5080">
              <a:lnSpc>
                <a:spcPts val="1380"/>
              </a:lnSpc>
            </a:pP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Четвертый</a:t>
            </a:r>
            <a:r>
              <a:rPr sz="1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том</a:t>
            </a:r>
            <a:r>
              <a:rPr sz="1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избранных</a:t>
            </a:r>
            <a:r>
              <a:rPr sz="1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трудов</a:t>
            </a:r>
            <a:r>
              <a:rPr sz="1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академика</a:t>
            </a:r>
            <a:r>
              <a:rPr sz="1200" spc="-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Н.Н.Семенова</a:t>
            </a:r>
            <a:r>
              <a:rPr sz="1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"О</a:t>
            </a:r>
            <a:r>
              <a:rPr sz="1200" spc="-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времени</a:t>
            </a:r>
            <a:r>
              <a:rPr sz="1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1A1A1A"/>
                </a:solidFill>
                <a:latin typeface="Times New Roman"/>
                <a:cs typeface="Times New Roman"/>
              </a:rPr>
              <a:t>о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себе"</a:t>
            </a:r>
            <a:r>
              <a:rPr sz="1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включает</a:t>
            </a:r>
            <a:r>
              <a:rPr sz="1200" spc="-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его</a:t>
            </a:r>
            <a:r>
              <a:rPr sz="12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работы</a:t>
            </a:r>
            <a:r>
              <a:rPr sz="1200" spc="-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по</a:t>
            </a:r>
            <a:r>
              <a:rPr sz="12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становлению</a:t>
            </a:r>
            <a:r>
              <a:rPr sz="1200" spc="-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отечественной</a:t>
            </a:r>
            <a:r>
              <a:rPr sz="1200" spc="-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науки,</a:t>
            </a:r>
            <a:endParaRPr sz="1200" dirty="0">
              <a:latin typeface="Times New Roman"/>
              <a:cs typeface="Times New Roman"/>
            </a:endParaRPr>
          </a:p>
          <a:p>
            <a:pPr marL="2111375">
              <a:lnSpc>
                <a:spcPts val="1315"/>
              </a:lnSpc>
            </a:pP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созданию</a:t>
            </a:r>
            <a:r>
              <a:rPr sz="1200" spc="-4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развитию</a:t>
            </a:r>
            <a:r>
              <a:rPr sz="1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1A1A1A"/>
                </a:solidFill>
                <a:latin typeface="Times New Roman"/>
                <a:cs typeface="Times New Roman"/>
              </a:rPr>
              <a:t>ряда</a:t>
            </a:r>
            <a:r>
              <a:rPr sz="1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 err="1" smtClean="0">
                <a:solidFill>
                  <a:srgbClr val="1A1A1A"/>
                </a:solidFill>
                <a:latin typeface="Times New Roman"/>
                <a:cs typeface="Times New Roman"/>
              </a:rPr>
              <a:t>новых</a:t>
            </a:r>
            <a:r>
              <a:rPr lang="en-US" sz="1200" spc="-10" dirty="0" smtClean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 err="1" smtClean="0">
                <a:solidFill>
                  <a:srgbClr val="1A1A1A"/>
                </a:solidFill>
                <a:latin typeface="Times New Roman"/>
                <a:cs typeface="Times New Roman"/>
              </a:rPr>
              <a:t>междисциплинарных</a:t>
            </a:r>
            <a:r>
              <a:rPr sz="1200" spc="-5" dirty="0" smtClean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направлений</a:t>
            </a:r>
            <a:r>
              <a:rPr sz="12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в</a:t>
            </a:r>
            <a:r>
              <a:rPr sz="12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области</a:t>
            </a:r>
            <a:r>
              <a:rPr sz="1200" spc="-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химии,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физики</a:t>
            </a:r>
            <a:r>
              <a:rPr sz="12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 биологии.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Она</a:t>
            </a:r>
            <a:r>
              <a:rPr sz="1200" spc="-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содержит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статьи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речи по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 глобальным</a:t>
            </a:r>
            <a:r>
              <a:rPr sz="1200" spc="-2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проблемам</a:t>
            </a:r>
            <a:r>
              <a:rPr sz="12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войны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мира,</a:t>
            </a:r>
            <a:endParaRPr sz="1200" dirty="0">
              <a:latin typeface="Times New Roman"/>
              <a:cs typeface="Times New Roman"/>
            </a:endParaRPr>
          </a:p>
          <a:p>
            <a:pPr marL="2111375" marR="364490">
              <a:lnSpc>
                <a:spcPts val="1380"/>
              </a:lnSpc>
            </a:pP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организации</a:t>
            </a:r>
            <a:r>
              <a:rPr sz="1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общества</a:t>
            </a:r>
            <a:r>
              <a:rPr sz="1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науки,</a:t>
            </a:r>
            <a:r>
              <a:rPr sz="1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по</a:t>
            </a:r>
            <a:r>
              <a:rPr sz="1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вопросам</a:t>
            </a:r>
            <a:r>
              <a:rPr sz="1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философии,</a:t>
            </a:r>
            <a:r>
              <a:rPr sz="1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социологии,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образования.</a:t>
            </a:r>
            <a:r>
              <a:rPr sz="12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Завершается</a:t>
            </a:r>
            <a:r>
              <a:rPr sz="12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том</a:t>
            </a:r>
            <a:r>
              <a:rPr sz="120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воспоминаниями</a:t>
            </a:r>
            <a:r>
              <a:rPr sz="1200" spc="1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Н.Н.Семенова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1A1A1A"/>
                </a:solidFill>
                <a:latin typeface="Times New Roman"/>
                <a:cs typeface="Times New Roman"/>
              </a:rPr>
              <a:t>о</a:t>
            </a:r>
            <a:endParaRPr sz="1200" dirty="0">
              <a:latin typeface="Times New Roman"/>
              <a:cs typeface="Times New Roman"/>
            </a:endParaRPr>
          </a:p>
          <a:p>
            <a:pPr marL="2111375">
              <a:lnSpc>
                <a:spcPts val="1315"/>
              </a:lnSpc>
            </a:pP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выдающихся</a:t>
            </a:r>
            <a:r>
              <a:rPr sz="1200" spc="-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ученых</a:t>
            </a:r>
            <a:r>
              <a:rPr sz="1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и</a:t>
            </a:r>
            <a:r>
              <a:rPr sz="1200" spc="-4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важных</a:t>
            </a:r>
            <a:r>
              <a:rPr sz="1200" spc="-3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событиях</a:t>
            </a:r>
            <a:r>
              <a:rPr sz="1200" spc="-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в</a:t>
            </a:r>
            <a:r>
              <a:rPr sz="1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1A1A1A"/>
                </a:solidFill>
                <a:latin typeface="Times New Roman"/>
                <a:cs typeface="Times New Roman"/>
              </a:rPr>
              <a:t>его</a:t>
            </a:r>
            <a:r>
              <a:rPr sz="1200" spc="-3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Times New Roman"/>
                <a:cs typeface="Times New Roman"/>
              </a:rPr>
              <a:t>жизни.</a:t>
            </a:r>
            <a:endParaRPr sz="1200" dirty="0">
              <a:latin typeface="Times New Roman"/>
              <a:cs typeface="Times New Roman"/>
            </a:endParaRPr>
          </a:p>
          <a:p>
            <a:pPr marL="2111375">
              <a:lnSpc>
                <a:spcPts val="1530"/>
              </a:lnSpc>
            </a:pPr>
            <a:r>
              <a:rPr sz="13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https://elib.biblioatom.ru/text/semenov_izbrannye-trudy_t4_2006/p0</a:t>
            </a:r>
            <a:r>
              <a:rPr sz="1300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/</a:t>
            </a:r>
            <a:endParaRPr lang="en-US" sz="1300" u="sng" spc="-10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Times New Roman"/>
              <a:cs typeface="Times New Roman"/>
            </a:endParaRPr>
          </a:p>
          <a:p>
            <a:pPr marL="2111375">
              <a:lnSpc>
                <a:spcPts val="1530"/>
              </a:lnSpc>
            </a:pPr>
            <a:r>
              <a:rPr lang="en-US" sz="1200" b="1" dirty="0" smtClean="0">
                <a:latin typeface="Times New Roman"/>
                <a:cs typeface="Times New Roman"/>
                <a:hlinkClick r:id="rId5"/>
              </a:rPr>
              <a:t>https://koha.benran.ru/cgi-bin/koha/opac-detail.pl?biblionumber=171577</a:t>
            </a:r>
            <a:endParaRPr lang="en-US" sz="1200" b="1" dirty="0" smtClean="0">
              <a:latin typeface="Times New Roman"/>
              <a:cs typeface="Times New Roman"/>
            </a:endParaRPr>
          </a:p>
          <a:p>
            <a:pPr marL="2111375">
              <a:lnSpc>
                <a:spcPts val="153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3839845" indent="-201295">
              <a:lnSpc>
                <a:spcPct val="100000"/>
              </a:lnSpc>
              <a:spcBef>
                <a:spcPts val="1175"/>
              </a:spcBef>
              <a:buAutoNum type="arabicPeriod" startAt="6"/>
              <a:tabLst>
                <a:tab pos="3839845" algn="l"/>
              </a:tabLst>
            </a:pPr>
            <a:r>
              <a:rPr sz="1600" b="1" dirty="0" err="1" smtClean="0">
                <a:solidFill>
                  <a:srgbClr val="242525"/>
                </a:solidFill>
                <a:latin typeface="Times New Roman"/>
                <a:cs typeface="Times New Roman"/>
              </a:rPr>
              <a:t>Наука</a:t>
            </a:r>
            <a:r>
              <a:rPr sz="1600" b="1" spc="-3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600" b="1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общество</a:t>
            </a:r>
            <a:endParaRPr sz="1600" dirty="0">
              <a:latin typeface="Times New Roman"/>
              <a:cs typeface="Times New Roman"/>
            </a:endParaRPr>
          </a:p>
          <a:p>
            <a:pPr marL="2263775" marR="3570604">
              <a:lnSpc>
                <a:spcPts val="1380"/>
              </a:lnSpc>
              <a:spcBef>
                <a:spcPts val="127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Николай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Семенов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1981</a:t>
            </a:r>
            <a:endParaRPr sz="1200" dirty="0">
              <a:latin typeface="Times New Roman"/>
              <a:cs typeface="Times New Roman"/>
            </a:endParaRPr>
          </a:p>
          <a:p>
            <a:pPr marL="2263775">
              <a:lnSpc>
                <a:spcPts val="132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6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Наука</a:t>
            </a:r>
            <a:endParaRPr sz="1200" dirty="0">
              <a:latin typeface="Times New Roman"/>
              <a:cs typeface="Times New Roman"/>
            </a:endParaRPr>
          </a:p>
          <a:p>
            <a:pPr marL="2263775">
              <a:lnSpc>
                <a:spcPts val="1415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Данная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является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вторым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изданием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книги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«Наука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общество»</a:t>
            </a:r>
            <a:endParaRPr sz="1200" dirty="0">
              <a:latin typeface="Times New Roman"/>
              <a:cs typeface="Times New Roman"/>
            </a:endParaRPr>
          </a:p>
          <a:p>
            <a:pPr marL="2263775" marR="424180">
              <a:lnSpc>
                <a:spcPts val="1600"/>
              </a:lnSpc>
              <a:spcBef>
                <a:spcPts val="6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известного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советского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ученого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общественного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деятеля,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лауреата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Ленинской премии,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Государственных</a:t>
            </a:r>
            <a:r>
              <a:rPr sz="1200" spc="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Нобелевской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премий,</a:t>
            </a:r>
            <a:endParaRPr sz="1200" dirty="0">
              <a:latin typeface="Times New Roman"/>
              <a:cs typeface="Times New Roman"/>
            </a:endParaRPr>
          </a:p>
          <a:p>
            <a:pPr marL="2263775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действительного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члена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АН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СССР,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иностранного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члена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многих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академий</a:t>
            </a:r>
            <a:endParaRPr sz="1200" dirty="0">
              <a:latin typeface="Times New Roman"/>
              <a:cs typeface="Times New Roman"/>
            </a:endParaRPr>
          </a:p>
          <a:p>
            <a:pPr marL="2263775" marR="128905">
              <a:lnSpc>
                <a:spcPts val="1590"/>
              </a:lnSpc>
              <a:spcBef>
                <a:spcPts val="7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стран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Восточной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Западной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Европы,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США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Индии.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книге,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написанной ярким,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публицистическим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языком,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рассматриваются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такие</a:t>
            </a:r>
            <a:endParaRPr sz="1200" dirty="0">
              <a:latin typeface="Times New Roman"/>
              <a:cs typeface="Times New Roman"/>
            </a:endParaRPr>
          </a:p>
          <a:p>
            <a:pPr marL="2263775" marR="677545">
              <a:lnSpc>
                <a:spcPts val="1580"/>
              </a:lnSpc>
              <a:spcBef>
                <a:spcPts val="15"/>
              </a:spcBef>
            </a:pP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актуальные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проблемы,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как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наука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общественный прогресс, марксистско-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ленинская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философия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вопросы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естествознания,</a:t>
            </a:r>
            <a:endParaRPr sz="1200" dirty="0">
              <a:latin typeface="Times New Roman"/>
              <a:cs typeface="Times New Roman"/>
            </a:endParaRPr>
          </a:p>
          <a:p>
            <a:pPr marL="2263775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энергетика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будущего,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человек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атомном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веке,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талант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молодость,</a:t>
            </a:r>
            <a:endParaRPr sz="1200" dirty="0">
              <a:latin typeface="Times New Roman"/>
              <a:cs typeface="Times New Roman"/>
            </a:endParaRPr>
          </a:p>
          <a:p>
            <a:pPr marL="2263775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воспитание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научной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молодежи,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мораль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ученого,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участие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деятелей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науки</a:t>
            </a:r>
            <a:endParaRPr sz="1200" dirty="0">
              <a:latin typeface="Times New Roman"/>
              <a:cs typeface="Times New Roman"/>
            </a:endParaRPr>
          </a:p>
          <a:p>
            <a:pPr marL="2263775" marR="257810">
              <a:lnSpc>
                <a:spcPct val="110000"/>
              </a:lnSpc>
              <a:spcBef>
                <a:spcPts val="1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борьбе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за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мир,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против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агрессивных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войн,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критика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идеалистических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направлений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зарубежной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науке.</a:t>
            </a:r>
            <a:endParaRPr sz="1200" dirty="0">
              <a:latin typeface="Times New Roman"/>
              <a:cs typeface="Times New Roman"/>
            </a:endParaRPr>
          </a:p>
          <a:p>
            <a:pPr marL="2263775">
              <a:lnSpc>
                <a:spcPct val="100000"/>
              </a:lnSpc>
              <a:spcBef>
                <a:spcPts val="1140"/>
              </a:spcBef>
            </a:pPr>
            <a:r>
              <a:rPr lang="en-US" sz="1200" b="1" u="sng" spc="-1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https://koha.benran.ru/cgi-bin/koha/opac-detail.pl?biblionumber=2064952</a:t>
            </a:r>
            <a:endParaRPr sz="1200" b="1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59450" y="850900"/>
            <a:ext cx="1680209" cy="25755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8129" y="3848353"/>
            <a:ext cx="1885950" cy="26593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850" y="7175500"/>
            <a:ext cx="2076450" cy="3122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544" y="641603"/>
            <a:ext cx="7058025" cy="56515"/>
          </a:xfrm>
          <a:custGeom>
            <a:avLst/>
            <a:gdLst/>
            <a:ahLst/>
            <a:cxnLst/>
            <a:rect l="l" t="t" r="r" b="b"/>
            <a:pathLst>
              <a:path w="7058025" h="56515">
                <a:moveTo>
                  <a:pt x="7057644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7057644" y="56388"/>
                </a:lnTo>
                <a:lnTo>
                  <a:pt x="7057644" y="18288"/>
                </a:lnTo>
                <a:close/>
              </a:path>
              <a:path w="7058025" h="56515">
                <a:moveTo>
                  <a:pt x="7057644" y="0"/>
                </a:moveTo>
                <a:lnTo>
                  <a:pt x="0" y="0"/>
                </a:lnTo>
                <a:lnTo>
                  <a:pt x="0" y="9144"/>
                </a:lnTo>
                <a:lnTo>
                  <a:pt x="7057644" y="9144"/>
                </a:lnTo>
                <a:lnTo>
                  <a:pt x="7057644" y="0"/>
                </a:lnTo>
                <a:close/>
              </a:path>
            </a:pathLst>
          </a:custGeom>
          <a:solidFill>
            <a:srgbClr val="612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131" y="430783"/>
            <a:ext cx="7199630" cy="602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200">
              <a:latin typeface="Cambria"/>
              <a:cs typeface="Cambria"/>
            </a:endParaRPr>
          </a:p>
          <a:p>
            <a:pPr marL="697865" indent="-227965">
              <a:lnSpc>
                <a:spcPct val="100000"/>
              </a:lnSpc>
              <a:buAutoNum type="arabicPeriod" startAt="7"/>
              <a:tabLst>
                <a:tab pos="697865" algn="l"/>
              </a:tabLst>
            </a:pP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Электронные</a:t>
            </a:r>
            <a:r>
              <a:rPr sz="1600" b="1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явления</a:t>
            </a:r>
            <a:endParaRPr sz="1600">
              <a:latin typeface="Times New Roman"/>
              <a:cs typeface="Times New Roman"/>
            </a:endParaRPr>
          </a:p>
          <a:p>
            <a:pPr marL="12700" marR="4851400">
              <a:lnSpc>
                <a:spcPts val="1380"/>
              </a:lnSpc>
              <a:spcBef>
                <a:spcPts val="129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Николай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Семенов,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Игорь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Курчатов,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Юлий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Харитон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Дмитрий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Наследов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1935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ОНТИ.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Химтеорет</a:t>
            </a:r>
            <a:endParaRPr sz="1200">
              <a:latin typeface="Times New Roman"/>
              <a:cs typeface="Times New Roman"/>
            </a:endParaRPr>
          </a:p>
          <a:p>
            <a:pPr marL="12700" marR="2036445">
              <a:lnSpc>
                <a:spcPts val="1380"/>
              </a:lnSpc>
              <a:spcBef>
                <a:spcPts val="6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Настоящая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является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полностью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переработанным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переизданием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книги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Н.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Н.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Семенова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„Электронные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явления",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вышедшей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1928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г.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За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это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время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целый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ряд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фундаментальных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проблем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физики,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едва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намечавшихся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тогда,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получили</a:t>
            </a:r>
            <a:endParaRPr sz="1200">
              <a:latin typeface="Times New Roman"/>
              <a:cs typeface="Times New Roman"/>
            </a:endParaRPr>
          </a:p>
          <a:p>
            <a:pPr marL="12700" marR="1978025">
              <a:lnSpc>
                <a:spcPts val="138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весьма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сильное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развитие,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как,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например,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проблема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волновой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природы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материи,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проблема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ядра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атома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т.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д.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Основной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целью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книги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является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ознакомление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читателя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 теми</a:t>
            </a:r>
            <a:r>
              <a:rPr sz="1200" spc="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экспериментальными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 данными и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теоретическими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воззрениями,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которые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лежат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основе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современного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физического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миросозерцания.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endParaRPr sz="1200">
              <a:latin typeface="Times New Roman"/>
              <a:cs typeface="Times New Roman"/>
            </a:endParaRPr>
          </a:p>
          <a:p>
            <a:pPr marL="12700" marR="2641600">
              <a:lnSpc>
                <a:spcPts val="138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основном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книга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посвящена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рассмотрению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элементарных</a:t>
            </a:r>
            <a:r>
              <a:rPr sz="12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процессов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и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поведения</a:t>
            </a:r>
            <a:r>
              <a:rPr sz="1200" spc="-6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отдельных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частиц.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1370"/>
              </a:lnSpc>
            </a:pPr>
            <a:r>
              <a:rPr sz="1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https://koha.benran.ru/cgi-bin/koha/opac-detail.pl?biblionumber=1758796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200">
              <a:latin typeface="Times New Roman"/>
              <a:cs typeface="Times New Roman"/>
            </a:endParaRPr>
          </a:p>
          <a:p>
            <a:pPr marL="2662555" indent="-189865">
              <a:lnSpc>
                <a:spcPct val="100000"/>
              </a:lnSpc>
              <a:buClr>
                <a:srgbClr val="000000"/>
              </a:buClr>
              <a:buAutoNum type="arabicPeriod" startAt="8"/>
              <a:tabLst>
                <a:tab pos="2662555" algn="l"/>
              </a:tabLst>
            </a:pP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Курс</a:t>
            </a:r>
            <a:r>
              <a:rPr sz="1600" b="1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физики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600">
              <a:latin typeface="Times New Roman"/>
              <a:cs typeface="Times New Roman"/>
            </a:endParaRPr>
          </a:p>
          <a:p>
            <a:pPr marL="2167890">
              <a:lnSpc>
                <a:spcPts val="141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Абрам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Иоффе</a:t>
            </a:r>
            <a:endParaRPr sz="1200">
              <a:latin typeface="Times New Roman"/>
              <a:cs typeface="Times New Roman"/>
            </a:endParaRPr>
          </a:p>
          <a:p>
            <a:pPr marL="2167890">
              <a:lnSpc>
                <a:spcPts val="138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1933</a:t>
            </a:r>
            <a:endParaRPr sz="1200">
              <a:latin typeface="Times New Roman"/>
              <a:cs typeface="Times New Roman"/>
            </a:endParaRPr>
          </a:p>
          <a:p>
            <a:pPr marL="2167890">
              <a:lnSpc>
                <a:spcPts val="1410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Государственное</a:t>
            </a:r>
            <a:r>
              <a:rPr sz="1200" spc="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технико-теоретическое</a:t>
            </a:r>
            <a:r>
              <a:rPr sz="1200" spc="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</a:t>
            </a:r>
            <a:endParaRPr sz="1200">
              <a:latin typeface="Times New Roman"/>
              <a:cs typeface="Times New Roman"/>
            </a:endParaRPr>
          </a:p>
          <a:p>
            <a:pPr marL="2167890" marR="5080">
              <a:lnSpc>
                <a:spcPct val="110400"/>
              </a:lnSpc>
              <a:spcBef>
                <a:spcPts val="118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Основные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понятия</a:t>
            </a:r>
            <a:r>
              <a:rPr sz="12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области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механики.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Свойства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тепловой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энергии.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Электричество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магнетизм.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Научно-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технической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секцией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Ученого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Совета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допущено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качестве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пособия,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для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высших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 учебных</a:t>
            </a:r>
            <a:endParaRPr sz="1200">
              <a:latin typeface="Times New Roman"/>
              <a:cs typeface="Times New Roman"/>
            </a:endParaRPr>
          </a:p>
          <a:p>
            <a:pPr marL="216789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заведений.</a:t>
            </a:r>
            <a:endParaRPr sz="1200">
              <a:latin typeface="Times New Roman"/>
              <a:cs typeface="Times New Roman"/>
            </a:endParaRPr>
          </a:p>
          <a:p>
            <a:pPr marL="2167890">
              <a:lnSpc>
                <a:spcPct val="100000"/>
              </a:lnSpc>
              <a:spcBef>
                <a:spcPts val="115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https://koha.benran.ru/cgi-bin/koha/opac-detail.pl?biblionumber=2120062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131" y="7222616"/>
            <a:ext cx="4951730" cy="289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9.</a:t>
            </a:r>
            <a:r>
              <a:rPr sz="1600" b="1" spc="16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Курс</a:t>
            </a:r>
            <a:r>
              <a:rPr sz="16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физики</a:t>
            </a:r>
            <a:endParaRPr sz="1600">
              <a:latin typeface="Times New Roman"/>
              <a:cs typeface="Times New Roman"/>
            </a:endParaRPr>
          </a:p>
          <a:p>
            <a:pPr marL="12700" marR="2769235">
              <a:lnSpc>
                <a:spcPts val="1380"/>
              </a:lnSpc>
              <a:spcBef>
                <a:spcPts val="1385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Николай</a:t>
            </a:r>
            <a:r>
              <a:rPr sz="12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Семенов,</a:t>
            </a:r>
            <a:r>
              <a:rPr sz="12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Абрам</a:t>
            </a:r>
            <a:r>
              <a:rPr sz="12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Иоффе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1933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</a:t>
            </a:r>
            <a:r>
              <a:rPr sz="1200" spc="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Государственное</a:t>
            </a:r>
            <a:r>
              <a:rPr sz="1200" spc="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технико-теоретическое</a:t>
            </a:r>
            <a:r>
              <a:rPr sz="1200" spc="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изд-</a:t>
            </a:r>
            <a:r>
              <a:rPr sz="1200" spc="-25" dirty="0">
                <a:solidFill>
                  <a:srgbClr val="242525"/>
                </a:solidFill>
                <a:latin typeface="Times New Roman"/>
                <a:cs typeface="Times New Roman"/>
              </a:rPr>
              <a:t>во</a:t>
            </a:r>
            <a:endParaRPr sz="1200">
              <a:latin typeface="Times New Roman"/>
              <a:cs typeface="Times New Roman"/>
            </a:endParaRPr>
          </a:p>
          <a:p>
            <a:pPr marL="12700" marR="8890">
              <a:lnSpc>
                <a:spcPct val="95900"/>
              </a:lnSpc>
              <a:spcBef>
                <a:spcPts val="30"/>
              </a:spcBef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Книга,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написанная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акад.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А.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Ф.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Иоффе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и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акад.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Н.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Н.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Семеновым,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охватывает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наиболее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полно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явления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в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газах.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Начав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изложение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с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законов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для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идеальных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газов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установив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основные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положения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молекулярной</a:t>
            </a:r>
            <a:r>
              <a:rPr sz="1200" spc="-2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статистики,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авторы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переходят</a:t>
            </a:r>
            <a:r>
              <a:rPr sz="1200" spc="-4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к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явлениям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диффузии,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теплопроводности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и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внутреннего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трения</a:t>
            </a:r>
            <a:r>
              <a:rPr sz="1200" spc="50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в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газах.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Отдельно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в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главу</a:t>
            </a:r>
            <a:r>
              <a:rPr sz="1200" spc="-5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выделено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описание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разреженного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состояния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газа,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часто</a:t>
            </a:r>
            <a:r>
              <a:rPr sz="1200" spc="-4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встречающегося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в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лабораторной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практике.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35"/>
              </a:spcBef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Книга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рассчитана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в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основном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на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студентов;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изложение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местами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выходит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202429"/>
                </a:solidFill>
                <a:latin typeface="Times New Roman"/>
                <a:cs typeface="Times New Roman"/>
              </a:rPr>
              <a:t>за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рамки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учебных</a:t>
            </a:r>
            <a:r>
              <a:rPr sz="1200" spc="-3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программ,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и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материал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представляет</a:t>
            </a:r>
            <a:r>
              <a:rPr sz="1200" spc="-3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интерес</a:t>
            </a:r>
            <a:r>
              <a:rPr sz="1200" spc="-4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для</a:t>
            </a:r>
            <a:r>
              <a:rPr sz="1200" spc="-40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научных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работников,</a:t>
            </a:r>
            <a:r>
              <a:rPr sz="1200" spc="-4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02429"/>
                </a:solidFill>
                <a:latin typeface="Times New Roman"/>
                <a:cs typeface="Times New Roman"/>
              </a:rPr>
              <a:t>особенно</a:t>
            </a:r>
            <a:r>
              <a:rPr sz="1200" spc="-55" dirty="0">
                <a:solidFill>
                  <a:srgbClr val="20242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02429"/>
                </a:solidFill>
                <a:latin typeface="Times New Roman"/>
                <a:cs typeface="Times New Roman"/>
              </a:rPr>
              <a:t>химиков.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https://koha.benran.ru/cgi-bin/koha/opac-detail.pl?biblionumber=2120057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1170" y="1158493"/>
            <a:ext cx="1725929" cy="26898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1929" y="3962018"/>
            <a:ext cx="2015489" cy="305244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68290" y="7056335"/>
            <a:ext cx="194691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131" y="430783"/>
            <a:ext cx="7211059" cy="9938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200" dirty="0">
              <a:latin typeface="Cambria"/>
              <a:cs typeface="Cambria"/>
            </a:endParaRPr>
          </a:p>
          <a:p>
            <a:pPr marL="2663190" marR="415290" indent="304165">
              <a:lnSpc>
                <a:spcPts val="1850"/>
              </a:lnSpc>
              <a:buAutoNum type="arabicPeriod" startAt="10"/>
              <a:tabLst>
                <a:tab pos="2967355" algn="l"/>
              </a:tabLst>
            </a:pP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Современное</a:t>
            </a:r>
            <a:r>
              <a:rPr sz="1600" b="1" spc="-6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учение</a:t>
            </a:r>
            <a:r>
              <a:rPr sz="1600" b="1" spc="-6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600" b="1" spc="-6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скоростях</a:t>
            </a:r>
            <a:r>
              <a:rPr sz="1600" b="1" spc="-6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газовых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химических</a:t>
            </a:r>
            <a:r>
              <a:rPr sz="1600" b="1" spc="-10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реакций</a:t>
            </a:r>
            <a:endParaRPr sz="1600" dirty="0">
              <a:latin typeface="Times New Roman"/>
              <a:cs typeface="Times New Roman"/>
            </a:endParaRPr>
          </a:p>
          <a:p>
            <a:pPr marL="2663190" marR="3351529">
              <a:lnSpc>
                <a:spcPts val="1980"/>
              </a:lnSpc>
              <a:spcBef>
                <a:spcPts val="75"/>
              </a:spcBef>
            </a:pPr>
            <a:r>
              <a:rPr sz="1200" dirty="0" err="1" smtClean="0">
                <a:solidFill>
                  <a:srgbClr val="242525"/>
                </a:solidFill>
                <a:latin typeface="Times New Roman"/>
                <a:cs typeface="Times New Roman"/>
              </a:rPr>
              <a:t>Год</a:t>
            </a:r>
            <a:r>
              <a:rPr sz="1200" spc="-30" dirty="0" smtClean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издания:</a:t>
            </a:r>
            <a:r>
              <a:rPr sz="1200" spc="-20" dirty="0">
                <a:solidFill>
                  <a:srgbClr val="242525"/>
                </a:solidFill>
                <a:latin typeface="Times New Roman"/>
                <a:cs typeface="Times New Roman"/>
              </a:rPr>
              <a:t> 1929</a:t>
            </a:r>
            <a:endParaRPr sz="1200" dirty="0">
              <a:latin typeface="Times New Roman"/>
              <a:cs typeface="Times New Roman"/>
            </a:endParaRPr>
          </a:p>
          <a:p>
            <a:pPr marL="2663190">
              <a:lnSpc>
                <a:spcPct val="100000"/>
              </a:lnSpc>
              <a:spcBef>
                <a:spcPts val="380"/>
              </a:spcBef>
            </a:pPr>
            <a:r>
              <a:rPr sz="120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Издательство: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Государственное</a:t>
            </a:r>
            <a:r>
              <a:rPr sz="1200" spc="-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42525"/>
                </a:solidFill>
                <a:latin typeface="Times New Roman"/>
                <a:cs typeface="Times New Roman"/>
              </a:rPr>
              <a:t>издательство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2663190" marR="279400" algn="just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Книгу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Η.Η.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Семенова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надо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признать</a:t>
            </a:r>
            <a:r>
              <a:rPr sz="1200" spc="-10" dirty="0">
                <a:latin typeface="Times New Roman"/>
                <a:cs typeface="Times New Roman"/>
              </a:rPr>
              <a:t> своевременной,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нужной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и </a:t>
            </a:r>
            <a:r>
              <a:rPr sz="1200" dirty="0">
                <a:latin typeface="Times New Roman"/>
                <a:cs typeface="Times New Roman"/>
              </a:rPr>
              <a:t>полезной.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Прежде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всего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чувствуется,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что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автор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пишет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близком,</a:t>
            </a:r>
            <a:endParaRPr sz="1200" dirty="0">
              <a:latin typeface="Times New Roman"/>
              <a:cs typeface="Times New Roman"/>
            </a:endParaRPr>
          </a:p>
          <a:p>
            <a:pPr marL="2663190" marR="36195" algn="just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хорошо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известном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ему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предмете.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Интересные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ценные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работы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Η.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Η. </a:t>
            </a:r>
            <a:r>
              <a:rPr sz="1200" dirty="0">
                <a:latin typeface="Times New Roman"/>
                <a:cs typeface="Times New Roman"/>
              </a:rPr>
              <a:t>Семенова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кинетике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вврывных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реакций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цепной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теории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нашли </a:t>
            </a:r>
            <a:r>
              <a:rPr sz="1200" dirty="0">
                <a:latin typeface="Times New Roman"/>
                <a:cs typeface="Times New Roman"/>
              </a:rPr>
              <a:t>достаточное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отражение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рецензируемой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книге.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Ясно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понятно</a:t>
            </a:r>
            <a:endParaRPr sz="1200" dirty="0">
              <a:latin typeface="Times New Roman"/>
              <a:cs typeface="Times New Roman"/>
            </a:endParaRPr>
          </a:p>
          <a:p>
            <a:pPr marL="2663190" marR="37465" algn="just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изложен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вопрос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активации.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Удачно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подобран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материал,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начиная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с </a:t>
            </a:r>
            <a:r>
              <a:rPr sz="1200" dirty="0">
                <a:latin typeface="Times New Roman"/>
                <a:cs typeface="Times New Roman"/>
              </a:rPr>
              <a:t>простых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реакций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Πоляни,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идущих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практически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без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всякой</a:t>
            </a:r>
            <a:endParaRPr sz="1200" dirty="0">
              <a:latin typeface="Times New Roman"/>
              <a:cs typeface="Times New Roman"/>
            </a:endParaRPr>
          </a:p>
          <a:p>
            <a:pPr marL="2663190" algn="just">
              <a:lnSpc>
                <a:spcPts val="1315"/>
              </a:lnSpc>
            </a:pPr>
            <a:r>
              <a:rPr sz="1200" dirty="0">
                <a:latin typeface="Times New Roman"/>
                <a:cs typeface="Times New Roman"/>
              </a:rPr>
              <a:t>активации,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кончая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сложным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вопросом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мономолекулярных</a:t>
            </a:r>
            <a:endParaRPr sz="1200" dirty="0">
              <a:latin typeface="Times New Roman"/>
              <a:cs typeface="Times New Roman"/>
            </a:endParaRPr>
          </a:p>
          <a:p>
            <a:pPr marL="2663190" marR="508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реакциях.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Интересна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глава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овзрывах.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Думаю,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что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ней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химиков </a:t>
            </a:r>
            <a:r>
              <a:rPr sz="1200" dirty="0">
                <a:latin typeface="Times New Roman"/>
                <a:cs typeface="Times New Roman"/>
              </a:rPr>
              <a:t>будет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много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нового,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поскольку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последние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привыкли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все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взрывы </a:t>
            </a:r>
            <a:r>
              <a:rPr sz="1200" dirty="0">
                <a:latin typeface="Times New Roman"/>
                <a:cs typeface="Times New Roman"/>
              </a:rPr>
              <a:t>считать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тепловыми.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Изложение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живое,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увлекательное,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везде </a:t>
            </a:r>
            <a:r>
              <a:rPr sz="1200" dirty="0">
                <a:latin typeface="Times New Roman"/>
                <a:cs typeface="Times New Roman"/>
              </a:rPr>
              <a:t>одинаково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ровное.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некоторых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местах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автор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достаточно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популярен </a:t>
            </a:r>
            <a:r>
              <a:rPr sz="1200" dirty="0">
                <a:latin typeface="Times New Roman"/>
                <a:cs typeface="Times New Roman"/>
              </a:rPr>
              <a:t>(предполагая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читателя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лишь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элементарные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сведения),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зато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других</a:t>
            </a:r>
            <a:endParaRPr sz="1200" dirty="0">
              <a:latin typeface="Times New Roman"/>
              <a:cs typeface="Times New Roman"/>
            </a:endParaRPr>
          </a:p>
          <a:p>
            <a:pPr marL="12700" marR="1778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местах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сложные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подчас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формулы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даются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без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вывода.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Поскольку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книга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рассчитана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среднего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химика,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не </a:t>
            </a:r>
            <a:r>
              <a:rPr sz="1200" dirty="0">
                <a:latin typeface="Times New Roman"/>
                <a:cs typeface="Times New Roman"/>
              </a:rPr>
              <a:t>мешало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бы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ввести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хоть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бы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маленькую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главу,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посвященную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элементам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кинетической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теории,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давши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ней </a:t>
            </a:r>
            <a:r>
              <a:rPr sz="1200" dirty="0">
                <a:latin typeface="Times New Roman"/>
                <a:cs typeface="Times New Roman"/>
              </a:rPr>
              <a:t>уравнение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числа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столкновений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Больцмановский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е-вакон.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Главу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активации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хорошо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бы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дополнить </a:t>
            </a:r>
            <a:r>
              <a:rPr sz="1200" dirty="0">
                <a:latin typeface="Times New Roman"/>
                <a:cs typeface="Times New Roman"/>
              </a:rPr>
              <a:t>указанием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предиссоциацию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(В.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Анри</a:t>
            </a:r>
            <a:r>
              <a:rPr sz="1200" dirty="0" smtClean="0">
                <a:latin typeface="Times New Roman"/>
                <a:cs typeface="Times New Roman"/>
              </a:rPr>
              <a:t>),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имеющую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большое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значение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кинетике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реакций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многоатомными </a:t>
            </a:r>
            <a:r>
              <a:rPr sz="1200" dirty="0">
                <a:latin typeface="Times New Roman"/>
                <a:cs typeface="Times New Roman"/>
              </a:rPr>
              <a:t>молекулами.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Книга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существу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является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маленькой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монографией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может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побудить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многих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более</a:t>
            </a:r>
            <a:endParaRPr sz="1200" dirty="0">
              <a:latin typeface="Times New Roman"/>
              <a:cs typeface="Times New Roman"/>
            </a:endParaRPr>
          </a:p>
          <a:p>
            <a:pPr marL="12700" marR="107314">
              <a:lnSpc>
                <a:spcPts val="1380"/>
              </a:lnSpc>
            </a:pPr>
            <a:r>
              <a:rPr sz="1200" spc="-10" dirty="0">
                <a:latin typeface="Times New Roman"/>
                <a:cs typeface="Times New Roman"/>
              </a:rPr>
              <a:t>детальному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ознакомлению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предметом.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Одно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достоинств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книги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том,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что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она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сраву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вводит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читателя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в </a:t>
            </a:r>
            <a:r>
              <a:rPr sz="1200" dirty="0">
                <a:latin typeface="Times New Roman"/>
                <a:cs typeface="Times New Roman"/>
              </a:rPr>
              <a:t>суть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вопросов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кинетики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держит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его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все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время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высоте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современных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достижений,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скрывая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трудностей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нерешенных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проблем.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Пожелаем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книге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успеха.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Сыркин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Я.</a:t>
            </a:r>
            <a:r>
              <a:rPr sz="1200" i="1" spc="-3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"Современное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учение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о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скоростях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газовых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sz="1200" i="1" dirty="0">
                <a:latin typeface="Times New Roman"/>
                <a:cs typeface="Times New Roman"/>
              </a:rPr>
              <a:t>химических</a:t>
            </a:r>
            <a:r>
              <a:rPr sz="1200" i="1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реакций"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УФН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9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700–701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(1929</a:t>
            </a:r>
            <a:r>
              <a:rPr sz="1200" i="1" spc="-10" dirty="0" smtClean="0">
                <a:latin typeface="Times New Roman"/>
                <a:cs typeface="Times New Roman"/>
              </a:rPr>
              <a:t>)</a:t>
            </a:r>
            <a:r>
              <a:rPr lang="ru-RU" sz="1200" i="1" spc="-10" dirty="0" smtClean="0">
                <a:latin typeface="Times New Roman"/>
                <a:cs typeface="Times New Roman"/>
              </a:rPr>
              <a:t>. </a:t>
            </a:r>
            <a:r>
              <a:rPr lang="en-US" sz="1300" b="1" spc="-10" dirty="0" smtClean="0">
                <a:latin typeface="Times New Roman"/>
                <a:cs typeface="Times New Roman"/>
                <a:hlinkClick r:id="rId2"/>
              </a:rPr>
              <a:t>https://koha.benran.ru/cgi-bin/koha/opac-detail.pl?biblionumber=2356957</a:t>
            </a:r>
            <a:endParaRPr lang="ru-RU" sz="1300" b="1" spc="-1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marR="2382520" indent="304165">
              <a:lnSpc>
                <a:spcPts val="1839"/>
              </a:lnSpc>
              <a:buAutoNum type="arabicPeriod" startAt="11"/>
              <a:tabLst>
                <a:tab pos="316865" algn="l"/>
              </a:tabLst>
            </a:pP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некоторых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проблемах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химической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кинетики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и </a:t>
            </a:r>
            <a:r>
              <a:rPr sz="1600" b="1" spc="-10" dirty="0">
                <a:latin typeface="Times New Roman"/>
                <a:cs typeface="Times New Roman"/>
              </a:rPr>
              <a:t>реакционной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способности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265"/>
              </a:lnSpc>
            </a:pPr>
            <a:r>
              <a:rPr sz="1200" dirty="0">
                <a:latin typeface="Times New Roman"/>
                <a:cs typeface="Times New Roman"/>
              </a:rPr>
              <a:t>Николай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Семенов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Год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издания: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1954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Издательство: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Академия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 err="1">
                <a:latin typeface="Times New Roman"/>
                <a:cs typeface="Times New Roman"/>
              </a:rPr>
              <a:t>наук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0" dirty="0" smtClean="0">
                <a:latin typeface="Times New Roman"/>
                <a:cs typeface="Times New Roman"/>
              </a:rPr>
              <a:t>СССР</a:t>
            </a:r>
            <a:endParaRPr lang="en-US" sz="1200" spc="-20" dirty="0" smtClean="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 marR="255524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издании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автор </a:t>
            </a:r>
            <a:r>
              <a:rPr sz="1200" spc="-10" dirty="0">
                <a:latin typeface="Times New Roman"/>
                <a:cs typeface="Times New Roman"/>
              </a:rPr>
              <a:t>рассматривает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важные</a:t>
            </a:r>
            <a:r>
              <a:rPr sz="1200" spc="-10" dirty="0">
                <a:latin typeface="Times New Roman"/>
                <a:cs typeface="Times New Roman"/>
              </a:rPr>
              <a:t> теоретические </a:t>
            </a:r>
            <a:r>
              <a:rPr sz="1200" dirty="0">
                <a:latin typeface="Times New Roman"/>
                <a:cs typeface="Times New Roman"/>
              </a:rPr>
              <a:t>вопросы </a:t>
            </a:r>
            <a:r>
              <a:rPr sz="1200" spc="-25" dirty="0">
                <a:latin typeface="Times New Roman"/>
                <a:cs typeface="Times New Roman"/>
              </a:rPr>
              <a:t>по </a:t>
            </a:r>
            <a:r>
              <a:rPr sz="1200" dirty="0">
                <a:latin typeface="Times New Roman"/>
                <a:cs typeface="Times New Roman"/>
              </a:rPr>
              <a:t>химической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кинетике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реакционной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способности: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связь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между качественным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понятием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реакционной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способности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количественными</a:t>
            </a:r>
            <a:endParaRPr sz="1200" dirty="0">
              <a:latin typeface="Times New Roman"/>
              <a:cs typeface="Times New Roman"/>
            </a:endParaRPr>
          </a:p>
          <a:p>
            <a:pPr marL="12700" marR="2395220">
              <a:lnSpc>
                <a:spcPts val="1380"/>
              </a:lnSpc>
            </a:pPr>
            <a:r>
              <a:rPr sz="1200" spc="-10" dirty="0">
                <a:latin typeface="Times New Roman"/>
                <a:cs typeface="Times New Roman"/>
              </a:rPr>
              <a:t>кинетическими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величинами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константой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скорости,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энергией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активации, стерическим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фактором;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роль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свободных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радикалов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ионов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химических</a:t>
            </a:r>
            <a:endParaRPr sz="1200" dirty="0">
              <a:latin typeface="Times New Roman"/>
              <a:cs typeface="Times New Roman"/>
            </a:endParaRPr>
          </a:p>
          <a:p>
            <a:pPr marL="12700" marR="2476500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превращениях;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природа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влияния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среды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течение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химических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реакций; </a:t>
            </a:r>
            <a:r>
              <a:rPr sz="1200" dirty="0">
                <a:latin typeface="Times New Roman"/>
                <a:cs typeface="Times New Roman"/>
              </a:rPr>
              <a:t>природа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активации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молекул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гомогенной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гетерогенной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реакциях;</a:t>
            </a:r>
            <a:endParaRPr sz="1200" dirty="0">
              <a:latin typeface="Times New Roman"/>
              <a:cs typeface="Times New Roman"/>
            </a:endParaRPr>
          </a:p>
          <a:p>
            <a:pPr marL="12700" marR="249301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основные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типы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химических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превращений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(радикально-</a:t>
            </a:r>
            <a:r>
              <a:rPr sz="1200" dirty="0">
                <a:latin typeface="Times New Roman"/>
                <a:cs typeface="Times New Roman"/>
              </a:rPr>
              <a:t>цепные,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ионные, </a:t>
            </a:r>
            <a:r>
              <a:rPr sz="1200" dirty="0">
                <a:latin typeface="Times New Roman"/>
                <a:cs typeface="Times New Roman"/>
              </a:rPr>
              <a:t>простые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молекулярные)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степень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их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распространенности;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пути</a:t>
            </a:r>
            <a:endParaRPr sz="1200" dirty="0">
              <a:latin typeface="Times New Roman"/>
              <a:cs typeface="Times New Roman"/>
            </a:endParaRPr>
          </a:p>
          <a:p>
            <a:pPr marL="12700" marR="2492375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построения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теории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химических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процессов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основе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теории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строения </a:t>
            </a:r>
            <a:r>
              <a:rPr sz="1200" dirty="0">
                <a:latin typeface="Times New Roman"/>
                <a:cs typeface="Times New Roman"/>
              </a:rPr>
              <a:t>молекул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т.п.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Книга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была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выпущена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основе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материала,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собранного </a:t>
            </a:r>
            <a:r>
              <a:rPr sz="1200" dirty="0">
                <a:latin typeface="Times New Roman"/>
                <a:cs typeface="Times New Roman"/>
              </a:rPr>
              <a:t>автором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краткого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доклада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Совещании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химической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кинетике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и </a:t>
            </a:r>
            <a:r>
              <a:rPr sz="1200" dirty="0">
                <a:latin typeface="Times New Roman"/>
                <a:cs typeface="Times New Roman"/>
              </a:rPr>
              <a:t>реакционной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способности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Академии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Наук.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https://koha.benran.ru/cgi-bin/koha/opac-detail.pl?biblionumber=133132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389" y="874013"/>
            <a:ext cx="2512061" cy="34820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1754" y="6649935"/>
            <a:ext cx="2239010" cy="347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1250" y="378148"/>
            <a:ext cx="6268974" cy="2315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Выставка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отдела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БЕН</a:t>
            </a:r>
            <a:r>
              <a:rPr sz="1200" spc="-4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РАН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Научном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центре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в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Черноголовке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к</a:t>
            </a:r>
            <a:r>
              <a:rPr sz="1200" spc="-3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130-летию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1F487C"/>
                </a:solidFill>
                <a:latin typeface="Cambria"/>
                <a:cs typeface="Cambria"/>
              </a:rPr>
              <a:t>Н.Н.</a:t>
            </a:r>
            <a:r>
              <a:rPr sz="1200" spc="-30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1F487C"/>
                </a:solidFill>
                <a:latin typeface="Cambria"/>
                <a:cs typeface="Cambria"/>
              </a:rPr>
              <a:t>Семёнова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200" dirty="0">
              <a:latin typeface="Cambria"/>
              <a:cs typeface="Cambria"/>
            </a:endParaRPr>
          </a:p>
          <a:p>
            <a:pPr marL="1591945" marR="5080" indent="43815">
              <a:lnSpc>
                <a:spcPct val="110000"/>
              </a:lnSpc>
            </a:pPr>
            <a:r>
              <a:rPr sz="1400" b="1" dirty="0">
                <a:solidFill>
                  <a:srgbClr val="454545"/>
                </a:solidFill>
                <a:latin typeface="Times New Roman"/>
                <a:cs typeface="Times New Roman"/>
              </a:rPr>
              <a:t>12.</a:t>
            </a:r>
            <a:r>
              <a:rPr sz="1400" b="1" spc="-30" dirty="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454545"/>
                </a:solidFill>
                <a:latin typeface="Times New Roman"/>
                <a:cs typeface="Times New Roman"/>
              </a:rPr>
              <a:t>Современное</a:t>
            </a:r>
            <a:r>
              <a:rPr sz="1400" b="1" spc="-15" dirty="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54545"/>
                </a:solidFill>
                <a:latin typeface="Times New Roman"/>
                <a:cs typeface="Times New Roman"/>
              </a:rPr>
              <a:t>учение</a:t>
            </a:r>
            <a:r>
              <a:rPr sz="1400" b="1" spc="-20" dirty="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54545"/>
                </a:solidFill>
                <a:latin typeface="Times New Roman"/>
                <a:cs typeface="Times New Roman"/>
              </a:rPr>
              <a:t>о</a:t>
            </a:r>
            <a:r>
              <a:rPr sz="1400" b="1" spc="-25" dirty="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54545"/>
                </a:solidFill>
                <a:latin typeface="Times New Roman"/>
                <a:cs typeface="Times New Roman"/>
              </a:rPr>
              <a:t>скоростях</a:t>
            </a:r>
            <a:r>
              <a:rPr sz="1400" b="1" spc="-35" dirty="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54545"/>
                </a:solidFill>
                <a:latin typeface="Times New Roman"/>
                <a:cs typeface="Times New Roman"/>
              </a:rPr>
              <a:t>газовых</a:t>
            </a:r>
            <a:r>
              <a:rPr sz="1400" b="1" spc="-35" dirty="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454545"/>
                </a:solidFill>
                <a:latin typeface="Times New Roman"/>
                <a:cs typeface="Times New Roman"/>
              </a:rPr>
              <a:t>химических </a:t>
            </a:r>
            <a:r>
              <a:rPr sz="1400" b="1" dirty="0">
                <a:solidFill>
                  <a:srgbClr val="454545"/>
                </a:solidFill>
                <a:latin typeface="Times New Roman"/>
                <a:cs typeface="Times New Roman"/>
              </a:rPr>
              <a:t>реакций:</a:t>
            </a:r>
            <a:r>
              <a:rPr sz="1400" b="1" spc="-50" dirty="0">
                <a:solidFill>
                  <a:srgbClr val="454545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454545"/>
                </a:solidFill>
                <a:latin typeface="Times New Roman"/>
                <a:cs typeface="Times New Roman"/>
              </a:rPr>
              <a:t>монография</a:t>
            </a:r>
            <a:endParaRPr sz="1400" dirty="0">
              <a:latin typeface="Times New Roman"/>
              <a:cs typeface="Times New Roman"/>
            </a:endParaRPr>
          </a:p>
          <a:p>
            <a:pPr marL="1591945" marR="3387725">
              <a:lnSpc>
                <a:spcPts val="1490"/>
              </a:lnSpc>
              <a:spcBef>
                <a:spcPts val="1265"/>
              </a:spcBef>
            </a:pPr>
            <a:r>
              <a:rPr sz="1300" dirty="0">
                <a:latin typeface="Times New Roman"/>
                <a:cs typeface="Times New Roman"/>
              </a:rPr>
              <a:t>Николай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Семенов </a:t>
            </a:r>
            <a:r>
              <a:rPr sz="1300" dirty="0">
                <a:latin typeface="Times New Roman"/>
                <a:cs typeface="Times New Roman"/>
              </a:rPr>
              <a:t>Год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издания: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1929</a:t>
            </a:r>
            <a:endParaRPr sz="1300" dirty="0">
              <a:latin typeface="Times New Roman"/>
              <a:cs typeface="Times New Roman"/>
            </a:endParaRPr>
          </a:p>
          <a:p>
            <a:pPr marL="1591945">
              <a:lnSpc>
                <a:spcPts val="1460"/>
              </a:lnSpc>
            </a:pPr>
            <a:r>
              <a:rPr sz="1300" dirty="0">
                <a:latin typeface="Times New Roman"/>
                <a:cs typeface="Times New Roman"/>
              </a:rPr>
              <a:t>Издательство: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Государственное издательство</a:t>
            </a:r>
            <a:endParaRPr sz="1300" dirty="0">
              <a:latin typeface="Times New Roman"/>
              <a:cs typeface="Times New Roman"/>
            </a:endParaRPr>
          </a:p>
          <a:p>
            <a:pPr marL="1591945">
              <a:lnSpc>
                <a:spcPct val="100000"/>
              </a:lnSpc>
              <a:spcBef>
                <a:spcPts val="1150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http://www.e-heritage.ru/Book/10070516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131" y="4677282"/>
            <a:ext cx="4556125" cy="17868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13.</a:t>
            </a:r>
            <a:r>
              <a:rPr sz="1600" b="1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О</a:t>
            </a:r>
            <a:r>
              <a:rPr sz="1600" b="1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цепных</a:t>
            </a:r>
            <a:r>
              <a:rPr sz="1600" b="1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реакциях</a:t>
            </a:r>
            <a:r>
              <a:rPr sz="1600" b="1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600" b="1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теории</a:t>
            </a:r>
            <a:r>
              <a:rPr sz="1600" b="1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горения</a:t>
            </a:r>
            <a:endParaRPr sz="1600" dirty="0">
              <a:latin typeface="Times New Roman"/>
              <a:cs typeface="Times New Roman"/>
            </a:endParaRPr>
          </a:p>
          <a:p>
            <a:pPr marL="12700" marR="3252470">
              <a:lnSpc>
                <a:spcPts val="1490"/>
              </a:lnSpc>
              <a:spcBef>
                <a:spcPts val="1295"/>
              </a:spcBef>
            </a:pPr>
            <a:r>
              <a:rPr sz="1300" dirty="0">
                <a:latin typeface="Times New Roman"/>
                <a:cs typeface="Times New Roman"/>
              </a:rPr>
              <a:t>Николай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Семенов </a:t>
            </a:r>
            <a:r>
              <a:rPr sz="1300" dirty="0">
                <a:latin typeface="Times New Roman"/>
                <a:cs typeface="Times New Roman"/>
              </a:rPr>
              <a:t>Год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издания: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1957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ts val="1430"/>
              </a:lnSpc>
            </a:pPr>
            <a:r>
              <a:rPr sz="1300" dirty="0">
                <a:latin typeface="Times New Roman"/>
                <a:cs typeface="Times New Roman"/>
              </a:rPr>
              <a:t>Издательство: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Знание</a:t>
            </a:r>
            <a:endParaRPr sz="1300" dirty="0">
              <a:latin typeface="Times New Roman"/>
              <a:cs typeface="Times New Roman"/>
            </a:endParaRPr>
          </a:p>
          <a:p>
            <a:pPr marL="12700" marR="5080">
              <a:lnSpc>
                <a:spcPts val="1490"/>
              </a:lnSpc>
              <a:spcBef>
                <a:spcPts val="80"/>
              </a:spcBef>
            </a:pP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Серия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8/</a:t>
            </a:r>
            <a:r>
              <a:rPr sz="13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Всесоюз.</a:t>
            </a:r>
            <a:r>
              <a:rPr sz="13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общество</a:t>
            </a:r>
            <a:r>
              <a:rPr sz="13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по</a:t>
            </a:r>
            <a:r>
              <a:rPr sz="13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распространению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полит.</a:t>
            </a:r>
            <a:r>
              <a:rPr sz="13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3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42525"/>
                </a:solidFill>
                <a:latin typeface="Times New Roman"/>
                <a:cs typeface="Times New Roman"/>
              </a:rPr>
              <a:t>науч. знаний</a:t>
            </a:r>
            <a:endParaRPr sz="1300" dirty="0">
              <a:latin typeface="Times New Roman"/>
              <a:cs typeface="Times New Roman"/>
            </a:endParaRPr>
          </a:p>
          <a:p>
            <a:pPr marL="12700" marR="1535430" indent="43815">
              <a:lnSpc>
                <a:spcPts val="1610"/>
              </a:lnSpc>
              <a:spcBef>
                <a:spcPts val="10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https://koha.benran.ru/cgi-bin/koha/opac-</a:t>
            </a:r>
            <a:r>
              <a:rPr sz="1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detail.pl?biblionumber=2016234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2850" y="7175501"/>
            <a:ext cx="4864735" cy="3040897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287020">
              <a:lnSpc>
                <a:spcPts val="1839"/>
              </a:lnSpc>
              <a:spcBef>
                <a:spcPts val="220"/>
              </a:spcBef>
            </a:pP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14.</a:t>
            </a:r>
            <a:r>
              <a:rPr sz="1600" b="1" spc="-6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Развитие</a:t>
            </a:r>
            <a:r>
              <a:rPr sz="1600" b="1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теории</a:t>
            </a:r>
            <a:r>
              <a:rPr sz="1600" b="1" spc="-5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цепных</a:t>
            </a:r>
            <a:r>
              <a:rPr sz="1600" b="1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реакций</a:t>
            </a:r>
            <a:r>
              <a:rPr sz="1600" b="1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600" b="1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242525"/>
                </a:solidFill>
                <a:latin typeface="Times New Roman"/>
                <a:cs typeface="Times New Roman"/>
              </a:rPr>
              <a:t>теплового воспламенения</a:t>
            </a:r>
            <a:endParaRPr sz="1600" dirty="0">
              <a:latin typeface="Times New Roman"/>
              <a:cs typeface="Times New Roman"/>
            </a:endParaRPr>
          </a:p>
          <a:p>
            <a:pPr marL="12700" marR="3559175">
              <a:lnSpc>
                <a:spcPts val="1500"/>
              </a:lnSpc>
              <a:spcBef>
                <a:spcPts val="1805"/>
              </a:spcBef>
            </a:pPr>
            <a:r>
              <a:rPr sz="1300" dirty="0">
                <a:latin typeface="Times New Roman"/>
                <a:cs typeface="Times New Roman"/>
              </a:rPr>
              <a:t>Николай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Семенов </a:t>
            </a:r>
            <a:r>
              <a:rPr sz="1300" dirty="0">
                <a:latin typeface="Times New Roman"/>
                <a:cs typeface="Times New Roman"/>
              </a:rPr>
              <a:t>Год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издания: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1969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r>
              <a:rPr sz="1300" dirty="0">
                <a:latin typeface="Times New Roman"/>
                <a:cs typeface="Times New Roman"/>
              </a:rPr>
              <a:t>Издательство: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Знание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Серия: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Химия.</a:t>
            </a:r>
            <a:r>
              <a:rPr sz="13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Новое</a:t>
            </a:r>
            <a:r>
              <a:rPr sz="13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жизни,</a:t>
            </a:r>
            <a:r>
              <a:rPr sz="13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науке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42525"/>
                </a:solidFill>
                <a:latin typeface="Times New Roman"/>
                <a:cs typeface="Times New Roman"/>
              </a:rPr>
              <a:t>технике.</a:t>
            </a:r>
            <a:endParaRPr sz="1300" dirty="0">
              <a:latin typeface="Times New Roman"/>
              <a:cs typeface="Times New Roman"/>
            </a:endParaRPr>
          </a:p>
          <a:p>
            <a:pPr marL="12700" marR="29845">
              <a:lnSpc>
                <a:spcPct val="95800"/>
              </a:lnSpc>
              <a:spcBef>
                <a:spcPts val="1490"/>
              </a:spcBef>
            </a:pP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«</a:t>
            </a:r>
            <a:r>
              <a:rPr sz="13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3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этой</a:t>
            </a:r>
            <a:r>
              <a:rPr sz="13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книге</a:t>
            </a:r>
            <a:r>
              <a:rPr sz="13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я</a:t>
            </a:r>
            <a:r>
              <a:rPr sz="13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взял</a:t>
            </a:r>
            <a:r>
              <a:rPr sz="1300" spc="-1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на</a:t>
            </a:r>
            <a:r>
              <a:rPr sz="13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себя</a:t>
            </a:r>
            <a:r>
              <a:rPr sz="13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трудную</a:t>
            </a:r>
            <a:r>
              <a:rPr sz="13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задачу</a:t>
            </a:r>
            <a:r>
              <a:rPr sz="13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–</a:t>
            </a:r>
            <a:r>
              <a:rPr sz="13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поведать</a:t>
            </a:r>
            <a:r>
              <a:rPr sz="13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об</a:t>
            </a:r>
            <a:r>
              <a:rPr sz="13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42525"/>
                </a:solidFill>
                <a:latin typeface="Times New Roman"/>
                <a:cs typeface="Times New Roman"/>
              </a:rPr>
              <a:t>истории возникновения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развитии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большого</a:t>
            </a:r>
            <a:r>
              <a:rPr sz="1300" spc="-2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раздела</a:t>
            </a:r>
            <a:r>
              <a:rPr sz="1300" spc="-4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химии,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в</a:t>
            </a:r>
            <a:r>
              <a:rPr sz="13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котором</a:t>
            </a:r>
            <a:r>
              <a:rPr sz="1300" spc="-25" dirty="0">
                <a:solidFill>
                  <a:srgbClr val="242525"/>
                </a:solidFill>
                <a:latin typeface="Times New Roman"/>
                <a:cs typeface="Times New Roman"/>
              </a:rPr>
              <a:t> нам </a:t>
            </a:r>
            <a:r>
              <a:rPr sz="1300" spc="-10" dirty="0">
                <a:solidFill>
                  <a:srgbClr val="242525"/>
                </a:solidFill>
                <a:latin typeface="Times New Roman"/>
                <a:cs typeface="Times New Roman"/>
              </a:rPr>
              <a:t>посчастливилось</a:t>
            </a:r>
            <a:r>
              <a:rPr sz="13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принять</a:t>
            </a:r>
            <a:r>
              <a:rPr sz="13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активное</a:t>
            </a:r>
            <a:r>
              <a:rPr sz="1300" spc="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42525"/>
                </a:solidFill>
                <a:latin typeface="Times New Roman"/>
                <a:cs typeface="Times New Roman"/>
              </a:rPr>
              <a:t>участие…Я</a:t>
            </a:r>
            <a:r>
              <a:rPr sz="1300" spc="-1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льщу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242525"/>
                </a:solidFill>
                <a:latin typeface="Times New Roman"/>
                <a:cs typeface="Times New Roman"/>
              </a:rPr>
              <a:t>себя</a:t>
            </a:r>
            <a:endParaRPr sz="1300" dirty="0">
              <a:latin typeface="Times New Roman"/>
              <a:cs typeface="Times New Roman"/>
            </a:endParaRPr>
          </a:p>
          <a:p>
            <a:pPr marL="12700" marR="137795">
              <a:lnSpc>
                <a:spcPts val="1490"/>
              </a:lnSpc>
              <a:spcBef>
                <a:spcPts val="50"/>
              </a:spcBef>
            </a:pP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надеждой,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что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для</a:t>
            </a:r>
            <a:r>
              <a:rPr sz="13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студенческих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масс</a:t>
            </a:r>
            <a:r>
              <a:rPr sz="13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и</a:t>
            </a:r>
            <a:r>
              <a:rPr sz="1300" spc="-3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лиц,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имеющих</a:t>
            </a:r>
            <a:r>
              <a:rPr sz="1300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242525"/>
                </a:solidFill>
                <a:latin typeface="Times New Roman"/>
                <a:cs typeface="Times New Roman"/>
              </a:rPr>
              <a:t>физическое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или</a:t>
            </a:r>
            <a:r>
              <a:rPr sz="13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химическое</a:t>
            </a:r>
            <a:r>
              <a:rPr sz="1300" spc="-3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образование,</a:t>
            </a:r>
            <a:r>
              <a:rPr sz="13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она</a:t>
            </a:r>
            <a:r>
              <a:rPr sz="13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будет</a:t>
            </a:r>
            <a:r>
              <a:rPr sz="1300" spc="-5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242525"/>
                </a:solidFill>
                <a:latin typeface="Times New Roman"/>
                <a:cs typeface="Times New Roman"/>
              </a:rPr>
              <a:t>представлять</a:t>
            </a:r>
            <a:r>
              <a:rPr sz="1300" spc="-45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rgbClr val="242525"/>
                </a:solidFill>
                <a:latin typeface="Times New Roman"/>
                <a:cs typeface="Times New Roman"/>
              </a:rPr>
              <a:t>интерес</a:t>
            </a:r>
            <a:r>
              <a:rPr sz="1300" spc="-10" dirty="0" smtClean="0">
                <a:solidFill>
                  <a:srgbClr val="242525"/>
                </a:solidFill>
                <a:latin typeface="Times New Roman"/>
                <a:cs typeface="Times New Roman"/>
              </a:rPr>
              <a:t>».</a:t>
            </a:r>
            <a:endParaRPr lang="en-US" sz="1300" spc="-10" dirty="0" smtClean="0">
              <a:solidFill>
                <a:srgbClr val="242525"/>
              </a:solidFill>
              <a:latin typeface="Times New Roman"/>
              <a:cs typeface="Times New Roman"/>
            </a:endParaRPr>
          </a:p>
          <a:p>
            <a:pPr marL="12700" marR="137795">
              <a:lnSpc>
                <a:spcPts val="1490"/>
              </a:lnSpc>
              <a:spcBef>
                <a:spcPts val="50"/>
              </a:spcBef>
            </a:pPr>
            <a:r>
              <a:rPr lang="en-US" sz="1300" dirty="0" smtClean="0">
                <a:latin typeface="Times New Roman"/>
                <a:cs typeface="Times New Roman"/>
                <a:hlinkClick r:id="rId4"/>
              </a:rPr>
              <a:t>https://koha.benran.ru/cgi-bin/koha/opac-detail.pl?biblionumber=2356952</a:t>
            </a:r>
            <a:r>
              <a:rPr lang="en-US" sz="1300" dirty="0">
                <a:latin typeface="Times New Roman"/>
                <a:cs typeface="Times New Roman"/>
              </a:rPr>
              <a:t> </a:t>
            </a:r>
            <a:r>
              <a:rPr lang="en-US" sz="1300" dirty="0" smtClean="0">
                <a:latin typeface="Times New Roman"/>
                <a:cs typeface="Times New Roman"/>
              </a:rPr>
              <a:t>                                           </a:t>
            </a:r>
            <a:r>
              <a:rPr sz="1100" b="1" i="1" dirty="0" smtClean="0">
                <a:solidFill>
                  <a:srgbClr val="242525"/>
                </a:solidFill>
                <a:latin typeface="Times New Roman"/>
                <a:cs typeface="Times New Roman"/>
              </a:rPr>
              <a:t>Н</a:t>
            </a:r>
            <a:r>
              <a:rPr sz="1100" b="1" i="1" dirty="0">
                <a:solidFill>
                  <a:srgbClr val="242525"/>
                </a:solidFill>
                <a:latin typeface="Times New Roman"/>
                <a:cs typeface="Times New Roman"/>
              </a:rPr>
              <a:t>.</a:t>
            </a:r>
            <a:r>
              <a:rPr sz="1100" b="1" i="1" spc="-20" dirty="0">
                <a:solidFill>
                  <a:srgbClr val="242525"/>
                </a:solidFill>
                <a:latin typeface="Times New Roman"/>
                <a:cs typeface="Times New Roman"/>
              </a:rPr>
              <a:t> </a:t>
            </a:r>
            <a:r>
              <a:rPr sz="1100" b="1" i="1" spc="-10" dirty="0">
                <a:solidFill>
                  <a:srgbClr val="242525"/>
                </a:solidFill>
                <a:latin typeface="Times New Roman"/>
                <a:cs typeface="Times New Roman"/>
              </a:rPr>
              <a:t>Семёнов</a:t>
            </a:r>
            <a:endParaRPr sz="1100" b="1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270" y="1089278"/>
            <a:ext cx="2303780" cy="32668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97450" y="3640072"/>
            <a:ext cx="2192020" cy="30020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389" y="7094435"/>
            <a:ext cx="2228850" cy="318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ыставка_Семенов- 13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выставка_Семенов- 130</Template>
  <TotalTime>1</TotalTime>
  <Words>6059</Words>
  <Application>Microsoft Office PowerPoint</Application>
  <PresentationFormat>Произвольный</PresentationFormat>
  <Paragraphs>453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выставка_Семенов- 130</vt:lpstr>
      <vt:lpstr>Выставка отдела БЕН РАН в Научном центре в Черноголовке к 130-летию Н.Н. Семёнова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отдела БЕН РАН в Научном центре в Черноголовке к 130-летию Н.Н. Семёнова</dc:title>
  <dc:creator>bnc3</dc:creator>
  <cp:lastModifiedBy>Варвара</cp:lastModifiedBy>
  <cp:revision>2</cp:revision>
  <dcterms:created xsi:type="dcterms:W3CDTF">2026-04-02T10:43:34Z</dcterms:created>
  <dcterms:modified xsi:type="dcterms:W3CDTF">2026-04-15T21:19:10Z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2026-02-12T00:00:00Z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2026-03-04T00:00:00Z</vt:filetime>
  </property>
  <property fmtid="{D5CDD505-2E9C-101B-9397-08002B2CF9AE}" pid="5" name="Producer">
    <vt:lpwstr>3-Heights(TM) PDF Security Shell 4.8.25.2 (http://www.pdf-tools.com)</vt:lpwstr>
  </property>
</Properties>
</file>