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12192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>
        <p:scale>
          <a:sx n="70" d="100"/>
          <a:sy n="70" d="100"/>
        </p:scale>
        <p:origin x="50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55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Представляется, что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отбор документов для включения в электронный фонд должен осуществляться на основании следующих критериев: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7.svg"/><Relationship Id="rId4" Type="http://schemas.openxmlformats.org/officeDocument/2006/relationships/image" Target="../media/image11.sv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48017" y="4708595"/>
            <a:ext cx="11368585" cy="19515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5125"/>
              </a:lnSpc>
              <a:buNone/>
            </a:pPr>
            <a:r>
              <a:rPr lang="en-US" sz="3200" b="1" kern="0" spc="-263" dirty="0">
                <a:solidFill>
                  <a:srgbClr val="33333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Методические и нормативно-правовые рекомендации по работе с правообладателями для отбора, оцифровки, хранения и предоставления доступа к электронным фондам научных библиотек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0" y="0"/>
            <a:ext cx="12188952" cy="207974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" name="Object 4" descr="scientific library interior">
            <a:extLst>
              <a:ext uri="{FF2B5EF4-FFF2-40B4-BE49-F238E27FC236}">
                <a16:creationId xmlns:a16="http://schemas.microsoft.com/office/drawing/2014/main" id="{805FAC44-3882-3E3B-C60A-9721F8A5ED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444" b="24444"/>
          <a:stretch/>
        </p:blipFill>
        <p:spPr>
          <a:xfrm>
            <a:off x="3048" y="-52712"/>
            <a:ext cx="12188952" cy="47613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74284"/>
            <a:ext cx="12188952" cy="5561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380"/>
              </a:lnSpc>
              <a:buNone/>
            </a:pPr>
            <a:r>
              <a:rPr lang="en-US" sz="3750" b="1" kern="0" spc="-225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Рекомендации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2"/>
          <p:cNvSpPr/>
          <p:nvPr/>
        </p:nvSpPr>
        <p:spPr>
          <a:xfrm>
            <a:off x="1095101" y="1604561"/>
            <a:ext cx="714196" cy="714196"/>
          </a:xfrm>
          <a:prstGeom prst="ellipse">
            <a:avLst/>
          </a:prstGeom>
          <a:solidFill>
            <a:srgbClr val="22AAEE"/>
          </a:solidFill>
        </p:spPr>
      </p:sp>
      <p:pic>
        <p:nvPicPr>
          <p:cNvPr id="4" name="Object 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9911" y="1794268"/>
            <a:ext cx="295201" cy="342814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1999750" y="1555683"/>
            <a:ext cx="4242327" cy="133465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02"/>
              </a:lnSpc>
              <a:buNone/>
            </a:pPr>
            <a:r>
              <a:rPr lang="en-US" sz="1800" b="1" kern="0" spc="-108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Разработка проекта организации получения прав для оцифровки и доступа к оцифрованным материалам, включающего нормативные акты и документы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1999749" y="2789166"/>
            <a:ext cx="4242327" cy="79231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081"/>
              </a:lnSpc>
              <a:spcBef>
                <a:spcPts val="599"/>
              </a:spcBef>
              <a:buNone/>
            </a:pPr>
            <a:r>
              <a:rPr lang="en-US" sz="1600" kern="0" spc="-30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Важно разработать комплексный проект, регламентирующий все аспекты работы с электронными фондами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1095101" y="4185191"/>
            <a:ext cx="714196" cy="714196"/>
          </a:xfrm>
          <a:prstGeom prst="ellipse">
            <a:avLst/>
          </a:prstGeom>
          <a:solidFill>
            <a:srgbClr val="FFD9A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Object 8"/>
          <p:cNvSpPr/>
          <p:nvPr/>
        </p:nvSpPr>
        <p:spPr>
          <a:xfrm>
            <a:off x="1999750" y="4136313"/>
            <a:ext cx="4242327" cy="53386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02"/>
              </a:lnSpc>
              <a:buNone/>
            </a:pPr>
            <a:r>
              <a:rPr lang="en-US" sz="1800" b="1" kern="0" spc="-108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Проведение правового аудита существующих фондов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9"/>
          <p:cNvSpPr/>
          <p:nvPr/>
        </p:nvSpPr>
        <p:spPr>
          <a:xfrm>
            <a:off x="1999750" y="4747769"/>
            <a:ext cx="4242327" cy="5282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081"/>
              </a:lnSpc>
              <a:spcBef>
                <a:spcPts val="599"/>
              </a:spcBef>
              <a:buNone/>
            </a:pPr>
            <a:r>
              <a:rPr lang="en-US" sz="1600" kern="0" spc="-30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Анализ прав на использование документов, входящих в электронные коллекции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6332541" y="1604561"/>
            <a:ext cx="714196" cy="714196"/>
          </a:xfrm>
          <a:prstGeom prst="ellipse">
            <a:avLst/>
          </a:prstGeom>
          <a:solidFill>
            <a:srgbClr val="FEC088"/>
          </a:solidFill>
        </p:spPr>
      </p:sp>
      <p:sp>
        <p:nvSpPr>
          <p:cNvPr id="13" name="Object 12"/>
          <p:cNvSpPr/>
          <p:nvPr/>
        </p:nvSpPr>
        <p:spPr>
          <a:xfrm>
            <a:off x="7237190" y="1555683"/>
            <a:ext cx="4242327" cy="80079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02"/>
              </a:lnSpc>
              <a:buNone/>
            </a:pPr>
            <a:r>
              <a:rPr lang="en-US" sz="1800" b="1" kern="0" spc="-108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Организация работы с правообладателями и представляющими их организациями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3"/>
          <p:cNvSpPr/>
          <p:nvPr/>
        </p:nvSpPr>
        <p:spPr>
          <a:xfrm>
            <a:off x="7237190" y="2352147"/>
            <a:ext cx="4242327" cy="79231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081"/>
              </a:lnSpc>
              <a:spcBef>
                <a:spcPts val="599"/>
              </a:spcBef>
              <a:buNone/>
            </a:pPr>
            <a:r>
              <a:rPr lang="en-US" sz="1600" kern="0" spc="-30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Получение разрешений и заключение лицензионных договоров с правообладателями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4"/>
          <p:cNvSpPr/>
          <p:nvPr/>
        </p:nvSpPr>
        <p:spPr>
          <a:xfrm>
            <a:off x="6382535" y="4113138"/>
            <a:ext cx="714196" cy="714196"/>
          </a:xfrm>
          <a:prstGeom prst="ellipse">
            <a:avLst/>
          </a:prstGeom>
          <a:solidFill>
            <a:srgbClr val="FD864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Object 16"/>
          <p:cNvSpPr/>
          <p:nvPr/>
        </p:nvSpPr>
        <p:spPr>
          <a:xfrm>
            <a:off x="7237190" y="4099189"/>
            <a:ext cx="4242327" cy="26693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02"/>
              </a:lnSpc>
              <a:buNone/>
            </a:pPr>
            <a:r>
              <a:rPr lang="en-US" sz="1800" b="1" kern="0" spc="-108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Обучение персонала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7"/>
          <p:cNvSpPr/>
          <p:nvPr/>
        </p:nvSpPr>
        <p:spPr>
          <a:xfrm>
            <a:off x="7237190" y="4470236"/>
            <a:ext cx="4242327" cy="79231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081"/>
              </a:lnSpc>
              <a:spcBef>
                <a:spcPts val="599"/>
              </a:spcBef>
              <a:buNone/>
            </a:pPr>
            <a:r>
              <a:rPr lang="en-US" sz="1600" kern="0" spc="-30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Повышение квалификации сотрудников по вопросам авторского права и информационной безопасности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8"/>
          <p:cNvSpPr/>
          <p:nvPr/>
        </p:nvSpPr>
        <p:spPr>
          <a:xfrm>
            <a:off x="0" y="5713571"/>
            <a:ext cx="12188952" cy="1142714"/>
          </a:xfrm>
          <a:prstGeom prst="rect">
            <a:avLst/>
          </a:prstGeom>
          <a:solidFill>
            <a:srgbClr val="FEC088"/>
          </a:solidFill>
        </p:spPr>
      </p:sp>
      <p:sp>
        <p:nvSpPr>
          <p:cNvPr id="20" name="Object 19"/>
          <p:cNvSpPr/>
          <p:nvPr/>
        </p:nvSpPr>
        <p:spPr>
          <a:xfrm>
            <a:off x="275129" y="5823305"/>
            <a:ext cx="11612072" cy="91967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1840"/>
              </a:lnSpc>
              <a:buNone/>
            </a:pPr>
            <a:r>
              <a:rPr lang="en-US" sz="2000" b="1" kern="0" spc="-94" dirty="0">
                <a:solidFill>
                  <a:srgbClr val="33333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Соблюдение настоящих методических рекомендаций обеспечит соответствие деятельности библиотек законодательству РФ, защиту интересов правообладателей, сохранность культурного наследия и расширение доступа к информационным ресурсам.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Object 7">
            <a:extLst>
              <a:ext uri="{FF2B5EF4-FFF2-40B4-BE49-F238E27FC236}">
                <a16:creationId xmlns:a16="http://schemas.microsoft.com/office/drawing/2014/main" id="{6AFA64CC-FFE5-6584-6C62-3D11E075BB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7754" y="1797617"/>
            <a:ext cx="323769" cy="352337"/>
          </a:xfrm>
          <a:prstGeom prst="rect">
            <a:avLst/>
          </a:prstGeom>
        </p:spPr>
      </p:pic>
      <p:pic>
        <p:nvPicPr>
          <p:cNvPr id="23" name="Object 3">
            <a:extLst>
              <a:ext uri="{FF2B5EF4-FFF2-40B4-BE49-F238E27FC236}">
                <a16:creationId xmlns:a16="http://schemas.microsoft.com/office/drawing/2014/main" id="{94DCCDA8-0F59-FBF1-A3B6-B2AF00C971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09911" y="4389927"/>
            <a:ext cx="323769" cy="304724"/>
          </a:xfrm>
          <a:prstGeom prst="rect">
            <a:avLst/>
          </a:prstGeom>
        </p:spPr>
      </p:pic>
      <p:pic>
        <p:nvPicPr>
          <p:cNvPr id="24" name="Object 3">
            <a:extLst>
              <a:ext uri="{FF2B5EF4-FFF2-40B4-BE49-F238E27FC236}">
                <a16:creationId xmlns:a16="http://schemas.microsoft.com/office/drawing/2014/main" id="{F52C47FB-1838-8FD0-574B-864F3BBE94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V="1">
            <a:off x="6570150" y="4325204"/>
            <a:ext cx="361860" cy="1635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76131" y="476131"/>
            <a:ext cx="4607043" cy="5904024"/>
          </a:xfrm>
          <a:prstGeom prst="rect">
            <a:avLst/>
          </a:prstGeom>
          <a:solidFill>
            <a:srgbClr val="22AAEE"/>
          </a:solidFill>
        </p:spPr>
      </p:sp>
      <p:pic>
        <p:nvPicPr>
          <p:cNvPr id="3" name="Object 2" descr="library books legal compliance"/>
          <p:cNvPicPr>
            <a:picLocks noChangeAspect="1"/>
          </p:cNvPicPr>
          <p:nvPr/>
        </p:nvPicPr>
        <p:blipFill>
          <a:blip r:embed="rId3"/>
          <a:srcRect l="3181" r="3181"/>
          <a:stretch/>
        </p:blipFill>
        <p:spPr>
          <a:xfrm>
            <a:off x="476131" y="476131"/>
            <a:ext cx="4607043" cy="5904024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5687384" y="2062465"/>
            <a:ext cx="5897358" cy="33366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2628"/>
              </a:lnSpc>
              <a:buNone/>
            </a:pPr>
            <a:r>
              <a:rPr lang="en-US" sz="3600" b="1" kern="0" spc="-135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В</a:t>
            </a:r>
            <a:r>
              <a:rPr lang="ru-RU" sz="3600" b="1" kern="0" spc="-135" dirty="0" err="1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асилий</a:t>
            </a:r>
            <a:r>
              <a:rPr lang="en-US" sz="3600" b="1" kern="0" spc="-135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Терлецкий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5687384" y="2556674"/>
            <a:ext cx="5897358" cy="133465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2628"/>
              </a:lnSpc>
              <a:spcBef>
                <a:spcPts val="1239"/>
              </a:spcBef>
              <a:buNone/>
            </a:pPr>
            <a:r>
              <a:rPr lang="en-US" sz="2000" b="1" kern="0" spc="-135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кандидат юридических наук, </a:t>
            </a:r>
            <a:r>
              <a:rPr lang="en-US" sz="2000" b="1" kern="0" spc="-135" dirty="0" err="1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Генеральный</a:t>
            </a:r>
            <a:r>
              <a:rPr lang="en-US" sz="2000" b="1" kern="0" spc="-135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директор Российского авторско-правового общества КОПИРУС, </a:t>
            </a:r>
            <a:r>
              <a:rPr lang="en-US" sz="2000" b="1" kern="0" spc="-135" dirty="0" err="1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ведущий</a:t>
            </a:r>
            <a:r>
              <a:rPr lang="en-US" sz="2000" b="1" kern="0" spc="-135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проектов РЦИС.РФ </a:t>
            </a:r>
            <a:r>
              <a:rPr lang="en-US" sz="2400" b="1" kern="0" spc="-135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5687384" y="4491477"/>
            <a:ext cx="5897358" cy="3169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2497"/>
              </a:lnSpc>
              <a:spcBef>
                <a:spcPts val="1046"/>
              </a:spcBef>
              <a:buNone/>
            </a:pPr>
            <a:r>
              <a:rPr lang="en-US" sz="3200" kern="0" spc="-36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Спасибо за внимание!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1" y="512272"/>
            <a:ext cx="12188952" cy="5561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380"/>
              </a:lnSpc>
              <a:buNone/>
            </a:pPr>
            <a:r>
              <a:rPr lang="en-US" sz="3750" b="1" kern="0" spc="-225" dirty="0">
                <a:solidFill>
                  <a:srgbClr val="33333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Общие положения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2"/>
          <p:cNvSpPr/>
          <p:nvPr/>
        </p:nvSpPr>
        <p:spPr>
          <a:xfrm>
            <a:off x="1095101" y="2302331"/>
            <a:ext cx="714196" cy="714196"/>
          </a:xfrm>
          <a:prstGeom prst="ellipse">
            <a:avLst/>
          </a:prstGeom>
          <a:solidFill>
            <a:srgbClr val="22AAEE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1999750" y="2253453"/>
            <a:ext cx="4242327" cy="80079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02"/>
              </a:lnSpc>
              <a:buNone/>
            </a:pPr>
            <a:r>
              <a:rPr lang="en-US" sz="1800" b="1" kern="0" spc="-108" dirty="0">
                <a:solidFill>
                  <a:srgbClr val="33333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Не</a:t>
            </a:r>
            <a:r>
              <a:rPr lang="en-US" b="1" kern="0" spc="-108" dirty="0">
                <a:solidFill>
                  <a:srgbClr val="33333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обходимость единого подхода к работе с электронными фондами научных библиотек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1999750" y="3054246"/>
            <a:ext cx="4242327" cy="132051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081"/>
              </a:lnSpc>
              <a:spcBef>
                <a:spcPts val="599"/>
              </a:spcBef>
              <a:buNone/>
            </a:pPr>
            <a:r>
              <a:rPr lang="en-US" kern="0" spc="-30" dirty="0">
                <a:solidFill>
                  <a:srgbClr val="000000">
                    <a:alpha val="56000"/>
                  </a:srgbClr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Методические рекомендации разработаны для обеспечения единого подхода к созданию, хранению и предоставлению доступа к электронным фондам научных библиотек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6332541" y="2302331"/>
            <a:ext cx="714196" cy="714196"/>
          </a:xfrm>
          <a:prstGeom prst="ellipse">
            <a:avLst/>
          </a:prstGeom>
          <a:solidFill>
            <a:srgbClr val="FFD9A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Object 8"/>
          <p:cNvSpPr/>
          <p:nvPr/>
        </p:nvSpPr>
        <p:spPr>
          <a:xfrm>
            <a:off x="7237190" y="2253453"/>
            <a:ext cx="4242327" cy="53386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02"/>
              </a:lnSpc>
              <a:buNone/>
            </a:pPr>
            <a:r>
              <a:rPr lang="en-US" sz="2000" b="1" kern="0" spc="-108" dirty="0">
                <a:solidFill>
                  <a:srgbClr val="33333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Основные нормативные правовые акты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9"/>
          <p:cNvSpPr/>
          <p:nvPr/>
        </p:nvSpPr>
        <p:spPr>
          <a:xfrm>
            <a:off x="7237190" y="3016527"/>
            <a:ext cx="4242327" cy="135823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081"/>
              </a:lnSpc>
              <a:spcBef>
                <a:spcPts val="599"/>
              </a:spcBef>
              <a:buNone/>
            </a:pPr>
            <a:r>
              <a:rPr lang="en-US" kern="0" spc="-30" dirty="0">
                <a:solidFill>
                  <a:srgbClr val="000000">
                    <a:alpha val="56000"/>
                  </a:srgbClr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Федеральные законы: О библиотечном деле, Об информации, информационных технологиях и о защите информации, Об обязательном экземпляре документов, Часть четвертая ГК РФ об авторском праве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0" y="5713571"/>
            <a:ext cx="12188952" cy="1142714"/>
          </a:xfrm>
          <a:prstGeom prst="rect">
            <a:avLst/>
          </a:prstGeom>
          <a:solidFill>
            <a:srgbClr val="FD864D"/>
          </a:solidFill>
        </p:spPr>
      </p:sp>
      <p:sp>
        <p:nvSpPr>
          <p:cNvPr id="12" name="Object 11"/>
          <p:cNvSpPr/>
          <p:nvPr/>
        </p:nvSpPr>
        <p:spPr>
          <a:xfrm>
            <a:off x="-57136" y="5965028"/>
            <a:ext cx="12303223" cy="63384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2497"/>
              </a:lnSpc>
              <a:buNone/>
            </a:pPr>
            <a:r>
              <a:rPr lang="en-US" sz="2138" b="1" kern="0" spc="-128" dirty="0">
                <a:solidFill>
                  <a:srgbClr val="33333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Методические рекомендации базируются на действующем законодательстве РФ и призваны обеспечить единый подход к организации работы с электронными фондами научных библиотек.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74284"/>
            <a:ext cx="12188952" cy="5561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380"/>
              </a:lnSpc>
              <a:buNone/>
            </a:pPr>
            <a:r>
              <a:rPr lang="en-US" sz="3750" b="1" kern="0" spc="-225" dirty="0">
                <a:solidFill>
                  <a:srgbClr val="33333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Отбор документов для оцифровки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2"/>
          <p:cNvSpPr/>
          <p:nvPr/>
        </p:nvSpPr>
        <p:spPr>
          <a:xfrm>
            <a:off x="749961" y="1570048"/>
            <a:ext cx="5446938" cy="357998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2681"/>
              </a:lnSpc>
              <a:buSzPct val="100000"/>
              <a:buChar char="•"/>
            </a:pPr>
            <a:r>
              <a:rPr lang="en-US" sz="2295" b="1" kern="0" spc="-138" dirty="0">
                <a:solidFill>
                  <a:srgbClr val="33333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Научная и культурная ценность документа</a:t>
            </a:r>
          </a:p>
          <a:p>
            <a:pPr lvl="1" algn="l">
              <a:lnSpc>
                <a:spcPts val="2034"/>
              </a:lnSpc>
              <a:spcBef>
                <a:spcPts val="281"/>
              </a:spcBef>
              <a:buNone/>
            </a:pPr>
            <a:r>
              <a:rPr lang="en-US" sz="1600" kern="0" spc="-29" dirty="0">
                <a:solidFill>
                  <a:srgbClr val="000000">
                    <a:alpha val="56000"/>
                  </a:srgbClr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Оцифровке подлежат документы, представляющие научную или культурную ценность для общества</a:t>
            </a:r>
          </a:p>
          <a:p>
            <a:pPr marL="242900" indent="-242900" algn="l">
              <a:lnSpc>
                <a:spcPts val="2681"/>
              </a:lnSpc>
              <a:spcBef>
                <a:spcPts val="2163"/>
              </a:spcBef>
              <a:buSzPct val="100000"/>
              <a:buChar char="•"/>
            </a:pPr>
            <a:r>
              <a:rPr lang="en-US" sz="2295" b="1" kern="0" spc="-138" dirty="0">
                <a:solidFill>
                  <a:srgbClr val="33333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Состояние сохранности оригинала</a:t>
            </a:r>
          </a:p>
          <a:p>
            <a:pPr lvl="1" algn="l">
              <a:lnSpc>
                <a:spcPts val="2034"/>
              </a:lnSpc>
              <a:spcBef>
                <a:spcPts val="281"/>
              </a:spcBef>
              <a:buNone/>
            </a:pPr>
            <a:r>
              <a:rPr lang="en-US" sz="1600" kern="0" spc="-29" dirty="0">
                <a:solidFill>
                  <a:srgbClr val="000000">
                    <a:alpha val="56000"/>
                  </a:srgbClr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Оцифровка позволяет сохранить и защитить ценные оригиналы от износа и повреждений</a:t>
            </a:r>
          </a:p>
          <a:p>
            <a:pPr marL="242900" indent="-242900" algn="l">
              <a:lnSpc>
                <a:spcPts val="2681"/>
              </a:lnSpc>
              <a:spcBef>
                <a:spcPts val="2163"/>
              </a:spcBef>
              <a:buSzPct val="100000"/>
              <a:buChar char="•"/>
            </a:pPr>
            <a:r>
              <a:rPr lang="en-US" sz="2295" b="1" kern="0" spc="-138" dirty="0">
                <a:solidFill>
                  <a:srgbClr val="33333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Частота обращений пользователей</a:t>
            </a:r>
          </a:p>
          <a:p>
            <a:pPr lvl="1" algn="l">
              <a:lnSpc>
                <a:spcPts val="2034"/>
              </a:lnSpc>
              <a:spcBef>
                <a:spcPts val="281"/>
              </a:spcBef>
              <a:buNone/>
            </a:pPr>
            <a:r>
              <a:rPr lang="en-US" sz="1600" kern="0" spc="-29" dirty="0">
                <a:solidFill>
                  <a:srgbClr val="000000">
                    <a:alpha val="56000"/>
                  </a:srgbClr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Приоритет отдается документам, пользующимся высоким спросом у читателей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6345012" y="1567648"/>
            <a:ext cx="5446938" cy="40968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2681"/>
              </a:lnSpc>
              <a:buSzPct val="100000"/>
              <a:buChar char="•"/>
            </a:pPr>
            <a:r>
              <a:rPr lang="en-US" sz="2295" b="1" kern="0" spc="-138" dirty="0">
                <a:solidFill>
                  <a:srgbClr val="33333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Уникальность и редкость издания</a:t>
            </a:r>
          </a:p>
          <a:p>
            <a:pPr lvl="1" algn="l">
              <a:lnSpc>
                <a:spcPts val="2034"/>
              </a:lnSpc>
              <a:spcBef>
                <a:spcPts val="281"/>
              </a:spcBef>
              <a:buNone/>
            </a:pPr>
            <a:r>
              <a:rPr lang="en-US" sz="1600" kern="0" spc="-29" dirty="0">
                <a:solidFill>
                  <a:srgbClr val="000000">
                    <a:alpha val="56000"/>
                  </a:srgbClr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Особое внимание уделяется оцифровке уникальных и редких изданий, не представленных в других библиотеках</a:t>
            </a:r>
          </a:p>
          <a:p>
            <a:pPr marL="242900" indent="-242900" algn="l">
              <a:lnSpc>
                <a:spcPts val="2681"/>
              </a:lnSpc>
              <a:spcBef>
                <a:spcPts val="2163"/>
              </a:spcBef>
              <a:buSzPct val="100000"/>
              <a:buChar char="•"/>
            </a:pPr>
            <a:r>
              <a:rPr lang="en-US" sz="2295" b="1" kern="0" spc="-138" dirty="0">
                <a:solidFill>
                  <a:srgbClr val="33333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Наличие права на воспроизведение (копирование)</a:t>
            </a:r>
          </a:p>
          <a:p>
            <a:pPr lvl="1" algn="l">
              <a:lnSpc>
                <a:spcPts val="2034"/>
              </a:lnSpc>
              <a:spcBef>
                <a:spcPts val="281"/>
              </a:spcBef>
              <a:buNone/>
            </a:pPr>
            <a:r>
              <a:rPr lang="en-US" sz="1600" kern="0" spc="-29" dirty="0">
                <a:solidFill>
                  <a:srgbClr val="000000">
                    <a:alpha val="56000"/>
                  </a:srgbClr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Перед оцифровкой необходимо убедиться в наличии прав на воспроизведение документа</a:t>
            </a:r>
          </a:p>
          <a:p>
            <a:pPr marL="242900" indent="-242900" algn="l">
              <a:lnSpc>
                <a:spcPts val="2681"/>
              </a:lnSpc>
              <a:spcBef>
                <a:spcPts val="2163"/>
              </a:spcBef>
              <a:buSzPct val="100000"/>
              <a:buChar char="•"/>
            </a:pPr>
            <a:r>
              <a:rPr lang="en-US" sz="2295" b="1" kern="0" spc="-138" dirty="0">
                <a:solidFill>
                  <a:srgbClr val="33333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Соответствие профилю комплектования библиотеки</a:t>
            </a:r>
          </a:p>
          <a:p>
            <a:pPr lvl="1" algn="l">
              <a:lnSpc>
                <a:spcPts val="2034"/>
              </a:lnSpc>
              <a:spcBef>
                <a:spcPts val="281"/>
              </a:spcBef>
              <a:buNone/>
            </a:pPr>
            <a:r>
              <a:rPr lang="en-US" sz="1600" kern="0" spc="-29" dirty="0">
                <a:solidFill>
                  <a:srgbClr val="000000">
                    <a:alpha val="56000"/>
                  </a:srgbClr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Оцифровке подлежат документы, соответствующие тематическому профилю и комплектованию библиотеки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11865183" y="6496137"/>
            <a:ext cx="133317" cy="237693"/>
          </a:xfrm>
          <a:prstGeom prst="rect">
            <a:avLst/>
          </a:prstGeom>
          <a:noFill/>
        </p:spPr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11391900" y="6515100"/>
            <a:ext cx="800100" cy="30003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100"/>
            </a:lvl1pPr>
          </a:lstStyle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6C8EE87A-C614-A65A-6257-85BA5423DC93}"/>
              </a:ext>
            </a:extLst>
          </p:cNvPr>
          <p:cNvSpPr/>
          <p:nvPr/>
        </p:nvSpPr>
        <p:spPr>
          <a:xfrm>
            <a:off x="0" y="5713571"/>
            <a:ext cx="12188952" cy="1142714"/>
          </a:xfrm>
          <a:prstGeom prst="rect">
            <a:avLst/>
          </a:prstGeom>
          <a:solidFill>
            <a:srgbClr val="22AAEE"/>
          </a:solidFill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Оцифровка без согласия правообладателя допускается только в случаях, прямо предусмотренных законодательством (статья 1274 ГК РФ – например для сохранности фондов и др.).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целей федерального проекта необходимо получать отдельные разрешения (лицензии) от правообладателей.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74284"/>
            <a:ext cx="12188952" cy="5561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380"/>
              </a:lnSpc>
              <a:buNone/>
            </a:pPr>
            <a:r>
              <a:rPr lang="en-US" sz="3750" b="1" kern="0" spc="-225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Предоставление доступа к электронным фондам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2"/>
          <p:cNvSpPr/>
          <p:nvPr/>
        </p:nvSpPr>
        <p:spPr>
          <a:xfrm>
            <a:off x="758053" y="1648805"/>
            <a:ext cx="5446938" cy="419806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2996"/>
              </a:lnSpc>
              <a:buSzPct val="100000"/>
              <a:buChar char="•"/>
            </a:pPr>
            <a:r>
              <a:rPr lang="en-US" sz="2565" b="1" kern="0" spc="-154" dirty="0">
                <a:solidFill>
                  <a:srgbClr val="FF000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Режимы доступа</a:t>
            </a:r>
          </a:p>
          <a:p>
            <a:pPr lvl="1" algn="l">
              <a:lnSpc>
                <a:spcPts val="2273"/>
              </a:lnSpc>
              <a:spcBef>
                <a:spcPts val="314"/>
              </a:spcBef>
              <a:buNone/>
            </a:pPr>
            <a:r>
              <a:rPr lang="en-US" sz="1639" kern="0" spc="-33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В зависимости от правового статуса документа устанавливаются различные режимы доступа: открытый, доступ в читальных залах, ограниченный и платный доступ.</a:t>
            </a:r>
          </a:p>
          <a:p>
            <a:pPr marL="242900" indent="-242900" algn="l">
              <a:lnSpc>
                <a:spcPts val="2996"/>
              </a:lnSpc>
              <a:spcBef>
                <a:spcPts val="2418"/>
              </a:spcBef>
              <a:buSzPct val="100000"/>
              <a:buChar char="•"/>
            </a:pPr>
            <a:r>
              <a:rPr lang="en-US" sz="2565" b="1" kern="0" spc="-154" dirty="0">
                <a:solidFill>
                  <a:schemeClr val="accent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Открытый доступ</a:t>
            </a:r>
          </a:p>
          <a:p>
            <a:pPr lvl="1" algn="l">
              <a:lnSpc>
                <a:spcPts val="2273"/>
              </a:lnSpc>
              <a:spcBef>
                <a:spcPts val="314"/>
              </a:spcBef>
              <a:buNone/>
            </a:pPr>
            <a:r>
              <a:rPr lang="en-US" sz="1639" kern="0" spc="-33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Для документов, перешедших в общественное достояние (истек срок охраны авторских прав).</a:t>
            </a:r>
          </a:p>
          <a:p>
            <a:pPr marL="242900" indent="-242900" algn="l">
              <a:lnSpc>
                <a:spcPts val="2996"/>
              </a:lnSpc>
              <a:spcBef>
                <a:spcPts val="2418"/>
              </a:spcBef>
              <a:buSzPct val="100000"/>
              <a:buChar char="•"/>
            </a:pPr>
            <a:r>
              <a:rPr lang="en-US" sz="2565" b="1" kern="0" spc="-154" dirty="0">
                <a:solidFill>
                  <a:schemeClr val="accent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Доступ в читальных залах</a:t>
            </a:r>
          </a:p>
          <a:p>
            <a:pPr lvl="1" algn="l">
              <a:lnSpc>
                <a:spcPts val="2273"/>
              </a:lnSpc>
              <a:spcBef>
                <a:spcPts val="314"/>
              </a:spcBef>
              <a:buNone/>
            </a:pPr>
            <a:r>
              <a:rPr lang="en-US" sz="1639" kern="0" spc="-33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Для документов, охраняемых авторским правом (в соответствии со статьей 1274 ГК РФ).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6284928" y="1692050"/>
            <a:ext cx="5446938" cy="419806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2996"/>
              </a:lnSpc>
              <a:buSzPct val="100000"/>
              <a:buChar char="•"/>
            </a:pPr>
            <a:r>
              <a:rPr lang="en-US" sz="2565" b="1" kern="0" spc="-154" dirty="0">
                <a:solidFill>
                  <a:schemeClr val="accent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Ограниченный доступ</a:t>
            </a:r>
          </a:p>
          <a:p>
            <a:pPr lvl="1" algn="l">
              <a:lnSpc>
                <a:spcPts val="2273"/>
              </a:lnSpc>
              <a:spcBef>
                <a:spcPts val="314"/>
              </a:spcBef>
              <a:buNone/>
            </a:pPr>
            <a:r>
              <a:rPr lang="en-US" sz="1639" kern="0" spc="-33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Для документов, содержащих персональные данные или служебную информацию.</a:t>
            </a:r>
          </a:p>
          <a:p>
            <a:pPr marL="242900" indent="-242900" algn="l">
              <a:lnSpc>
                <a:spcPts val="2996"/>
              </a:lnSpc>
              <a:spcBef>
                <a:spcPts val="2418"/>
              </a:spcBef>
              <a:buSzPct val="100000"/>
              <a:buChar char="•"/>
            </a:pPr>
            <a:r>
              <a:rPr lang="en-US" sz="2565" b="1" kern="0" spc="-154" dirty="0">
                <a:solidFill>
                  <a:schemeClr val="accent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Платный доступ</a:t>
            </a:r>
          </a:p>
          <a:p>
            <a:pPr lvl="1" algn="l">
              <a:lnSpc>
                <a:spcPts val="2273"/>
              </a:lnSpc>
              <a:spcBef>
                <a:spcPts val="314"/>
              </a:spcBef>
              <a:buNone/>
            </a:pPr>
            <a:r>
              <a:rPr lang="en-US" sz="1639" kern="0" spc="-33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При наличии соглашения с правообладателем на соответствующие виды использования.</a:t>
            </a:r>
          </a:p>
          <a:p>
            <a:pPr marL="242900" indent="-242900" algn="l">
              <a:lnSpc>
                <a:spcPts val="2996"/>
              </a:lnSpc>
              <a:spcBef>
                <a:spcPts val="2418"/>
              </a:spcBef>
              <a:buSzPct val="100000"/>
              <a:buChar char="•"/>
            </a:pPr>
            <a:r>
              <a:rPr lang="en-US" sz="2565" b="1" kern="0" spc="-154" dirty="0">
                <a:solidFill>
                  <a:schemeClr val="accent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Технические средства</a:t>
            </a:r>
          </a:p>
          <a:p>
            <a:pPr lvl="1" algn="l">
              <a:lnSpc>
                <a:spcPts val="2273"/>
              </a:lnSpc>
              <a:spcBef>
                <a:spcPts val="314"/>
              </a:spcBef>
              <a:buNone/>
            </a:pPr>
            <a:r>
              <a:rPr lang="en-US" sz="1639" kern="0" spc="-33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Электронная библиотека должна обеспечивать поиск, просмотр, идентификацию пользователей, защиту от копирования и соответствие требованиям доступности.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11855660" y="6496137"/>
            <a:ext cx="142839" cy="237693"/>
          </a:xfrm>
          <a:prstGeom prst="rect">
            <a:avLst/>
          </a:prstGeom>
          <a:noFill/>
        </p:spPr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11826240" y="65151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100"/>
            </a:lvl1pPr>
          </a:lstStyle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74284"/>
            <a:ext cx="12188952" cy="5561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380"/>
              </a:lnSpc>
              <a:buNone/>
            </a:pPr>
            <a:r>
              <a:rPr lang="en-US" sz="3750" b="1" kern="0" spc="-225" dirty="0">
                <a:solidFill>
                  <a:srgbClr val="FF000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Соблюдение </a:t>
            </a:r>
            <a:r>
              <a:rPr lang="en-US" sz="3750" b="1" kern="0" spc="-225" dirty="0" err="1">
                <a:solidFill>
                  <a:srgbClr val="FF000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авторских</a:t>
            </a:r>
            <a:r>
              <a:rPr lang="en-US" sz="3750" b="1" kern="0" spc="-225" dirty="0">
                <a:solidFill>
                  <a:srgbClr val="FF000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3750" b="1" kern="0" spc="-225" dirty="0" err="1">
                <a:solidFill>
                  <a:srgbClr val="FF000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прав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2"/>
          <p:cNvSpPr/>
          <p:nvPr/>
        </p:nvSpPr>
        <p:spPr>
          <a:xfrm>
            <a:off x="952262" y="1784003"/>
            <a:ext cx="5446938" cy="36893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2523"/>
              </a:lnSpc>
              <a:buSzPct val="100000"/>
              <a:buChar char="•"/>
            </a:pPr>
            <a:r>
              <a:rPr lang="en-US" sz="2160" b="1" kern="0" spc="-130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Размещать информацию об авторах и правообладателях</a:t>
            </a:r>
          </a:p>
          <a:p>
            <a:pPr lvl="1" algn="l">
              <a:lnSpc>
                <a:spcPts val="1914"/>
              </a:lnSpc>
              <a:spcBef>
                <a:spcPts val="264"/>
              </a:spcBef>
              <a:buNone/>
            </a:pPr>
            <a:r>
              <a:rPr lang="en-US" sz="1600" kern="0" spc="-28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Указывать сведения об авторах и правообладателях на страницах с электронными документами</a:t>
            </a:r>
          </a:p>
          <a:p>
            <a:pPr marL="242900" indent="-242900" algn="l">
              <a:lnSpc>
                <a:spcPts val="2523"/>
              </a:lnSpc>
              <a:spcBef>
                <a:spcPts val="2036"/>
              </a:spcBef>
              <a:buSzPct val="100000"/>
              <a:buChar char="•"/>
            </a:pPr>
            <a:r>
              <a:rPr lang="en-US" sz="2160" b="1" kern="0" spc="-130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Указывать на охрану авторских прав</a:t>
            </a:r>
          </a:p>
          <a:p>
            <a:pPr lvl="1" algn="l">
              <a:lnSpc>
                <a:spcPts val="1914"/>
              </a:lnSpc>
              <a:spcBef>
                <a:spcPts val="264"/>
              </a:spcBef>
              <a:buNone/>
            </a:pPr>
            <a:r>
              <a:rPr lang="en-US" sz="1600" kern="0" spc="-28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Размещать знак © с указанием правообладателя и </a:t>
            </a:r>
            <a:r>
              <a:rPr lang="en-US" sz="1600" kern="0" spc="-28" dirty="0" err="1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года</a:t>
            </a:r>
            <a:r>
              <a:rPr lang="en-US" sz="1600" kern="0" spc="-28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1600" kern="0" spc="-28" dirty="0" err="1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опубликования</a:t>
            </a:r>
            <a:endParaRPr lang="en-US" sz="1600" kern="0" spc="-28" dirty="0"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endParaRPr>
          </a:p>
          <a:p>
            <a:pPr lvl="1" algn="l">
              <a:lnSpc>
                <a:spcPts val="1914"/>
              </a:lnSpc>
              <a:spcBef>
                <a:spcPts val="264"/>
              </a:spcBef>
              <a:buNone/>
            </a:pPr>
            <a:endParaRPr lang="en-US" sz="1600" kern="0" spc="-28" dirty="0"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endParaRPr>
          </a:p>
          <a:p>
            <a:pPr marL="242900" indent="-242900" algn="l">
              <a:lnSpc>
                <a:spcPts val="2523"/>
              </a:lnSpc>
              <a:spcBef>
                <a:spcPts val="2036"/>
              </a:spcBef>
              <a:buSzPct val="100000"/>
              <a:buChar char="•"/>
            </a:pPr>
            <a:r>
              <a:rPr lang="en-US" sz="2160" b="1" kern="0" spc="-130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Обеспечивать возможность цитирования</a:t>
            </a:r>
          </a:p>
          <a:p>
            <a:pPr lvl="1" algn="l">
              <a:lnSpc>
                <a:spcPts val="1914"/>
              </a:lnSpc>
              <a:spcBef>
                <a:spcPts val="264"/>
              </a:spcBef>
              <a:buNone/>
            </a:pPr>
            <a:r>
              <a:rPr lang="en-US" sz="1600" kern="0" spc="-28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Предоставлять возможность цитировать документы с указанием источника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6284928" y="1784003"/>
            <a:ext cx="5446938" cy="400961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2523"/>
              </a:lnSpc>
              <a:buSzPct val="100000"/>
              <a:buChar char="•"/>
            </a:pPr>
            <a:r>
              <a:rPr lang="en-US" sz="2160" b="1" kern="0" spc="-130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Исключить возможность скачивания защищенных документов</a:t>
            </a:r>
          </a:p>
          <a:p>
            <a:pPr lvl="1" algn="l">
              <a:lnSpc>
                <a:spcPts val="1914"/>
              </a:lnSpc>
              <a:spcBef>
                <a:spcPts val="264"/>
              </a:spcBef>
              <a:buNone/>
            </a:pPr>
            <a:r>
              <a:rPr lang="en-US" sz="1600" kern="0" spc="-28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Использовать технические средства защиты от несанкционированного копирования</a:t>
            </a:r>
          </a:p>
          <a:p>
            <a:pPr marL="242900" indent="-242900" algn="l">
              <a:lnSpc>
                <a:spcPts val="2523"/>
              </a:lnSpc>
              <a:spcBef>
                <a:spcPts val="2036"/>
              </a:spcBef>
              <a:buSzPct val="100000"/>
              <a:buChar char="•"/>
            </a:pPr>
            <a:r>
              <a:rPr lang="en-US" sz="2160" b="1" kern="0" spc="-130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Предоставлять доступ в соответствии с законом или договором</a:t>
            </a:r>
          </a:p>
          <a:p>
            <a:pPr lvl="1" algn="l">
              <a:lnSpc>
                <a:spcPts val="1914"/>
              </a:lnSpc>
              <a:spcBef>
                <a:spcPts val="264"/>
              </a:spcBef>
              <a:buNone/>
            </a:pPr>
            <a:r>
              <a:rPr lang="en-US" sz="1600" kern="0" spc="-28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Ограничивать доступ к документам согласно правовым основаниям</a:t>
            </a:r>
          </a:p>
          <a:p>
            <a:pPr marL="242900" indent="-242900" algn="l">
              <a:lnSpc>
                <a:spcPts val="2523"/>
              </a:lnSpc>
              <a:spcBef>
                <a:spcPts val="2036"/>
              </a:spcBef>
              <a:buSzPct val="100000"/>
              <a:buChar char="•"/>
            </a:pPr>
            <a:r>
              <a:rPr lang="en-US" sz="2160" b="1" kern="0" spc="-130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Вести учет обращений для </a:t>
            </a:r>
            <a:r>
              <a:rPr lang="en-US" sz="2160" b="1" kern="0" spc="-130" dirty="0" err="1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формирования</a:t>
            </a:r>
            <a:r>
              <a:rPr lang="en-US" sz="2160" b="1" kern="0" spc="-130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2160" b="1" kern="0" spc="-130" dirty="0" err="1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выплат</a:t>
            </a:r>
            <a:r>
              <a:rPr lang="ru-RU" sz="2160" b="1" kern="0" spc="-130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правообладателям</a:t>
            </a:r>
            <a:endParaRPr lang="en-US" sz="2160" b="1" kern="0" spc="-130" dirty="0"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endParaRPr>
          </a:p>
          <a:p>
            <a:pPr lvl="1" algn="l">
              <a:lnSpc>
                <a:spcPts val="1914"/>
              </a:lnSpc>
              <a:spcBef>
                <a:spcPts val="264"/>
              </a:spcBef>
              <a:buNone/>
            </a:pPr>
            <a:r>
              <a:rPr lang="en-US" sz="1600" kern="0" spc="-28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Фиксировать факты обращений к документам для расчета роялти правообладателям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11865183" y="6496137"/>
            <a:ext cx="133317" cy="237693"/>
          </a:xfrm>
          <a:prstGeom prst="rect">
            <a:avLst/>
          </a:prstGeom>
          <a:noFill/>
        </p:spPr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11826240" y="65151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100"/>
            </a:lvl1pPr>
          </a:lstStyle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74284"/>
            <a:ext cx="12188952" cy="5561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380"/>
              </a:lnSpc>
              <a:buNone/>
            </a:pPr>
            <a:r>
              <a:rPr lang="en-US" sz="3750" b="1" kern="0" spc="-225" dirty="0">
                <a:solidFill>
                  <a:schemeClr val="accent1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Организационные меры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2"/>
          <p:cNvSpPr/>
          <p:nvPr/>
        </p:nvSpPr>
        <p:spPr>
          <a:xfrm>
            <a:off x="837990" y="1847584"/>
            <a:ext cx="5446938" cy="391416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2207"/>
              </a:lnSpc>
              <a:buSzPct val="100000"/>
              <a:buChar char="•"/>
            </a:pPr>
            <a:r>
              <a:rPr lang="en-US" sz="1890" b="1" kern="0" spc="-113" dirty="0">
                <a:solidFill>
                  <a:srgbClr val="33333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Положение об электронной библиотеке</a:t>
            </a:r>
          </a:p>
          <a:p>
            <a:pPr lvl="1" algn="l">
              <a:lnSpc>
                <a:spcPts val="1675"/>
              </a:lnSpc>
              <a:spcBef>
                <a:spcPts val="231"/>
              </a:spcBef>
              <a:buNone/>
            </a:pPr>
            <a:r>
              <a:rPr lang="en-US" sz="1208" kern="0" spc="-24" dirty="0">
                <a:solidFill>
                  <a:srgbClr val="000000">
                    <a:alpha val="56000"/>
                  </a:srgbClr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Документ, регламентирующий функционирование электронной библиотеки и работу с ее фондами</a:t>
            </a:r>
          </a:p>
          <a:p>
            <a:pPr marL="242900" indent="-242900" algn="l">
              <a:lnSpc>
                <a:spcPts val="2207"/>
              </a:lnSpc>
              <a:spcBef>
                <a:spcPts val="1781"/>
              </a:spcBef>
              <a:buSzPct val="100000"/>
              <a:buChar char="•"/>
            </a:pPr>
            <a:r>
              <a:rPr lang="en-US" sz="1890" b="1" kern="0" spc="-113" dirty="0">
                <a:solidFill>
                  <a:srgbClr val="33333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Регламент отбора документов для оцифровки</a:t>
            </a:r>
          </a:p>
          <a:p>
            <a:pPr lvl="1" algn="l">
              <a:lnSpc>
                <a:spcPts val="1675"/>
              </a:lnSpc>
              <a:spcBef>
                <a:spcPts val="231"/>
              </a:spcBef>
              <a:buNone/>
            </a:pPr>
            <a:r>
              <a:rPr lang="en-US" sz="1208" kern="0" spc="-24" dirty="0">
                <a:solidFill>
                  <a:srgbClr val="000000">
                    <a:alpha val="56000"/>
                  </a:srgbClr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Документ, определяющий критерии и порядок отбора материалов для включения в электронный фонд</a:t>
            </a:r>
          </a:p>
          <a:p>
            <a:pPr marL="242900" indent="-242900" algn="l">
              <a:lnSpc>
                <a:spcPts val="2207"/>
              </a:lnSpc>
              <a:spcBef>
                <a:spcPts val="1781"/>
              </a:spcBef>
              <a:buSzPct val="100000"/>
              <a:buChar char="•"/>
            </a:pPr>
            <a:r>
              <a:rPr lang="en-US" sz="1890" b="1" kern="0" spc="-113" dirty="0">
                <a:solidFill>
                  <a:srgbClr val="33333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Технологическая инструкция по оцифровке</a:t>
            </a:r>
          </a:p>
          <a:p>
            <a:pPr lvl="1" algn="l">
              <a:lnSpc>
                <a:spcPts val="1675"/>
              </a:lnSpc>
              <a:spcBef>
                <a:spcPts val="231"/>
              </a:spcBef>
              <a:buNone/>
            </a:pPr>
            <a:r>
              <a:rPr lang="en-US" sz="1208" kern="0" spc="-24" dirty="0">
                <a:solidFill>
                  <a:srgbClr val="000000">
                    <a:alpha val="56000"/>
                  </a:srgbClr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Документ, описывающий технические требования и порядок проведения оцифровки документов</a:t>
            </a:r>
          </a:p>
          <a:p>
            <a:pPr marL="242900" indent="-242900" algn="l">
              <a:lnSpc>
                <a:spcPts val="2207"/>
              </a:lnSpc>
              <a:spcBef>
                <a:spcPts val="1781"/>
              </a:spcBef>
              <a:buSzPct val="100000"/>
              <a:buChar char="•"/>
            </a:pPr>
            <a:r>
              <a:rPr lang="en-US" sz="1890" b="1" kern="0" spc="-113" dirty="0">
                <a:solidFill>
                  <a:srgbClr val="33333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Политика управления авторскими правами</a:t>
            </a:r>
          </a:p>
          <a:p>
            <a:pPr lvl="1" algn="l">
              <a:lnSpc>
                <a:spcPts val="1675"/>
              </a:lnSpc>
              <a:spcBef>
                <a:spcPts val="231"/>
              </a:spcBef>
              <a:buNone/>
            </a:pPr>
            <a:r>
              <a:rPr lang="en-US" sz="1208" kern="0" spc="-24" dirty="0">
                <a:solidFill>
                  <a:srgbClr val="000000">
                    <a:alpha val="56000"/>
                  </a:srgbClr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Документ, регламентирующий работу с охраняемыми авторским правом материалами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6284928" y="1834146"/>
            <a:ext cx="5446938" cy="350849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2207"/>
              </a:lnSpc>
              <a:buSzPct val="100000"/>
              <a:buChar char="•"/>
            </a:pPr>
            <a:r>
              <a:rPr lang="en-US" sz="1890" b="1" kern="0" spc="-113" dirty="0">
                <a:solidFill>
                  <a:srgbClr val="33333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Положение о хранении электронных документов</a:t>
            </a:r>
          </a:p>
          <a:p>
            <a:pPr lvl="1" algn="l">
              <a:lnSpc>
                <a:spcPts val="1675"/>
              </a:lnSpc>
              <a:spcBef>
                <a:spcPts val="231"/>
              </a:spcBef>
              <a:buNone/>
            </a:pPr>
            <a:r>
              <a:rPr lang="en-US" sz="1208" kern="0" spc="-24" dirty="0">
                <a:solidFill>
                  <a:srgbClr val="000000">
                    <a:alpha val="56000"/>
                  </a:srgbClr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Документ, определяющий требования к хранению и резервному копированию электронных фондов</a:t>
            </a:r>
          </a:p>
          <a:p>
            <a:pPr marL="242900" indent="-242900" algn="l">
              <a:lnSpc>
                <a:spcPts val="2207"/>
              </a:lnSpc>
              <a:spcBef>
                <a:spcPts val="1781"/>
              </a:spcBef>
              <a:buSzPct val="100000"/>
              <a:buChar char="•"/>
            </a:pPr>
            <a:r>
              <a:rPr lang="en-US" sz="1890" b="1" kern="0" spc="-113" dirty="0">
                <a:solidFill>
                  <a:srgbClr val="33333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Правила предоставления доступа к электронным ресурсам</a:t>
            </a:r>
          </a:p>
          <a:p>
            <a:pPr lvl="1" algn="l">
              <a:lnSpc>
                <a:spcPts val="1675"/>
              </a:lnSpc>
              <a:spcBef>
                <a:spcPts val="231"/>
              </a:spcBef>
              <a:buNone/>
            </a:pPr>
            <a:r>
              <a:rPr lang="en-US" sz="1208" kern="0" spc="-24" dirty="0">
                <a:solidFill>
                  <a:srgbClr val="000000">
                    <a:alpha val="56000"/>
                  </a:srgbClr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Документ, устанавливающий порядок и условия доступа к электронным материалам для пользователей</a:t>
            </a:r>
          </a:p>
          <a:p>
            <a:pPr marL="242900" indent="-242900" algn="l">
              <a:lnSpc>
                <a:spcPts val="2207"/>
              </a:lnSpc>
              <a:spcBef>
                <a:spcPts val="1781"/>
              </a:spcBef>
              <a:buSzPct val="100000"/>
              <a:buChar char="•"/>
            </a:pPr>
            <a:r>
              <a:rPr lang="en-US" sz="1890" b="1" kern="0" spc="-113" dirty="0">
                <a:solidFill>
                  <a:srgbClr val="33333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Политика конфиденциальности и обработки персональных данных</a:t>
            </a:r>
          </a:p>
          <a:p>
            <a:pPr lvl="1" algn="l">
              <a:lnSpc>
                <a:spcPts val="1675"/>
              </a:lnSpc>
              <a:spcBef>
                <a:spcPts val="231"/>
              </a:spcBef>
              <a:buNone/>
            </a:pPr>
            <a:r>
              <a:rPr lang="en-US" sz="1208" kern="0" spc="-24" dirty="0">
                <a:solidFill>
                  <a:srgbClr val="000000">
                    <a:alpha val="56000"/>
                  </a:srgbClr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Документ, регламентирующий защиту персональных данных пользователей и сотрудников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11865183" y="6496137"/>
            <a:ext cx="133317" cy="237693"/>
          </a:xfrm>
          <a:prstGeom prst="rect">
            <a:avLst/>
          </a:prstGeom>
          <a:noFill/>
        </p:spPr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11826240" y="65151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100"/>
            </a:lvl1pPr>
          </a:lstStyle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74284"/>
            <a:ext cx="12188952" cy="5561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380"/>
              </a:lnSpc>
              <a:buNone/>
            </a:pPr>
            <a:r>
              <a:rPr lang="en-US" sz="3750" b="1" kern="0" spc="-225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Контроль и аудит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2"/>
          <p:cNvSpPr/>
          <p:nvPr/>
        </p:nvSpPr>
        <p:spPr>
          <a:xfrm>
            <a:off x="837990" y="1532695"/>
            <a:ext cx="5446938" cy="451885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2681"/>
              </a:lnSpc>
              <a:buSzPct val="100000"/>
              <a:buChar char="•"/>
            </a:pPr>
            <a:r>
              <a:rPr lang="en-US" sz="2295" b="1" kern="0" spc="-138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Ежегодный аудит системы хранения и предоставления доступа</a:t>
            </a:r>
          </a:p>
          <a:p>
            <a:pPr lvl="1" algn="l">
              <a:lnSpc>
                <a:spcPts val="2034"/>
              </a:lnSpc>
              <a:spcBef>
                <a:spcPts val="281"/>
              </a:spcBef>
              <a:buNone/>
            </a:pPr>
            <a:r>
              <a:rPr lang="en-US" sz="1466" kern="0" spc="-29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Проведение регулярных проверок для обеспечения соответствия деятельности библиотек правовым требованиям.</a:t>
            </a:r>
          </a:p>
          <a:p>
            <a:pPr marL="242900" indent="-242900" algn="l">
              <a:lnSpc>
                <a:spcPts val="2681"/>
              </a:lnSpc>
              <a:spcBef>
                <a:spcPts val="2163"/>
              </a:spcBef>
              <a:buSzPct val="100000"/>
              <a:buChar char="•"/>
            </a:pPr>
            <a:r>
              <a:rPr lang="en-US" sz="2295" b="1" kern="0" spc="-138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Ведение журнала обращений к защищенным документам</a:t>
            </a:r>
          </a:p>
          <a:p>
            <a:pPr lvl="1" algn="l">
              <a:lnSpc>
                <a:spcPts val="2034"/>
              </a:lnSpc>
              <a:spcBef>
                <a:spcPts val="281"/>
              </a:spcBef>
              <a:buNone/>
            </a:pPr>
            <a:r>
              <a:rPr lang="en-US" sz="1466" kern="0" spc="-29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Учет всех случаев предоставления доступа к документам, охраняемым авторским правом.</a:t>
            </a:r>
          </a:p>
          <a:p>
            <a:pPr marL="242900" indent="-242900" algn="l">
              <a:lnSpc>
                <a:spcPts val="2681"/>
              </a:lnSpc>
              <a:spcBef>
                <a:spcPts val="2163"/>
              </a:spcBef>
              <a:buSzPct val="100000"/>
              <a:buChar char="•"/>
            </a:pPr>
            <a:r>
              <a:rPr lang="en-US" sz="2295" b="1" kern="0" spc="-138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Регулярная проверка актуальности прав на использование документов</a:t>
            </a:r>
          </a:p>
          <a:p>
            <a:pPr lvl="1" algn="l">
              <a:lnSpc>
                <a:spcPts val="2034"/>
              </a:lnSpc>
              <a:spcBef>
                <a:spcPts val="281"/>
              </a:spcBef>
              <a:buNone/>
            </a:pPr>
            <a:r>
              <a:rPr lang="en-US" sz="1466" kern="0" spc="-29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Мониторинг срока действия авторских прав и необходимость получения новых разрешений.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6284928" y="1532695"/>
            <a:ext cx="5446938" cy="334556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2681"/>
              </a:lnSpc>
              <a:buSzPct val="100000"/>
              <a:buChar char="•"/>
            </a:pPr>
            <a:r>
              <a:rPr lang="en-US" sz="2295" b="1" kern="0" spc="-138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Мониторинг технического состояния хранилищ</a:t>
            </a:r>
          </a:p>
          <a:p>
            <a:pPr lvl="1" algn="l">
              <a:lnSpc>
                <a:spcPts val="2034"/>
              </a:lnSpc>
              <a:spcBef>
                <a:spcPts val="281"/>
              </a:spcBef>
              <a:buNone/>
            </a:pPr>
            <a:r>
              <a:rPr lang="en-US" sz="1466" kern="0" spc="-29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Обеспечение сохранности и безопасности электронных фондов библиотек.</a:t>
            </a:r>
          </a:p>
          <a:p>
            <a:pPr marL="242900" indent="-242900" algn="l">
              <a:lnSpc>
                <a:spcPts val="2681"/>
              </a:lnSpc>
              <a:spcBef>
                <a:spcPts val="2163"/>
              </a:spcBef>
              <a:buSzPct val="100000"/>
              <a:buChar char="•"/>
            </a:pPr>
            <a:r>
              <a:rPr lang="en-US" sz="2295" b="1" kern="0" spc="-138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Обучение персонала по вопросам авторского права и информационной безопасности</a:t>
            </a:r>
          </a:p>
          <a:p>
            <a:pPr lvl="1" algn="l">
              <a:lnSpc>
                <a:spcPts val="2034"/>
              </a:lnSpc>
              <a:spcBef>
                <a:spcPts val="281"/>
              </a:spcBef>
              <a:buNone/>
            </a:pPr>
            <a:r>
              <a:rPr lang="en-US" sz="1466" kern="0" spc="-29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Повышение квалификации сотрудников для корректного соблюдения требований законодательства.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11874706" y="6496137"/>
            <a:ext cx="123794" cy="237693"/>
          </a:xfrm>
          <a:prstGeom prst="rect">
            <a:avLst/>
          </a:prstGeom>
          <a:noFill/>
        </p:spPr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11826240" y="65151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100"/>
            </a:lvl1pPr>
          </a:lstStyle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74284"/>
            <a:ext cx="12188952" cy="5561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380"/>
              </a:lnSpc>
              <a:buNone/>
            </a:pPr>
            <a:r>
              <a:rPr lang="en-US" sz="3750" b="1" kern="0" spc="-225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Взаимодействие с правообладателями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2"/>
          <p:cNvSpPr/>
          <p:nvPr/>
        </p:nvSpPr>
        <p:spPr>
          <a:xfrm>
            <a:off x="1095101" y="2092834"/>
            <a:ext cx="714196" cy="714196"/>
          </a:xfrm>
          <a:prstGeom prst="ellipse">
            <a:avLst/>
          </a:prstGeom>
          <a:solidFill>
            <a:srgbClr val="22AAEE"/>
          </a:solidFill>
        </p:spPr>
      </p:sp>
      <p:pic>
        <p:nvPicPr>
          <p:cNvPr id="4" name="Object 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3854" y="2299266"/>
            <a:ext cx="323769" cy="304724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1999750" y="2043956"/>
            <a:ext cx="4242327" cy="53386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02"/>
              </a:lnSpc>
              <a:buNone/>
            </a:pPr>
            <a:r>
              <a:rPr lang="en-US" sz="2000" b="1" kern="0" spc="-108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Получение разрешений на оцифровку и предоставление доступа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1999750" y="2807030"/>
            <a:ext cx="4242327" cy="158462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081"/>
              </a:lnSpc>
              <a:spcBef>
                <a:spcPts val="599"/>
              </a:spcBef>
              <a:buNone/>
            </a:pPr>
            <a:r>
              <a:rPr lang="en-US" kern="0" spc="-30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Проведение переговоров с правообладателями, указание целей и объема использования, заключение лицензионных договоров, регистрация полученных разрешений в специальном реестре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6332541" y="2092834"/>
            <a:ext cx="714196" cy="714196"/>
          </a:xfrm>
          <a:prstGeom prst="ellipse">
            <a:avLst/>
          </a:prstGeom>
          <a:solidFill>
            <a:srgbClr val="FFD9AD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8" name="Object 7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47366" y="2278342"/>
            <a:ext cx="323769" cy="352337"/>
          </a:xfrm>
          <a:prstGeom prst="rect">
            <a:avLst/>
          </a:prstGeom>
        </p:spPr>
      </p:pic>
      <p:sp>
        <p:nvSpPr>
          <p:cNvPr id="9" name="Object 8"/>
          <p:cNvSpPr/>
          <p:nvPr/>
        </p:nvSpPr>
        <p:spPr>
          <a:xfrm>
            <a:off x="7237190" y="2043956"/>
            <a:ext cx="4242327" cy="53386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02"/>
              </a:lnSpc>
              <a:buNone/>
            </a:pPr>
            <a:r>
              <a:rPr lang="en-US" sz="2000" b="1" kern="0" spc="-108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Действия при поступлении претензий от правообладателей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9"/>
          <p:cNvSpPr/>
          <p:nvPr/>
        </p:nvSpPr>
        <p:spPr>
          <a:xfrm>
            <a:off x="7237189" y="2780515"/>
            <a:ext cx="4242327" cy="211283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081"/>
              </a:lnSpc>
              <a:spcBef>
                <a:spcPts val="599"/>
              </a:spcBef>
              <a:buNone/>
            </a:pPr>
            <a:r>
              <a:rPr lang="en-US" kern="0" spc="-30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Немедленное ограничение доступа к спорному материалу, проверка наличия прав на использование, удаление материала при отсутствии прав, предоставление правообладателю документального подтверждения при наличии прав, ведение реестра претензий и принятых мер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0" y="5713571"/>
            <a:ext cx="12188952" cy="1142714"/>
          </a:xfrm>
          <a:prstGeom prst="rect">
            <a:avLst/>
          </a:prstGeom>
          <a:solidFill>
            <a:srgbClr val="22AAEE"/>
          </a:solidFill>
        </p:spPr>
      </p:sp>
      <p:sp>
        <p:nvSpPr>
          <p:cNvPr id="12" name="Object 11"/>
          <p:cNvSpPr/>
          <p:nvPr/>
        </p:nvSpPr>
        <p:spPr>
          <a:xfrm>
            <a:off x="14284" y="5766431"/>
            <a:ext cx="12160384" cy="90949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2366"/>
              </a:lnSpc>
              <a:buNone/>
            </a:pPr>
            <a:r>
              <a:rPr lang="en-US" sz="2400" b="1" kern="0" spc="-122" dirty="0">
                <a:solidFill>
                  <a:srgbClr val="33333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Взаимодействие с правообладателями является ключевым аспектом обеспечения соблюдения авторских прав </a:t>
            </a:r>
            <a:r>
              <a:rPr lang="en-US" sz="2400" b="1" kern="0" spc="-122" dirty="0" err="1">
                <a:solidFill>
                  <a:srgbClr val="33333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при</a:t>
            </a:r>
            <a:r>
              <a:rPr lang="en-US" sz="2400" b="1" kern="0" spc="-122" dirty="0">
                <a:solidFill>
                  <a:srgbClr val="33333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ru-RU" sz="2400" b="1" kern="0" spc="-122" dirty="0">
                <a:solidFill>
                  <a:srgbClr val="33333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оцифровке</a:t>
            </a:r>
            <a:r>
              <a:rPr lang="en-US" sz="2400" b="1" kern="0" spc="-122" dirty="0">
                <a:solidFill>
                  <a:srgbClr val="33333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и </a:t>
            </a:r>
            <a:r>
              <a:rPr lang="en-US" sz="2400" b="1" kern="0" spc="-122" dirty="0" err="1">
                <a:solidFill>
                  <a:srgbClr val="33333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доступ</a:t>
            </a:r>
            <a:r>
              <a:rPr lang="ru-RU" sz="2400" b="1" kern="0" spc="-122" dirty="0">
                <a:solidFill>
                  <a:srgbClr val="33333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е</a:t>
            </a:r>
            <a:r>
              <a:rPr lang="en-US" sz="2400" b="1" kern="0" spc="-122" dirty="0">
                <a:solidFill>
                  <a:srgbClr val="33333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к электронным фондам научных библиотек.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74284"/>
            <a:ext cx="12188952" cy="5561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380"/>
              </a:lnSpc>
              <a:buNone/>
            </a:pPr>
            <a:r>
              <a:rPr lang="en-US" sz="3750" b="1" kern="0" spc="-225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Работа с особыми категориями документов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2"/>
          <p:cNvSpPr/>
          <p:nvPr/>
        </p:nvSpPr>
        <p:spPr>
          <a:xfrm>
            <a:off x="1095101" y="2199487"/>
            <a:ext cx="714196" cy="714196"/>
          </a:xfrm>
          <a:prstGeom prst="ellipse">
            <a:avLst/>
          </a:prstGeom>
          <a:solidFill>
            <a:srgbClr val="22AAEE"/>
          </a:solidFill>
        </p:spPr>
      </p:sp>
      <p:pic>
        <p:nvPicPr>
          <p:cNvPr id="4" name="Object 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2252" y="2447722"/>
            <a:ext cx="361860" cy="219020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1999750" y="2150609"/>
            <a:ext cx="4242327" cy="26693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02"/>
              </a:lnSpc>
              <a:buNone/>
            </a:pPr>
            <a:r>
              <a:rPr lang="en-US" sz="2400" b="1" kern="0" spc="-108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Диссертации и авторефераты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1999750" y="2570629"/>
            <a:ext cx="4242327" cy="211283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081"/>
              </a:lnSpc>
              <a:spcBef>
                <a:spcPts val="599"/>
              </a:spcBef>
              <a:buNone/>
            </a:pPr>
            <a:r>
              <a:rPr lang="en-US" kern="0" spc="-30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Оцифровка диссертаций согласно Положению о порядке присуждения ученых степеней; обязательное размещение автореферата в открытом доступе; текст диссертации - доступ в читальных залах без права копирования; получение согласия автора на размещение полного текста в открытом доступе.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6332541" y="2199487"/>
            <a:ext cx="714196" cy="714196"/>
          </a:xfrm>
          <a:prstGeom prst="ellipse">
            <a:avLst/>
          </a:prstGeom>
          <a:solidFill>
            <a:srgbClr val="FFD9AD"/>
          </a:solidFill>
        </p:spPr>
      </p:sp>
      <p:pic>
        <p:nvPicPr>
          <p:cNvPr id="8" name="Object 7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069" y="2389134"/>
            <a:ext cx="342814" cy="333292"/>
          </a:xfrm>
          <a:prstGeom prst="rect">
            <a:avLst/>
          </a:prstGeom>
        </p:spPr>
      </p:pic>
      <p:sp>
        <p:nvSpPr>
          <p:cNvPr id="9" name="Object 8"/>
          <p:cNvSpPr/>
          <p:nvPr/>
        </p:nvSpPr>
        <p:spPr>
          <a:xfrm>
            <a:off x="7237190" y="2150609"/>
            <a:ext cx="4242327" cy="26693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02"/>
              </a:lnSpc>
              <a:buNone/>
            </a:pPr>
            <a:r>
              <a:rPr lang="en-US" sz="2400" b="1" kern="0" spc="-108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Периодические издания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9"/>
          <p:cNvSpPr/>
          <p:nvPr/>
        </p:nvSpPr>
        <p:spPr>
          <a:xfrm>
            <a:off x="7237190" y="2555780"/>
            <a:ext cx="4242327" cy="158462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081"/>
              </a:lnSpc>
              <a:spcBef>
                <a:spcPts val="599"/>
              </a:spcBef>
              <a:buNone/>
            </a:pPr>
            <a:r>
              <a:rPr lang="en-US" kern="0" spc="-30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Оцифровка номеров журналов и газет, выпущенных более 70 лет назад - свободная; современные издания - только с разрешения редакции/издателя; ведение реестра оцифрованных периодических изданий</a:t>
            </a:r>
            <a:r>
              <a:rPr lang="en-US" sz="1500" kern="0" spc="-30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0" y="5713571"/>
            <a:ext cx="12188952" cy="1142714"/>
          </a:xfrm>
          <a:prstGeom prst="rect">
            <a:avLst/>
          </a:prstGeom>
          <a:solidFill>
            <a:srgbClr val="22AAEE"/>
          </a:solidFill>
        </p:spPr>
      </p:sp>
      <p:sp>
        <p:nvSpPr>
          <p:cNvPr id="12" name="Object 11"/>
          <p:cNvSpPr/>
          <p:nvPr/>
        </p:nvSpPr>
        <p:spPr>
          <a:xfrm>
            <a:off x="76179" y="5766180"/>
            <a:ext cx="11927027" cy="96216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2234"/>
              </a:lnSpc>
              <a:buNone/>
            </a:pPr>
            <a:r>
              <a:rPr lang="ru-RU" sz="2000" b="1" kern="0" spc="-115" dirty="0">
                <a:solidFill>
                  <a:srgbClr val="33333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  </a:t>
            </a:r>
            <a:r>
              <a:rPr lang="en-US" sz="2000" b="1" kern="0" spc="-115" dirty="0" err="1">
                <a:solidFill>
                  <a:srgbClr val="33333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Особые</a:t>
            </a:r>
            <a:r>
              <a:rPr lang="en-US" sz="2000" b="1" kern="0" spc="-115" dirty="0">
                <a:solidFill>
                  <a:srgbClr val="33333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категории документов, такие как диссертации и периодические издания, требуют специфического подхода к оцифровке и предоставлению доступа с учетом действующих нормативно-правовых требований.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989</Words>
  <Application>Microsoft Office PowerPoint</Application>
  <PresentationFormat>Широкоэкранный</PresentationFormat>
  <Paragraphs>116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Beautiful.ai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и нормативно-правовые рекомендации по работе с правообладателями для отбора, оцифровки, хранения и предоставления доступа к </dc:title>
  <dc:subject>Методические и нормативно-правовые рекомендации по работе с правообладателями для отбора, оцифровки, хранения и предоставления доступа к </dc:subject>
  <dc:creator>V T</dc:creator>
  <cp:lastModifiedBy>Vasiliy T</cp:lastModifiedBy>
  <cp:revision>30</cp:revision>
  <dcterms:created xsi:type="dcterms:W3CDTF">2025-11-17T08:40:24Z</dcterms:created>
  <dcterms:modified xsi:type="dcterms:W3CDTF">2025-11-19T12:32:40Z</dcterms:modified>
</cp:coreProperties>
</file>