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12192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20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23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28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5" Type="http://schemas.openxmlformats.org/officeDocument/2006/relationships/image" Target="../media/image34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39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svg"/><Relationship Id="rId5" Type="http://schemas.openxmlformats.org/officeDocument/2006/relationships/image" Target="../media/image43.png"/><Relationship Id="rId4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46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8.png"/><Relationship Id="rId18" Type="http://schemas.openxmlformats.org/officeDocument/2006/relationships/image" Target="../media/image3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2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16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094476" y="350403"/>
            <a:ext cx="5279340" cy="54607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6145"/>
              </a:lnSpc>
              <a:buNone/>
            </a:pPr>
            <a:r>
              <a:rPr lang="en-US" sz="4877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Правовая база авторского права для российских научных библиотек: 2024-2025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094476" y="5900304"/>
            <a:ext cx="5279340" cy="489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927"/>
              </a:lnSpc>
              <a:spcBef>
                <a:spcPts val="688"/>
              </a:spcBef>
              <a:buNone/>
            </a:pPr>
            <a:r>
              <a:rPr lang="en-US" sz="1377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Обзор правовой базы, регулирующей деятельность российских научных библиотек в 2024-2025 годах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5713571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5" name="Object 4" descr="российская научная библиотека"/>
          <p:cNvPicPr>
            <a:picLocks noChangeAspect="1"/>
          </p:cNvPicPr>
          <p:nvPr/>
        </p:nvPicPr>
        <p:blipFill>
          <a:blip r:embed="rId3"/>
          <a:srcRect l="22235" r="22235"/>
          <a:stretch/>
        </p:blipFill>
        <p:spPr>
          <a:xfrm>
            <a:off x="0" y="0"/>
            <a:ext cx="5713571" cy="68562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968437" y="362827"/>
            <a:ext cx="8252078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Оцифровка библиотечных фондов: правовые границы и возможности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56917" y="2273527"/>
            <a:ext cx="390427" cy="36186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2043792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Права библиотек по ст. 1275 ГК РФ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999750" y="2360122"/>
            <a:ext cx="4242327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Библиотеки вправе создавать электронные копии ветхих, редких и научно-значимых произведений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4587" y="3567636"/>
            <a:ext cx="438040" cy="43804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3376959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Ограничение на предоставление доступа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999750" y="3923691"/>
            <a:ext cx="4242327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Электронные копии могут предоставляться только в помещениях библиотек, не допускается дистанционный доступ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99931" y="2290263"/>
            <a:ext cx="371382" cy="32376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237190" y="2043792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Десятилетний срок последнего издания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237190" y="2590524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1275 разрешает оцифровку произведений, не переиздававшихся более 10 лет, что создает проблемы с доступом к актуальной научной литературе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94346" y="3998461"/>
            <a:ext cx="390427" cy="466608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37190" y="3824522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Правовая неопределенность терминологии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7190" y="4371254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Отсутствие четких определений понятий «малообъемное произведение» и «короткий отрывок» затрудняет практическое применение статьи 1275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14558C"/>
          </a:solidFill>
        </p:spPr>
      </p:sp>
      <p:sp>
        <p:nvSpPr>
          <p:cNvPr id="16" name="Object 15"/>
          <p:cNvSpPr/>
          <p:nvPr/>
        </p:nvSpPr>
        <p:spPr>
          <a:xfrm>
            <a:off x="1590277" y="5960787"/>
            <a:ext cx="9008397" cy="6479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01"/>
              </a:lnSpc>
              <a:buNone/>
            </a:pPr>
            <a:r>
              <a:rPr lang="en-US" sz="135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1275 ГК РФ предоставляет библиотекам ограниченные, но четкие полномочия по оцифровке произведений, однако сохраняющиеся правовые ограничения препятствуют полноценной цифровой трансформации и расширению доступа к научной информации.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305573" y="362827"/>
            <a:ext cx="9577805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Особые права национальных библиотек: преимущества и ответственность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2037840"/>
            <a:ext cx="5523119" cy="2075931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4" name="Object 3"/>
          <p:cNvSpPr/>
          <p:nvPr/>
        </p:nvSpPr>
        <p:spPr>
          <a:xfrm>
            <a:off x="761810" y="2269136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Расширенные полномочия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623630"/>
            <a:ext cx="5551687" cy="99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18 ФЗ-78 (пункт 1.1, введенный в 2008 году) предоставляет РГБ, РНБ и Президентской библиотеке право осуществлять изготовление электронных копий документов, имеющих научное и образовательное значение, без ограничения десятилетним сроком с момента последнего издания.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89702" y="2037840"/>
            <a:ext cx="5523119" cy="2075931"/>
          </a:xfrm>
          <a:prstGeom prst="rect">
            <a:avLst/>
          </a:prstGeom>
          <a:noFill/>
          <a:ln w="25400">
            <a:solidFill>
              <a:srgbClr val="F0B356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6475381" y="2269136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 к электронным копиям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475381" y="2623630"/>
            <a:ext cx="5551687" cy="99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Это расширенное полномочие позволяет национальным библиотекам оцифровывать современную научную литературу для включения в НЭБ, однако доступ к охраняемым произведениям все равно предоставляется только в помещениях библиотек, входящих в систему НЭБ.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4304224"/>
            <a:ext cx="5523119" cy="2075931"/>
          </a:xfrm>
          <a:prstGeom prst="rect">
            <a:avLst/>
          </a:prstGeom>
          <a:noFill/>
          <a:ln w="25400">
            <a:solidFill>
              <a:srgbClr val="E66922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761810" y="4535519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Обязательный электронный экземпляр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4890014"/>
            <a:ext cx="5551687" cy="1199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Национальные библиотеки также получают обязательный экземпляр документов согласно ФЗ-77 «Об обязательном экземпляре». С 1 января 2017 года введен обязательный электронный экземпляр: издатели обязаны передавать электронные копии печатных изданий в РГБ и РНБ одновременно с печатными.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4304224"/>
            <a:ext cx="5523119" cy="2075931"/>
          </a:xfrm>
          <a:prstGeom prst="rect">
            <a:avLst/>
          </a:prstGeom>
          <a:noFill/>
          <a:ln w="25400">
            <a:solidFill>
              <a:srgbClr val="14558C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6475381" y="4535519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Ответственность национальных библиотек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475381" y="4890014"/>
            <a:ext cx="5551687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Эти электронные экземпляры формируют основу НЭБ и могут предоставляться в доступ с учетом авторских прав, что возлагает на национальные библиотеки повышенную ответственность за соблюдение законодательства об авторском праве.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341814" y="476131"/>
            <a:ext cx="3371007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rare book digitization"/>
          <p:cNvPicPr>
            <a:picLocks noChangeAspect="1"/>
          </p:cNvPicPr>
          <p:nvPr/>
        </p:nvPicPr>
        <p:blipFill>
          <a:blip r:embed="rId3"/>
          <a:srcRect l="31776" r="31776"/>
          <a:stretch/>
        </p:blipFill>
        <p:spPr>
          <a:xfrm>
            <a:off x="8341814" y="476131"/>
            <a:ext cx="3371007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090146" y="1557915"/>
            <a:ext cx="6161521" cy="1529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Книжные памятники: приоритетная оцифровка культурного наследия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74740" y="3195955"/>
            <a:ext cx="7992334" cy="2047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16.1 ФЗ-78 «Книжные памятники» устанавливает особый правовой режим для рукописных книг, печатных изданий и иных документов, обладающих выдающейся духовной и материальной ценностью. Реестр книжных памятников РФ ведется на федеральном уровне экспертным советом. В 2020-2024 годах в рамках национального проекта «Культура» осуществлялась масштабная оцифровка книжных памятников: инкунабулы (книги до 1500 г.), палеотипы (1501-1550 гг.), русский плакат, географические карты XVII-XIX веков, нотные издания, лубок.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Технические стандарты и процедуры оцифровки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78114" y="1802600"/>
            <a:ext cx="866558" cy="86655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13758" y="3043667"/>
            <a:ext cx="2576821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Требования к разрешению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13758" y="3590399"/>
            <a:ext cx="2576821" cy="1066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менее 300 dpi для текстовых документов, 600+ dpi для книжных памятников и изобразительных материалов.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06319" y="1813760"/>
            <a:ext cx="857036" cy="86655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341963" y="3043667"/>
            <a:ext cx="2576821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Форматы хранения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341963" y="3359997"/>
            <a:ext cx="2576821" cy="1493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TIFF для архивного хранения (мастер-копии), JPEG для предоставления пользователям, PDF для текстовых документов, DjVu для компактного хранения многостраничных изданий.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12206" y="1869560"/>
            <a:ext cx="895126" cy="71419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275406" y="3043667"/>
            <a:ext cx="2566346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Правовые требования при оцифровке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275406" y="3590399"/>
            <a:ext cx="2566346" cy="17063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Указание имени автора и источника на каждой электронной копии, ведение учетных карточек, актирование процесса передачи в электронный фонд, создание только единичных копий.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062730" y="1903034"/>
            <a:ext cx="857036" cy="66658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9271698" y="3043667"/>
            <a:ext cx="2430172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Технические средства защиты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9271698" y="3590399"/>
            <a:ext cx="2430172" cy="12797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Обязательное внедрение технических мер защиты от несанкционированного копирования при предоставлении доступа к электронным копиям.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62A8BB"/>
          </a:solidFill>
        </p:spPr>
      </p:sp>
      <p:sp>
        <p:nvSpPr>
          <p:cNvPr id="16" name="Object 15"/>
          <p:cNvSpPr/>
          <p:nvPr/>
        </p:nvSpPr>
        <p:spPr>
          <a:xfrm>
            <a:off x="-33329" y="6009888"/>
            <a:ext cx="12255610" cy="5469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55"/>
              </a:lnSpc>
              <a:buNone/>
            </a:pPr>
            <a:r>
              <a:rPr lang="en-US" sz="171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Строгое соблюдение технических и правовых требований при оцифровке библиотечных фондов является ключевым условием для легального использования электронных копий произведений.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5505978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library infrastructure open access"/>
          <p:cNvPicPr>
            <a:picLocks noChangeAspect="1"/>
          </p:cNvPicPr>
          <p:nvPr/>
        </p:nvPicPr>
        <p:blipFill>
          <a:blip r:embed="rId3"/>
          <a:srcRect l="23771" r="23771"/>
          <a:stretch/>
        </p:blipFill>
        <p:spPr>
          <a:xfrm>
            <a:off x="476131" y="476131"/>
            <a:ext cx="5505978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227852" y="1177011"/>
            <a:ext cx="5715357" cy="20396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Открытый доступ к научной информации: новая парадигма научных коммуникаций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215413" y="3324956"/>
            <a:ext cx="5740235" cy="23039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Отечественная инфраструктура научного открытого доступа включает систему eLIBRARY.RU и Российский индекс научного цитирования (РИНЦ), которые к 2025 году содержат рефераты и полные тексты более 39 миллионов научных публикаций. КиберЛенинка функционирует как научная электронная библиотека на парадигме открытой науки (Open Science), предоставляя бесплатный доступ к материалам по лицензии Creative Commons.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341814" y="476131"/>
            <a:ext cx="3371007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russian academic journal whitelist"/>
          <p:cNvPicPr>
            <a:picLocks noChangeAspect="1"/>
          </p:cNvPicPr>
          <p:nvPr/>
        </p:nvPicPr>
        <p:blipFill>
          <a:blip r:embed="rId3"/>
          <a:srcRect l="27055" r="27055"/>
          <a:stretch/>
        </p:blipFill>
        <p:spPr>
          <a:xfrm>
            <a:off x="8341814" y="476131"/>
            <a:ext cx="3371007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69669" y="1429360"/>
            <a:ext cx="7802477" cy="1529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«Белый список» и категорирование: новая система оценки научной деятельности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48553" y="3067399"/>
            <a:ext cx="8044708" cy="23039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октябре 2022 года в России был создан «Белый список» научных журналов, который заменил международные базы Scopus и Web of Science. Этот единый государственный перечень формируется межведомственной рабочей группой при Минобрнауки и регулярно обновляется. Одновременно было введено категорирование отечественных научных изданий на основе рекомендаций Высшей аттестационной комиссии (ВАК) - категории К1, К2 и К3. Эти изменения фундаментально трансформировали требования к публикационной активности ученых и задачи научных библиотек по обеспечению доступа к актуальным научным ресурсам.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Легализация открытых лицензий Creative Commons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90384" y="1893290"/>
            <a:ext cx="323769" cy="40947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1691455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Легализация открытых лицензий Creative Commons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999750" y="2238187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1286.1 ГК РФ «Открытая лицензия» (введена 12.03.2014 № 35-ФЗ) создала правовую основу для использования лицензий Creative Commons в России.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4598" y="3662860"/>
            <a:ext cx="438040" cy="43804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3472185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Ключевые положения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999750" y="3788514"/>
            <a:ext cx="4242327" cy="12797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Открытая лицензия является договором присоединения с упрощенной процедурой заключения; акцептом считается совершение действий, указанных в лицензии; письменная форма считается соблюденной при совершении действий акцепта.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33409" y="1882127"/>
            <a:ext cx="314246" cy="44756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237190" y="1691455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Виды лицензий CC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237190" y="2007785"/>
            <a:ext cx="4242327" cy="1066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Все шесть основных видов лицензий CC (CC BY, CC BY-NC, CC BY-SA, CC BY-ND, CC BY-NC-SA, CC BY-NC-ND) признаны в российском праве; лицензии CC безотзывны и действуют на весь срок авторского права.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77601" y="3643817"/>
            <a:ext cx="428518" cy="457086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37190" y="3453140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Применение на практике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7190" y="3769469"/>
            <a:ext cx="4242327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2024-2025 годах лицензии CC используются на официальных сайтах Президента РФ, Правительства РФ, министерств и ведомств.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F0B356"/>
          </a:solidFill>
        </p:spPr>
      </p:sp>
      <p:sp>
        <p:nvSpPr>
          <p:cNvPr id="16" name="Object 15"/>
          <p:cNvSpPr/>
          <p:nvPr/>
        </p:nvSpPr>
        <p:spPr>
          <a:xfrm>
            <a:off x="-123794" y="6052815"/>
            <a:ext cx="12436540" cy="4608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Легализация открытых лицензий Creative Commons в российском законодательстве создала необходимую правовую основу для их широкого применения в научной сфере, что способствует продвижению принципов открытой науки.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5618345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academic digital repository"/>
          <p:cNvPicPr>
            <a:picLocks noChangeAspect="1"/>
          </p:cNvPicPr>
          <p:nvPr/>
        </p:nvPicPr>
        <p:blipFill>
          <a:blip r:embed="rId3"/>
          <a:srcRect l="14315" r="14315"/>
          <a:stretch/>
        </p:blipFill>
        <p:spPr>
          <a:xfrm>
            <a:off x="476131" y="476131"/>
            <a:ext cx="5618345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741002" y="1300805"/>
            <a:ext cx="4801423" cy="20396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Институциональные репозитории: правовые модели и практика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376346" y="3448750"/>
            <a:ext cx="5530737" cy="2047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Институциональные репозитории являются важной частью современной инфраструктуры открытого доступа к научным публикациям. Эти электронные архивы позволяют библиотекам и научным организациям размещать произведения своих сотрудников и обеспечивать к ним свободный доступ, соблюдая при этом требования авторского права.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861888" y="362827"/>
            <a:ext cx="8465177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Модели открытого доступа: золотой, зеленый и гибридный пути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035460"/>
            <a:ext cx="5446938" cy="4332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49"/>
              </a:lnSpc>
              <a:buSzPct val="100000"/>
              <a:buChar char="•"/>
            </a:pPr>
            <a:r>
              <a:rPr lang="en-US" sz="1944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Золотой путь (Gold Open Access)</a:t>
            </a:r>
          </a:p>
          <a:p>
            <a:pPr lvl="1" algn="l">
              <a:lnSpc>
                <a:spcPts val="1738"/>
              </a:lnSpc>
              <a:spcBef>
                <a:spcPts val="364"/>
              </a:spcBef>
              <a:buNone/>
            </a:pPr>
            <a:r>
              <a:rPr lang="en-US" sz="1242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Научная работа становится общедоступной сразу после публикации в журнале открытого доступа. В России многие журналы для авторов бесплатны и субсидируются из бюджетных источников — такие журналы называют Diamond OA, в отличие от западной модели, где автор платит Article Processing Charge (APC) за публикацию в открытом доступе.</a:t>
            </a:r>
          </a:p>
          <a:p>
            <a:pPr marL="242900" indent="-242900" algn="l">
              <a:lnSpc>
                <a:spcPts val="2449"/>
              </a:lnSpc>
              <a:spcBef>
                <a:spcPts val="2348"/>
              </a:spcBef>
              <a:buSzPct val="100000"/>
              <a:buChar char="•"/>
            </a:pPr>
            <a:r>
              <a:rPr lang="en-US" sz="1944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Зеленый путь (Green Open Access)</a:t>
            </a:r>
          </a:p>
          <a:p>
            <a:pPr lvl="1" algn="l">
              <a:lnSpc>
                <a:spcPts val="1738"/>
              </a:lnSpc>
              <a:spcBef>
                <a:spcPts val="364"/>
              </a:spcBef>
              <a:buNone/>
            </a:pPr>
            <a:r>
              <a:rPr lang="en-US" sz="1242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Сохранение традиционной модели публикации с параллельным размещением в специализированных репозиториях. Автор публикуется в обычном журнале (часто подписном), но одновременно размещает препринт или постпринт в институциональном или тематическом репозитории. Это наиболее распространенная модель в российских университетах и научных институтах.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035460"/>
            <a:ext cx="5446938" cy="14620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449"/>
              </a:lnSpc>
              <a:buSzPct val="100000"/>
              <a:buChar char="•"/>
            </a:pPr>
            <a:r>
              <a:rPr lang="en-US" sz="1944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Гибридная модель</a:t>
            </a:r>
          </a:p>
          <a:p>
            <a:pPr lvl="1" algn="l">
              <a:lnSpc>
                <a:spcPts val="1738"/>
              </a:lnSpc>
              <a:spcBef>
                <a:spcPts val="364"/>
              </a:spcBef>
              <a:buNone/>
            </a:pPr>
            <a:r>
              <a:rPr lang="en-US" sz="1242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Традиционные подписные издания предоставляют авторам возможность опубликовать отдельные статьи в открытый доступ за дополнительную плату, часть публикаций открыта для всех, часть доступна только подписчикам.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059028" y="362827"/>
            <a:ext cx="8070896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Лицензионные соглашения с издательствами: типовые условия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2037840"/>
            <a:ext cx="3618595" cy="2075931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4" name="Object 3"/>
          <p:cNvSpPr/>
          <p:nvPr/>
        </p:nvSpPr>
        <p:spPr>
          <a:xfrm>
            <a:off x="761810" y="2258274"/>
            <a:ext cx="3456711" cy="293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Предмет договора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683742"/>
            <a:ext cx="3456711" cy="9597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Предоставление права использования определенного электронного ресурса (журнал, книга, база данных)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85178" y="2037840"/>
            <a:ext cx="3618595" cy="2075931"/>
          </a:xfrm>
          <a:prstGeom prst="rect">
            <a:avLst/>
          </a:prstGeom>
          <a:noFill/>
          <a:ln w="25400">
            <a:solidFill>
              <a:srgbClr val="F0B356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570857" y="2258274"/>
            <a:ext cx="3456711" cy="293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Способы использования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570857" y="2683742"/>
            <a:ext cx="3456711" cy="719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 доступа, просмотра, скачивания, печати, цитирования материалов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094226" y="2037840"/>
            <a:ext cx="3618595" cy="2075931"/>
          </a:xfrm>
          <a:prstGeom prst="rect">
            <a:avLst/>
          </a:prstGeom>
          <a:noFill/>
          <a:ln w="25400">
            <a:solidFill>
              <a:srgbClr val="E66922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8379905" y="2258274"/>
            <a:ext cx="3456711" cy="5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Территория и срок действия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379905" y="2977381"/>
            <a:ext cx="3456711" cy="719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Действие договора на территории РФ, срок обычно 1 год с возможностью пролонгации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4304224"/>
            <a:ext cx="3618595" cy="2075931"/>
          </a:xfrm>
          <a:prstGeom prst="rect">
            <a:avLst/>
          </a:prstGeom>
          <a:noFill/>
          <a:ln w="25400">
            <a:solidFill>
              <a:srgbClr val="14558C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761810" y="4524657"/>
            <a:ext cx="3456711" cy="5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Количество пользователей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1810" y="5243764"/>
            <a:ext cx="3456711" cy="719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Ограничение одновременного доступа (например, 3-5 пользователей одновременно)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4285178" y="4304224"/>
            <a:ext cx="3618595" cy="2075931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16" name="Object 15"/>
          <p:cNvSpPr/>
          <p:nvPr/>
        </p:nvSpPr>
        <p:spPr>
          <a:xfrm>
            <a:off x="4570857" y="4524657"/>
            <a:ext cx="3456711" cy="5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Технические меры защиты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4570857" y="5243764"/>
            <a:ext cx="3456711" cy="719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Требования к использованию цифровых ограничений доступа, защиты от копирования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8094226" y="4304224"/>
            <a:ext cx="3618595" cy="2075931"/>
          </a:xfrm>
          <a:prstGeom prst="rect">
            <a:avLst/>
          </a:prstGeom>
          <a:noFill/>
          <a:ln w="25400">
            <a:solidFill>
              <a:srgbClr val="F0B356"/>
            </a:solidFill>
            <a:prstDash val="solid"/>
            <a:miter lim="800000"/>
          </a:ln>
        </p:spPr>
      </p:sp>
      <p:sp>
        <p:nvSpPr>
          <p:cNvPr id="19" name="Object 18"/>
          <p:cNvSpPr/>
          <p:nvPr/>
        </p:nvSpPr>
        <p:spPr>
          <a:xfrm>
            <a:off x="8379905" y="4524657"/>
            <a:ext cx="3456711" cy="293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13"/>
              </a:lnSpc>
              <a:buNone/>
            </a:pPr>
            <a:r>
              <a:rPr lang="en-US" sz="1836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Отчетность и статистика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8379905" y="4950125"/>
            <a:ext cx="3456711" cy="719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spcBef>
                <a:spcPts val="1018"/>
              </a:spcBef>
              <a:buNone/>
            </a:pPr>
            <a:r>
              <a:rPr lang="en-US" sz="135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Предоставление статистики использования ресурса библиотекой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Цифровая эпоха требует новых правовых решений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62057" y="1906070"/>
            <a:ext cx="590402" cy="36186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1681933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Сложный баланс между авторским правом и цифровизацией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999750" y="2228665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Российские научные библиотеки в 2024-2025 годах сталкиваются с противоречием между традиционными нормами авторского права и требованиями цифровой трансформации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4593" y="3692393"/>
            <a:ext cx="438040" cy="36186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3462662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Законодательство разрешает электронные копии, но не доступ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999750" y="4009394"/>
            <a:ext cx="4242327" cy="1066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Библиотеки могут создавать электронные копии произведений, но предоставлять доступ к ним можно только в помещениях библиотек, что препятствует развитию дистанционного обслуживания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72033" y="1872608"/>
            <a:ext cx="438040" cy="43804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237190" y="1681933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Правовая база включает более 15 актов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237190" y="1998262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Законодательство в области авторского права и интеллектуальной собственности для библиотек состоит из обширной нормативно-правовой базы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55294" y="3476649"/>
            <a:ext cx="476131" cy="323769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37190" y="3224597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Актуальность темы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7190" y="3540926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Тема приобретает особую актуальность в связи с масштабными изменениями в системе научных публикаций и создании Национальной электронной библиотеки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F0B356"/>
          </a:solidFill>
        </p:spPr>
      </p:sp>
      <p:sp>
        <p:nvSpPr>
          <p:cNvPr id="16" name="Object 15"/>
          <p:cNvSpPr/>
          <p:nvPr/>
        </p:nvSpPr>
        <p:spPr>
          <a:xfrm>
            <a:off x="290440" y="5960787"/>
            <a:ext cx="11608072" cy="6479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01"/>
              </a:lnSpc>
              <a:buNone/>
            </a:pPr>
            <a:r>
              <a:rPr lang="en-US" sz="135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Российские научные библиотеки в 2024-2025 годах функционируют в условиях сложного баланса между нормами авторского права и требованиями цифровизации. Нормативно-правовая база включает множество актов, но имеет ряд противоречий, требующих поиска нового баланса между интересами правообладателей и доступом к знаниям.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955834" y="362827"/>
            <a:ext cx="8277283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Общественное достояние: правила и проблемы определения статуса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3509" y="2166171"/>
            <a:ext cx="390427" cy="4570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380780" y="1986656"/>
            <a:ext cx="2775843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Общее правило: 70 лет после смерти автора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380780" y="2533389"/>
            <a:ext cx="2775843" cy="1066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Произведения переходят в общественное достояние через 70 лет после смерти автора, отсчет с 1 января года, следующего за годом смерти.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7583" y="2182912"/>
            <a:ext cx="485654" cy="43804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285053" y="1986656"/>
            <a:ext cx="2775843" cy="691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Произведения, обнародованные до 1917 года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285053" y="2763791"/>
            <a:ext cx="2775843" cy="17063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Все произведения, обнародованные до 7 ноября 1917 года, находятся в общественном достоянии, так как СССР не является правопреемником Российской империи в части авторских прав.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24176" y="2177332"/>
            <a:ext cx="438040" cy="43804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9189327" y="1986656"/>
            <a:ext cx="2775843" cy="691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Особые правила для репрессированных авторов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9189327" y="2763791"/>
            <a:ext cx="2775843" cy="12797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 авторов, репрессированных в СССР, срок начинает течь с момента реабилитации, что создает дополнительные сложности при определении статуса.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413005" y="4654180"/>
            <a:ext cx="447563" cy="36186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9189327" y="4424447"/>
            <a:ext cx="2775843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Участники Великой Отечественной войны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9189327" y="4971179"/>
            <a:ext cx="2775843" cy="12797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 авторов - участников Великой Отечественной войны к сроку охраны добавляется 4 года, что также усложняет определение общественного достояния.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E66922"/>
          </a:solidFill>
        </p:spPr>
      </p:sp>
      <p:sp>
        <p:nvSpPr>
          <p:cNvPr id="16" name="Object 15"/>
          <p:cNvSpPr/>
          <p:nvPr/>
        </p:nvSpPr>
        <p:spPr>
          <a:xfrm>
            <a:off x="618970" y="5960787"/>
            <a:ext cx="10951012" cy="6479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01"/>
              </a:lnSpc>
              <a:buNone/>
            </a:pPr>
            <a:r>
              <a:rPr lang="en-US" sz="135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Определение статуса произведений, перешедших в общественное достояние, сталкивается со сложностями установления даты смерти автора, наличия наследников, особых правил для репрессированных и участников войны. Это создает правовую неопределенность и трудности практического применения.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3820475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судебный зал заседаний"/>
          <p:cNvPicPr>
            <a:picLocks noChangeAspect="1"/>
          </p:cNvPicPr>
          <p:nvPr/>
        </p:nvPicPr>
        <p:blipFill>
          <a:blip r:embed="rId3"/>
          <a:srcRect l="28570" r="28570"/>
          <a:stretch/>
        </p:blipFill>
        <p:spPr>
          <a:xfrm>
            <a:off x="476131" y="476131"/>
            <a:ext cx="3820475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108171" y="2453041"/>
            <a:ext cx="6269216" cy="1019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Судебная практика 2024 года: тенденции и выводы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492772" y="3581174"/>
            <a:ext cx="7500015" cy="7679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Обзор судебной практики Верховного Суда РФ «Рассмотрение гражданских дел, связанных с нарушением авторских и смежных прав в информационно-телекоммуникационной сети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858287" y="362827"/>
            <a:ext cx="8472378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Дополнительные правовые аспекты библиотечной деятельности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9013" y="2793551"/>
            <a:ext cx="447563" cy="36186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2569441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Электронные библиотечные системы: правовой режим и проблемы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999750" y="3116173"/>
            <a:ext cx="4242327" cy="1493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ЭБС создаются с соблюдением требований ГК РФ и ФЗ "О библиотечном деле", требующих включать охраняемые материалы только с согласия правообладателей. Выделяются внутренние ЭБС, создаваемые самостью, и внешние ЭБС, работающие на основе договоров с издателями.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83187" y="2765652"/>
            <a:ext cx="428518" cy="428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7237190" y="2569441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Межбиблиотечный абонемент и электронная доставка документов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237190" y="3116173"/>
            <a:ext cx="4242327" cy="1493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МБА регулируется Положением о национальной системе МБА и статьей 1275 ГК РФ. Традиционный МБА разрешает предоставление оригиналов, электронная доставка ограничена копиями отдельных статей и коротких отрывков по запросам для научных целей.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14558C"/>
          </a:solidFill>
        </p:spPr>
      </p:sp>
      <p:sp>
        <p:nvSpPr>
          <p:cNvPr id="10" name="Object 9"/>
          <p:cNvSpPr/>
          <p:nvPr/>
        </p:nvSpPr>
        <p:spPr>
          <a:xfrm>
            <a:off x="576118" y="5960787"/>
            <a:ext cx="11036715" cy="6479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01"/>
              </a:lnSpc>
              <a:buNone/>
            </a:pPr>
            <a:r>
              <a:rPr lang="en-US" sz="135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Правовое регулирование библиотечной деятельности сталкивается с проблемами цифровизации - требованиями заключения договоров с правообладателями для ЭБС и ограничениями на электронную доставку документов. Решение этих вопросов потребует дальнейшего совершенствования законодательства.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993411" y="476131"/>
            <a:ext cx="4719410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database structure"/>
          <p:cNvPicPr>
            <a:picLocks noChangeAspect="1"/>
          </p:cNvPicPr>
          <p:nvPr/>
        </p:nvPicPr>
        <p:blipFill>
          <a:blip r:embed="rId3"/>
          <a:srcRect l="10032" r="10032"/>
          <a:stretch/>
        </p:blipFill>
        <p:spPr>
          <a:xfrm>
            <a:off x="6993411" y="476131"/>
            <a:ext cx="4719410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804579" y="2067375"/>
            <a:ext cx="5384252" cy="1019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База данных: права изготовителя и охрана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265205" y="3195508"/>
            <a:ext cx="6463001" cy="153596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Библиотечные базы данных охраняются двумя способами: (1) Авторским правом (статья 1260 ГК РФ) как составные произведения, если представляют результат творческого труда по подбору или расположению материалов; (2) Смежным правом (статьи 1333-1336 ГК РФ) — права изготовителя базы данных.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29416" y="362827"/>
            <a:ext cx="7130120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Ответственность библиотек за нарушение авторских прав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2037840"/>
            <a:ext cx="5523119" cy="2075931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4" name="Object 3"/>
          <p:cNvSpPr/>
          <p:nvPr/>
        </p:nvSpPr>
        <p:spPr>
          <a:xfrm>
            <a:off x="761810" y="2269136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Гражданско-правовая ответственность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623630"/>
            <a:ext cx="5551687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Прекращение нарушения, возмещение убытков, выплата компенсации от 10 тысяч до 5 миллионов рублей или двукратной стоимости контрафактных экземпляров, изъятие и уничтожение контрафактных экземпляров, публикация решения суда.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89702" y="2037840"/>
            <a:ext cx="5523119" cy="2075931"/>
          </a:xfrm>
          <a:prstGeom prst="rect">
            <a:avLst/>
          </a:prstGeom>
          <a:noFill/>
          <a:ln w="25400">
            <a:solidFill>
              <a:srgbClr val="F0B356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6475381" y="2269136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Административная ответственность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475381" y="2623630"/>
            <a:ext cx="5551687" cy="599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Штрафы для граждан до 2 тыс. руб., для должностных лиц от 10 до 20 тыс. руб., для юридических лиц от 30 до 40 тыс. руб., конфискация контрафактных материалов и оборудования.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4304224"/>
            <a:ext cx="5523119" cy="2075931"/>
          </a:xfrm>
          <a:prstGeom prst="rect">
            <a:avLst/>
          </a:prstGeom>
          <a:noFill/>
          <a:ln w="25400">
            <a:solidFill>
              <a:srgbClr val="E66922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761810" y="4535519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Уголовная ответственность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4890014"/>
            <a:ext cx="5551687" cy="399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 крупном ущербе свыше 100 тыс. руб. — штрафы до 200 тыс. руб., обязательные работы, лишение свободы до 2 лет.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4304224"/>
            <a:ext cx="5523119" cy="2075931"/>
          </a:xfrm>
          <a:prstGeom prst="rect">
            <a:avLst/>
          </a:prstGeom>
          <a:noFill/>
          <a:ln w="25400">
            <a:solidFill>
              <a:srgbClr val="14558C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6475381" y="4535519"/>
            <a:ext cx="5551687" cy="2446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53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Механизмы минимизации рисков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475381" y="4890014"/>
            <a:ext cx="5551687" cy="99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575"/>
              </a:lnSpc>
              <a:spcBef>
                <a:spcPts val="848"/>
              </a:spcBef>
              <a:buNone/>
            </a:pPr>
            <a:r>
              <a:rPr lang="en-US" sz="1125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Заключение лицензионных договоров с правообладателями, использование только легально приобретенного контента, строгое соблюдение ограничений статьи 1275 ГК РФ, внедрение технических средств защиты авторских прав, обучение персонала, страхование ответственности библиотеки.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Пробелы законодательства и перспективы развития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34598" y="2135449"/>
            <a:ext cx="438040" cy="36186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1905714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Ограничение на цифровое использование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999750" y="2452446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Статья 1275 ГК РФ разрешает предоставление цифровых копий только в помещениях библиотеки, что препятствует развитию дистанционного обслуживания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62479" y="3871538"/>
            <a:ext cx="390427" cy="45708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3686444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Неопределенность терминологии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999750" y="4002773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Различие понятий «электронная форма» и «цифровая форма», отсутствие четких определений «личных целей», «существенных затрат», «малообъемного произведения»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22170" y="2101947"/>
            <a:ext cx="342814" cy="428518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237190" y="1905714"/>
            <a:ext cx="424232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Проблемы массовой оцифровки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237190" y="2222044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Отсутствие права библиотек на оцифровку без согласования с правообладателями, сложности с «сиротскими произведениями», ограничение 10-летним сроком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555728" y="3666948"/>
            <a:ext cx="276156" cy="39995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37190" y="3448378"/>
            <a:ext cx="4242327" cy="460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Межбиблиотечный обмен в цифровой среде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7190" y="3995111"/>
            <a:ext cx="42423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Законодательство не предусматривает возможность передачи цифровых копий между библиотеками, противоречие с международной практикой resource sharing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E66922"/>
          </a:solidFill>
        </p:spPr>
      </p:sp>
      <p:sp>
        <p:nvSpPr>
          <p:cNvPr id="16" name="Object 15"/>
          <p:cNvSpPr/>
          <p:nvPr/>
        </p:nvSpPr>
        <p:spPr>
          <a:xfrm>
            <a:off x="671345" y="6045003"/>
            <a:ext cx="10846263" cy="4751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247"/>
              </a:lnSpc>
              <a:buNone/>
            </a:pPr>
            <a:r>
              <a:rPr lang="en-US" sz="99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Будущее библиотечного права связано с поиском баланса между защитой интересов правообладателей и обеспечением конституционного права граждан на доступ к информации. Развитие цифровых технологий требует адаптации законодательства, ожидаются постепенное расширение прав библиотек, увеличение доступных материалов, совершенствование защиты авторских прав и рост финансирования оцифровки.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105778" y="476131"/>
            <a:ext cx="4607043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library strategy 2030"/>
          <p:cNvPicPr>
            <a:picLocks noChangeAspect="1"/>
          </p:cNvPicPr>
          <p:nvPr/>
        </p:nvPicPr>
        <p:blipFill>
          <a:blip r:embed="rId3"/>
          <a:srcRect l="27932" r="27932"/>
          <a:stretch/>
        </p:blipFill>
        <p:spPr>
          <a:xfrm>
            <a:off x="7105778" y="476131"/>
            <a:ext cx="4607043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240150" y="1815026"/>
            <a:ext cx="4625478" cy="1529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Стратегия развития библиотечного дела до 2030 года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289964" y="3453065"/>
            <a:ext cx="6525851" cy="153596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Распоряжение Правительства РФ от 13 марта 2021 г. № 608-р утвердило Стратегию развития библиотечного дела до 2030 года. Ключевые направления: совершенствование нормативно-правовой базы, создание системы требований и нормативов, развитие цифровых технологий, модернизация библиотечной системы.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094476" y="476131"/>
            <a:ext cx="5618345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balance between copyright and digital access"/>
          <p:cNvPicPr>
            <a:picLocks noChangeAspect="1"/>
          </p:cNvPicPr>
          <p:nvPr/>
        </p:nvPicPr>
        <p:blipFill>
          <a:blip r:embed="rId3"/>
          <a:srcRect t="15098" b="15098"/>
          <a:stretch/>
        </p:blipFill>
        <p:spPr>
          <a:xfrm>
            <a:off x="6094476" y="476131"/>
            <a:ext cx="5618345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19020" y="978747"/>
            <a:ext cx="5656436" cy="48944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268"/>
              </a:lnSpc>
              <a:buNone/>
            </a:pPr>
            <a:r>
              <a:rPr lang="en-US" sz="180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Российские научные библиотеки в 2024-2025 годах работают в сложной правовой среде, совмещающей традиционные нормы авторского права и императивы цифровизации. Соблюдение законодательства, активное участие в национальной инфраструктуре открытого доступа, тесная работа с правообладателями и минимизация правовых рисков - ключевые практические шаги для современных научных библиотек. Будущее библиотечного права связано с поиском баланса между защитой интересов правообладателей и обеспечением доступа граждан к информации в цифровую эпоху.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4045208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illustration of russian civil code"/>
          <p:cNvPicPr>
            <a:picLocks noChangeAspect="1"/>
          </p:cNvPicPr>
          <p:nvPr/>
        </p:nvPicPr>
        <p:blipFill>
          <a:blip r:embed="rId3"/>
          <a:srcRect l="15742" r="15742"/>
          <a:stretch/>
        </p:blipFill>
        <p:spPr>
          <a:xfrm>
            <a:off x="476131" y="476131"/>
            <a:ext cx="4045208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740763" y="1815026"/>
            <a:ext cx="5228766" cy="1529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Гражданский кодекс как основа авторско-правовых отношений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83211" y="3453065"/>
            <a:ext cx="7143869" cy="153596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Гражданский кодекс Российской Федерации является основным нормативно-правовым актом, регулирующим отношения в сфере интеллектуальной собственности, в том числе авторских прав. Кодекс определяет перечень объектов интеллектуальной собственности, которым предоставляется правовая охрана, а также устанавливает права и обязанности правообладателей.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Произведения науки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956178"/>
            <a:ext cx="5446938" cy="18246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722"/>
              </a:lnSpc>
              <a:buSzPct val="100000"/>
              <a:buChar char="•"/>
            </a:pPr>
            <a:r>
              <a:rPr lang="en-US" sz="21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Правовые признаки и критерии охраноспособности научного произведения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Автор (коллектив авторов) - физическое лицо, творческий характер произведения, новизна, объективная форма выражения.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956178"/>
            <a:ext cx="5446938" cy="19696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722"/>
              </a:lnSpc>
              <a:buSzPct val="100000"/>
              <a:buChar char="•"/>
            </a:pPr>
            <a:r>
              <a:rPr lang="en-US" sz="21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Основные виды научных произведений</a:t>
            </a:r>
          </a:p>
          <a:p>
            <a:pPr lvl="1" algn="l">
              <a:lnSpc>
                <a:spcPts val="1932"/>
              </a:lnSpc>
              <a:spcBef>
                <a:spcPts val="404"/>
              </a:spcBef>
              <a:buNone/>
            </a:pPr>
            <a:r>
              <a:rPr lang="en-US" sz="138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а) научная монография, б) научный доклад, в) научно-технический отчет, г) научная статья, д) диссертация на соискание ученой степени, е) лекция, и) производные научные произведения, к) составные научные произведения.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Субъекты права на научное произведение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23619"/>
            <a:ext cx="3618595" cy="2333042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4" name="Object 3"/>
          <p:cNvSpPr/>
          <p:nvPr/>
        </p:nvSpPr>
        <p:spPr>
          <a:xfrm>
            <a:off x="761810" y="1736836"/>
            <a:ext cx="3456711" cy="3263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Автор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209694"/>
            <a:ext cx="3456711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Физическое лицо, творческим трудом которого создано научное произведение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85178" y="1523619"/>
            <a:ext cx="3618595" cy="2333042"/>
          </a:xfrm>
          <a:prstGeom prst="rect">
            <a:avLst/>
          </a:prstGeom>
          <a:noFill/>
          <a:ln w="25400">
            <a:solidFill>
              <a:srgbClr val="F0B356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570857" y="1736836"/>
            <a:ext cx="3456711" cy="3263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Соавторы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570857" y="2209694"/>
            <a:ext cx="3456711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Физические лица, создавшие научное произведение совместным творческим трудом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094226" y="1523619"/>
            <a:ext cx="3618595" cy="2333042"/>
          </a:xfrm>
          <a:prstGeom prst="rect">
            <a:avLst/>
          </a:prstGeom>
          <a:noFill/>
          <a:ln w="25400">
            <a:solidFill>
              <a:srgbClr val="E66922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8379905" y="1736836"/>
            <a:ext cx="3456711" cy="3263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Наследники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379905" y="2209694"/>
            <a:ext cx="3456711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Лица, получившие права на научные произведения по закону или по завещанию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4047113"/>
            <a:ext cx="5523119" cy="2333042"/>
          </a:xfrm>
          <a:prstGeom prst="rect">
            <a:avLst/>
          </a:prstGeom>
          <a:noFill/>
          <a:ln w="25400">
            <a:solidFill>
              <a:srgbClr val="14558C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761810" y="4260330"/>
            <a:ext cx="5551687" cy="3263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Правообладатель(и)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1810" y="4733188"/>
            <a:ext cx="5551687" cy="799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Физическое(ие) или юридическое(ие) лицо(а), обладающее(ие) исключительным правом на научное произведение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89702" y="4047113"/>
            <a:ext cx="5523119" cy="2333042"/>
          </a:xfrm>
          <a:prstGeom prst="rect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16" name="Object 15"/>
          <p:cNvSpPr/>
          <p:nvPr/>
        </p:nvSpPr>
        <p:spPr>
          <a:xfrm>
            <a:off x="6475381" y="4260330"/>
            <a:ext cx="5551687" cy="3263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70"/>
              </a:lnSpc>
              <a:buNone/>
            </a:pPr>
            <a:r>
              <a:rPr lang="en-US" sz="20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Работодатель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6475381" y="4733188"/>
            <a:ext cx="5551687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0"/>
              </a:lnSpc>
              <a:spcBef>
                <a:spcPts val="1131"/>
              </a:spcBef>
              <a:buNone/>
            </a:pPr>
            <a:r>
              <a:rPr lang="en-US" sz="15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Предприниматель либо юридическое лицо, вступившие в трудовые правоотношения с работником - автором служебного произведения науки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Законодательный фундамент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11158" y="2426259"/>
            <a:ext cx="980830" cy="6665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398045" y="3566935"/>
            <a:ext cx="2608245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Гражданский кодекс РФ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98045" y="3883264"/>
            <a:ext cx="2608245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Основа правового регулирования авторских и смежных прав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84001" y="2258872"/>
            <a:ext cx="904649" cy="101892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310538" y="3566935"/>
            <a:ext cx="2639670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Федеральные законы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310538" y="3883264"/>
            <a:ext cx="2639670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Специальные законы о библиотечном деле, информации и персональных данных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23365" y="2325825"/>
            <a:ext cx="876081" cy="87608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312068" y="3566935"/>
            <a:ext cx="2493022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Подзаконные акты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312068" y="3883264"/>
            <a:ext cx="2493022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Постановления Правительства по вопросам научной коммуникации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63164" y="2336985"/>
            <a:ext cx="638015" cy="84751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9255985" y="3566935"/>
            <a:ext cx="2461597" cy="2304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14"/>
              </a:lnSpc>
              <a:buNone/>
            </a:pPr>
            <a:r>
              <a:rPr lang="en-US" sz="144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Судебная практика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9255985" y="3883264"/>
            <a:ext cx="2461597" cy="639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  <a:spcBef>
                <a:spcPts val="663"/>
              </a:spcBef>
              <a:buNone/>
            </a:pPr>
            <a:r>
              <a:rPr lang="en-US" sz="120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Обзоры и решения Верховного Суда РФ по авторско-правовым спорам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F0B356"/>
          </a:solidFill>
        </p:spPr>
      </p:sp>
      <p:sp>
        <p:nvSpPr>
          <p:cNvPr id="16" name="Object 15"/>
          <p:cNvSpPr/>
          <p:nvPr/>
        </p:nvSpPr>
        <p:spPr>
          <a:xfrm>
            <a:off x="-33329" y="5992405"/>
            <a:ext cx="12255610" cy="57582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268"/>
              </a:lnSpc>
              <a:buNone/>
            </a:pPr>
            <a:r>
              <a:rPr lang="en-US" sz="180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Многоуровневая система правового регулирования авторского права создает комплексный свод норм, определяющих права и обязанности библиотек в цифровую эпоху.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62827"/>
            <a:ext cx="12188952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Основные виды научных произведений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23619"/>
            <a:ext cx="11236690" cy="486605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6131" y="1523619"/>
            <a:ext cx="11246213" cy="4875581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6131" y="1523619"/>
            <a:ext cx="11236690" cy="486605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1523619"/>
            <a:ext cx="5618345" cy="634703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Вид научного произведения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094476" y="1523619"/>
            <a:ext cx="5618345" cy="634703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Описание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76131" y="2158322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Научная монография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094476" y="2158322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Научный труд, в котором с наибольшей полнотой исследована определенная научная тема, который выражен в уточнении или создании новых научных знаний.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76131" y="3004593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Научный доклад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094476" y="3004593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Публичное сообщение нового или уточненного научного знания, развернутое изложение научной темы.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3850864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Научно-технический отчет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094476" y="3850864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Документ, содержащий систематизированные сведения о выполненной научно-исследовательской, опытно-конструкторской или другой работе.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476131" y="4697135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Научная статья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094476" y="4697135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Текст, содержащий теоретические и практические обобщения по конкретной научной тематике, опубликованный в научном издании.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476131" y="5543406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Диссертация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6094476" y="5543406"/>
            <a:ext cx="5618345" cy="846271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2A2921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Научно-квалификационная работа, в которой содержится решение задачи, имеющей существенное значение для соответствующей отрасли знаний.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-476131" y="6537501"/>
            <a:ext cx="12188952" cy="1705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344"/>
              </a:lnSpc>
              <a:buNone/>
            </a:pPr>
            <a:r>
              <a:rPr lang="en-US" sz="960" dirty="0" smtClean="0">
                <a:solidFill>
                  <a:srgbClr val="FFFFFF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*ГОСТ 34831-2022 «Интеллектуальная собственность. Научные произведения»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242151" y="362827"/>
            <a:ext cx="9704650" cy="101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Смежное законодательство: информация и персональные данные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3192" y="2313996"/>
            <a:ext cx="8170407" cy="895126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9523" y="1843864"/>
            <a:ext cx="1161759" cy="12665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333167" y="2682254"/>
            <a:ext cx="7919010" cy="1534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210"/>
              </a:lnSpc>
              <a:buNone/>
            </a:pPr>
            <a:r>
              <a:rPr lang="en-US" sz="9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Федеральный закон «Об информации, информационных технологиях и о защите информации»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3192" y="3280542"/>
            <a:ext cx="10589152" cy="895126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523" y="3115610"/>
            <a:ext cx="1161759" cy="96178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333167" y="3648800"/>
            <a:ext cx="10570107" cy="1534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210"/>
              </a:lnSpc>
              <a:buNone/>
            </a:pPr>
            <a:r>
              <a:rPr lang="en-US" sz="9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Федеральный закон «О персональных данных»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33192" y="4247088"/>
            <a:ext cx="5761184" cy="8951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9523" y="4342314"/>
            <a:ext cx="1161759" cy="961784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1333167" y="4615345"/>
            <a:ext cx="5258472" cy="1534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210"/>
              </a:lnSpc>
              <a:buNone/>
            </a:pPr>
            <a:r>
              <a:rPr lang="en-US" sz="9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Требования к защите информации и ограничениям доступа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33192" y="5213634"/>
            <a:ext cx="3342439" cy="895126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-9523" y="5308860"/>
            <a:ext cx="1161759" cy="1266508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333167" y="5424768"/>
            <a:ext cx="2597852" cy="4604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210"/>
              </a:lnSpc>
              <a:buNone/>
            </a:pPr>
            <a:r>
              <a:rPr lang="en-US" sz="96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Обязательства библиотек по обработке персональных данных читателей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442879" y="476131"/>
            <a:ext cx="4269942" cy="5904024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3" name="Object 2" descr="new scientific communication architecture"/>
          <p:cNvPicPr>
            <a:picLocks noChangeAspect="1"/>
          </p:cNvPicPr>
          <p:nvPr/>
        </p:nvPicPr>
        <p:blipFill>
          <a:blip r:embed="rId3"/>
          <a:srcRect l="32894" r="32894"/>
          <a:stretch/>
        </p:blipFill>
        <p:spPr>
          <a:xfrm>
            <a:off x="7442879" y="476131"/>
            <a:ext cx="4269942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117286" y="1177011"/>
            <a:ext cx="5208307" cy="20396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016"/>
              </a:lnSpc>
              <a:buNone/>
            </a:pPr>
            <a:r>
              <a:rPr lang="en-US" sz="3188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Постановления Правительства: новая архитектура научной коммуникации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86167" y="3324956"/>
            <a:ext cx="7070544" cy="23039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836"/>
              </a:spcBef>
              <a:buNone/>
            </a:pPr>
            <a:r>
              <a:rPr lang="en-US" sz="144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Постановления Правительства РФ от 25.01.2024 № 62 и от 06.11.2024 № 1494 радикально изменили систему оценки научной деятельности в России. Введено категорирование научных журналов на основе рекомендаций ВАК, а с 15 ноября 2024 года вместо международных баз Scopus и Web of Science используется новый «Белый список» отечественных изданий. Эти изменения трансформируют требования к научным библиотекам, которые должны обеспечивать доступ преимущественно к российским журналам категорий К1-К2-К3.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2551</Words>
  <Application>Microsoft Office PowerPoint</Application>
  <PresentationFormat>Широкоэкранный</PresentationFormat>
  <Paragraphs>197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Montserrat Regular</vt:lpstr>
      <vt:lpstr>Calibri</vt:lpstr>
      <vt:lpstr>Arial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Правовая база авторского права для российских научных библиотек 2024-2025</dc:title>
  <dc:subject>Правовая база авторского права для российских научных библиотек 2024-2025</dc:subject>
  <dc:creator>V T</dc:creator>
  <cp:lastModifiedBy>Елена</cp:lastModifiedBy>
  <cp:revision>1</cp:revision>
  <dcterms:created xsi:type="dcterms:W3CDTF">2025-11-19T11:58:37Z</dcterms:created>
  <dcterms:modified xsi:type="dcterms:W3CDTF">2025-11-20T05:31:09Z</dcterms:modified>
</cp:coreProperties>
</file>