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55"/>
  </p:notesMasterIdLst>
  <p:sldIdLst>
    <p:sldId id="256" r:id="rId2"/>
    <p:sldId id="331" r:id="rId3"/>
    <p:sldId id="365" r:id="rId4"/>
    <p:sldId id="366" r:id="rId5"/>
    <p:sldId id="257" r:id="rId6"/>
    <p:sldId id="418" r:id="rId7"/>
    <p:sldId id="297" r:id="rId8"/>
    <p:sldId id="304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293" r:id="rId19"/>
    <p:sldId id="356" r:id="rId20"/>
    <p:sldId id="270" r:id="rId21"/>
    <p:sldId id="428" r:id="rId22"/>
    <p:sldId id="432" r:id="rId23"/>
    <p:sldId id="373" r:id="rId24"/>
    <p:sldId id="372" r:id="rId25"/>
    <p:sldId id="433" r:id="rId26"/>
    <p:sldId id="376" r:id="rId27"/>
    <p:sldId id="378" r:id="rId28"/>
    <p:sldId id="406" r:id="rId29"/>
    <p:sldId id="429" r:id="rId30"/>
    <p:sldId id="407" r:id="rId31"/>
    <p:sldId id="408" r:id="rId32"/>
    <p:sldId id="409" r:id="rId33"/>
    <p:sldId id="410" r:id="rId34"/>
    <p:sldId id="411" r:id="rId35"/>
    <p:sldId id="412" r:id="rId36"/>
    <p:sldId id="413" r:id="rId37"/>
    <p:sldId id="414" r:id="rId38"/>
    <p:sldId id="415" r:id="rId39"/>
    <p:sldId id="416" r:id="rId40"/>
    <p:sldId id="417" r:id="rId41"/>
    <p:sldId id="380" r:id="rId42"/>
    <p:sldId id="379" r:id="rId43"/>
    <p:sldId id="382" r:id="rId44"/>
    <p:sldId id="383" r:id="rId45"/>
    <p:sldId id="384" r:id="rId46"/>
    <p:sldId id="385" r:id="rId47"/>
    <p:sldId id="394" r:id="rId48"/>
    <p:sldId id="386" r:id="rId49"/>
    <p:sldId id="387" r:id="rId50"/>
    <p:sldId id="388" r:id="rId51"/>
    <p:sldId id="389" r:id="rId52"/>
    <p:sldId id="430" r:id="rId53"/>
    <p:sldId id="404" r:id="rId5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EDEBED"/>
    <a:srgbClr val="BDEEED"/>
    <a:srgbClr val="DAFEEF"/>
    <a:srgbClr val="D2FEF5"/>
    <a:srgbClr val="CEFEE3"/>
    <a:srgbClr val="B8F4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7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A4A9C-F090-46EC-9C94-5BF4BEF7A480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5EC38-9029-4BC8-A5F6-3EEF451C83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7239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BE29B-5136-4897-AEAE-6F14694DAC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4CCFB-C88D-4FCA-99E0-98FA7D6F39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46518-D7E4-4DFE-B0C0-F446DB141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28654-75BB-46D9-8477-B1CBAEB68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96215-5ACF-4CFA-B941-4CF932D0B6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BB4A5-55B9-45F7-97D7-EFA76C2D9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6EFE8-9D7D-4B4A-9C21-E4BE4BBA8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8D49-970B-4048-97ED-117B7297D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061F2-EE41-4A90-ACAB-A40E0421D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3266B-D834-432F-96B4-1920248CC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EC7E6-EC81-4BA6-87CC-7E6848200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F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DE3F2F5-71AE-4BCA-B790-C6AEF534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lib.ru/item/1279738" TargetMode="Externa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543800" cy="3962400"/>
          </a:xfrm>
        </p:spPr>
        <p:txBody>
          <a:bodyPr/>
          <a:lstStyle/>
          <a:p>
            <a:pPr eaLnBrk="1" hangingPunct="1"/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3600" b="1" dirty="0" smtClean="0">
                <a:solidFill>
                  <a:srgbClr val="00B050"/>
                </a:solidFill>
              </a:rPr>
              <a:t>Классификации,  тезаурусы, предметные рубрики, онтологии, семантические сети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00B050"/>
                </a:solidFill>
              </a:rPr>
              <a:t>как средства моделирования смыслового содержания текстов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2209800"/>
          </a:xfrm>
        </p:spPr>
        <p:txBody>
          <a:bodyPr/>
          <a:lstStyle/>
          <a:p>
            <a:pPr eaLnBrk="1" hangingPunct="1"/>
            <a:r>
              <a:rPr lang="ru-RU" b="1" dirty="0" err="1" smtClean="0">
                <a:solidFill>
                  <a:schemeClr val="bg2"/>
                </a:solidFill>
              </a:rPr>
              <a:t>Лаврёнова</a:t>
            </a:r>
            <a:r>
              <a:rPr lang="ru-RU" b="1" dirty="0" smtClean="0">
                <a:solidFill>
                  <a:schemeClr val="bg2"/>
                </a:solidFill>
              </a:rPr>
              <a:t> Ольга Александровна,</a:t>
            </a:r>
          </a:p>
          <a:p>
            <a:pPr eaLnBrk="1" hangingPunct="1"/>
            <a:r>
              <a:rPr lang="ru-RU" b="1" dirty="0" smtClean="0">
                <a:solidFill>
                  <a:schemeClr val="bg2"/>
                </a:solidFill>
              </a:rPr>
              <a:t>РГБ, </a:t>
            </a:r>
            <a:r>
              <a:rPr lang="en-US" b="1" dirty="0" smtClean="0">
                <a:solidFill>
                  <a:schemeClr val="bg2"/>
                </a:solidFill>
              </a:rPr>
              <a:t>lavryonovaoa@rsl.ru</a:t>
            </a:r>
            <a:endParaRPr lang="ru-RU" b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57150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Ключевое слово (КС)</a:t>
            </a:r>
            <a:r>
              <a:rPr lang="ru-RU" sz="4800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 </a:t>
            </a:r>
            <a:r>
              <a:rPr lang="ru-RU" sz="4800" dirty="0" smtClean="0">
                <a:latin typeface="Arial" charset="0"/>
                <a:cs typeface="Arial" charset="0"/>
              </a:rPr>
              <a:t>-</a:t>
            </a:r>
            <a:r>
              <a:rPr lang="ru-RU" sz="4000" dirty="0" smtClean="0">
                <a:latin typeface="Arial" charset="0"/>
                <a:cs typeface="Arial" charset="0"/>
              </a:rPr>
              <a:t>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отдельное слово  или  словосочетание          естественного языка, выделяемое из текста информационного документа и отражающее его основное содержание при индексировании.</a:t>
            </a:r>
            <a:r>
              <a:rPr lang="ru-RU" sz="4000" b="1" i="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ru-RU" sz="4000" b="1" i="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</a:br>
            <a:endParaRPr lang="ru-RU" sz="4000" b="1" i="0" dirty="0" smtClean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51054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Лексическая единица (ЛЕ) ИПЯ</a:t>
            </a:r>
            <a:r>
              <a:rPr lang="ru-RU" sz="36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– выбранное для использования в ИП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</a:rPr>
              <a:t>Я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слово или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словосочетание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естественного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языка</a:t>
            </a:r>
            <a:r>
              <a:rPr lang="ru-RU" sz="3600" b="1" dirty="0" smtClean="0">
                <a:latin typeface="Arial" charset="0"/>
                <a:cs typeface="Arial" charset="0"/>
              </a:rPr>
              <a:t>.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ru-RU" sz="3600" b="1" dirty="0" smtClean="0">
                <a:latin typeface="Courier New" pitchFamily="49" charset="0"/>
                <a:cs typeface="Courier New" pitchFamily="49" charset="0"/>
              </a:rPr>
            </a:br>
            <a:endParaRPr lang="ru-RU" sz="36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077200" cy="65532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Дескриптор</a:t>
            </a:r>
            <a:r>
              <a:rPr lang="ru-RU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 </a:t>
            </a:r>
            <a:r>
              <a:rPr lang="ru-RU" dirty="0" smtClean="0">
                <a:latin typeface="Arial" charset="0"/>
                <a:cs typeface="Arial" charset="0"/>
              </a:rPr>
              <a:t>– </a:t>
            </a:r>
            <a:r>
              <a:rPr lang="ru-RU" dirty="0" smtClean="0">
                <a:latin typeface="Arial" charset="0"/>
              </a:rPr>
              <a:t/>
            </a:r>
            <a:br>
              <a:rPr lang="ru-RU" dirty="0" smtClean="0">
                <a:latin typeface="Arial" charset="0"/>
              </a:rPr>
            </a:b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ключевое слово,  выбранное из группы условно эквивалентных ключевых слов  и  представляющее  данную  группу при индексировании и поиске информации. </a:t>
            </a: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/>
            </a:r>
            <a:b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</a:b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Ключевое слово, </a:t>
            </a: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не </a:t>
            </a: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являющееся </a:t>
            </a: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таким представителем группы, называют </a:t>
            </a:r>
            <a:r>
              <a:rPr lang="ru-RU" sz="36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аскриптором</a:t>
            </a:r>
            <a:r>
              <a:rPr lang="ru-RU" sz="36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.</a:t>
            </a:r>
            <a:r>
              <a:rPr lang="ru-RU" b="1" i="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ru-RU" b="1" i="0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</a:br>
            <a:endParaRPr lang="ru-RU" b="1" i="0" dirty="0" smtClean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077200" cy="121920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008000"/>
                </a:solidFill>
              </a:rPr>
              <a:t>Виды смысловых отношений в тезаурусах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4000" b="1" smtClean="0">
                <a:solidFill>
                  <a:schemeClr val="bg2"/>
                </a:solidFill>
              </a:rPr>
              <a:t>синонимия (условная эквивалентность):</a:t>
            </a:r>
            <a:r>
              <a:rPr lang="ru-RU" sz="2400" i="1" smtClean="0">
                <a:solidFill>
                  <a:schemeClr val="bg2"/>
                </a:solidFill>
                <a:cs typeface="Arial" charset="0"/>
              </a:rPr>
              <a:t>погода=метеообстановка=метеоусловия=метеоявления= погодные условия=синоптические условия</a:t>
            </a:r>
            <a:r>
              <a:rPr lang="ru-RU" sz="2400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ru-RU" sz="4000" b="1" smtClean="0">
                <a:solidFill>
                  <a:schemeClr val="bg2"/>
                </a:solidFill>
              </a:rPr>
              <a:t>«выше-ниже» («шире-уже») – иерархические связи: </a:t>
            </a:r>
            <a:r>
              <a:rPr lang="ru-RU" sz="2800" b="1" i="1" smtClean="0">
                <a:solidFill>
                  <a:schemeClr val="bg2"/>
                </a:solidFill>
              </a:rPr>
              <a:t>орехи - фундук</a:t>
            </a:r>
            <a:r>
              <a:rPr lang="ru-RU" sz="2800" b="1" smtClean="0">
                <a:solidFill>
                  <a:schemeClr val="bg2"/>
                </a:solidFill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ru-RU" sz="4000" b="1" smtClean="0">
                <a:solidFill>
                  <a:schemeClr val="bg2"/>
                </a:solidFill>
              </a:rPr>
              <a:t>ассоциативные отношения (по сходству, смежности и т.д.): </a:t>
            </a:r>
            <a:r>
              <a:rPr lang="ru-RU" sz="4000" b="1" i="1" smtClean="0">
                <a:solidFill>
                  <a:schemeClr val="bg2"/>
                </a:solidFill>
                <a:cs typeface="Arial" charset="0"/>
              </a:rPr>
              <a:t>, </a:t>
            </a:r>
            <a:r>
              <a:rPr lang="ru-RU" sz="2800" b="1" i="1" smtClean="0">
                <a:solidFill>
                  <a:schemeClr val="bg2"/>
                </a:solidFill>
                <a:cs typeface="Arial" charset="0"/>
              </a:rPr>
              <a:t>безопасность </a:t>
            </a:r>
            <a:r>
              <a:rPr lang="ru-RU" sz="2800" b="1" i="1" smtClean="0">
                <a:solidFill>
                  <a:schemeClr val="bg2"/>
                </a:solidFill>
              </a:rPr>
              <a:t>- </a:t>
            </a:r>
            <a:r>
              <a:rPr lang="ru-RU" sz="2800" b="1" i="1" smtClean="0">
                <a:solidFill>
                  <a:schemeClr val="bg2"/>
                </a:solidFill>
                <a:cs typeface="Times New Roman" pitchFamily="18" charset="0"/>
              </a:rPr>
              <a:t>обледенение, опасное сближение, столкновение </a:t>
            </a:r>
            <a:r>
              <a:rPr lang="ru-RU" sz="2400" b="1" i="1" smtClean="0">
                <a:solidFill>
                  <a:schemeClr val="bg2"/>
                </a:solidFill>
              </a:rPr>
              <a:t>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ChangeArrowheads="1"/>
          </p:cNvSpPr>
          <p:nvPr/>
        </p:nvSpPr>
        <p:spPr bwMode="auto">
          <a:xfrm>
            <a:off x="0" y="0"/>
            <a:ext cx="8991600" cy="710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ИЕРАРХИЧЕСКОЕ ДЕРЕВО ИЗ ТЕЗАУРУСА ПО ГРАЖДАНСКОЙ АВИАЦИИ</a:t>
            </a:r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                          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     ... летно-подъемный состав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ru-RU" sz="2000" b="1" dirty="0">
                <a:latin typeface="Courier New" pitchFamily="49" charset="0"/>
              </a:rPr>
              <a:t>             </a:t>
            </a:r>
            <a:r>
              <a:rPr lang="ru-RU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000" b="1" dirty="0">
                <a:latin typeface="Courier New" pitchFamily="49" charset="0"/>
              </a:rPr>
              <a:t>..............</a:t>
            </a:r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 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 член летного экипажа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</a:t>
            </a:r>
            <a:r>
              <a:rPr lang="ru-RU" sz="2000" b="1" dirty="0" err="1">
                <a:latin typeface="Courier New" pitchFamily="49" charset="0"/>
                <a:cs typeface="Courier New" pitchFamily="49" charset="0"/>
              </a:rPr>
              <a:t>бортнаблюдатель</a:t>
            </a:r>
            <a:endParaRPr lang="ru-RU" sz="2000" b="1" dirty="0"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</a:t>
            </a:r>
            <a:r>
              <a:rPr lang="ru-RU" sz="2000" b="1" dirty="0" err="1">
                <a:latin typeface="Courier New" pitchFamily="49" charset="0"/>
                <a:cs typeface="Courier New" pitchFamily="49" charset="0"/>
              </a:rPr>
              <a:t>бортоператор</a:t>
            </a:r>
            <a:endParaRPr lang="ru-RU" sz="2000" b="1" dirty="0">
              <a:latin typeface="Courier New" pitchFamily="49" charset="0"/>
              <a:cs typeface="Courier New" pitchFamily="49" charset="0"/>
            </a:endParaRP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бортпроводник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борттехник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летный состав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 бортинженер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 бортмеханик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 пилот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командир (авиац.)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летчик-истребитель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пилот-инспектор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пилот-испытатель</a:t>
            </a:r>
          </a:p>
          <a:p>
            <a:pPr eaLnBrk="0" hangingPunct="0"/>
            <a:r>
              <a:rPr lang="ru-RU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ru-RU" sz="2000" b="1" dirty="0">
                <a:latin typeface="Courier New" pitchFamily="49" charset="0"/>
                <a:cs typeface="Courier New" pitchFamily="49" charset="0"/>
              </a:rPr>
              <a:t>....... пилот-курсант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пилот-любитель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....... пилот-оператор</a:t>
            </a:r>
          </a:p>
          <a:p>
            <a:pPr eaLnBrk="0" hangingPunct="0"/>
            <a:r>
              <a:rPr lang="ru-RU" sz="2000" b="1" dirty="0">
                <a:latin typeface="Courier New" pitchFamily="49" charset="0"/>
                <a:cs typeface="Courier New" pitchFamily="49" charset="0"/>
              </a:rPr>
              <a:t>     ..... штурман</a:t>
            </a:r>
          </a:p>
          <a:p>
            <a:pPr eaLnBrk="0" hangingPunct="0"/>
            <a:r>
              <a:rPr lang="ru-RU" sz="2800" dirty="0">
                <a:latin typeface="Courier New" pitchFamily="49" charset="0"/>
                <a:cs typeface="Courier New" pitchFamily="49" charset="0"/>
              </a:rPr>
              <a:t>     </a:t>
            </a:r>
          </a:p>
          <a:p>
            <a:pPr eaLnBrk="0" hangingPunct="0"/>
            <a:endParaRPr lang="ru-RU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ourier New" pitchFamily="49" charset="0"/>
                <a:cs typeface="Courier New" pitchFamily="49" charset="0"/>
              </a:rPr>
              <a:t>     </a:t>
            </a:r>
            <a:r>
              <a:rPr lang="ru-RU" sz="4400" b="1">
                <a:latin typeface="Courier New" pitchFamily="49" charset="0"/>
                <a:cs typeface="Courier New" pitchFamily="49" charset="0"/>
              </a:rPr>
              <a:t>Летный состав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с. летные кадры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в. член летного экипажа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н. бортинженер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   борттехник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   бортрадист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   пилот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   штурман</a:t>
            </a:r>
          </a:p>
          <a:p>
            <a:pPr eaLnBrk="0" hangingPunct="0"/>
            <a:r>
              <a:rPr lang="ru-RU" sz="4000" b="1">
                <a:latin typeface="Courier New" pitchFamily="49" charset="0"/>
                <a:cs typeface="Courier New" pitchFamily="49" charset="0"/>
              </a:rPr>
              <a:t>     а. авиаотряд</a:t>
            </a:r>
          </a:p>
          <a:p>
            <a:pPr eaLnBrk="0" hangingPunct="0"/>
            <a:endParaRPr lang="ru-RU" sz="4000" b="1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8991600" cy="735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ourier New" pitchFamily="49" charset="0"/>
                <a:cs typeface="Courier New" pitchFamily="49" charset="0"/>
              </a:rPr>
              <a:t>патологическое состояние организма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с. патологические изменения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патология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расстройство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в. отрицательное явление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н. гипоксия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заболевание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интоксикация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истощение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обострение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перенапряжение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симптом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утрата трудоспособности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а. здоровье</a:t>
            </a:r>
          </a:p>
          <a:p>
            <a:pPr eaLnBrk="0" hangingPunct="0"/>
            <a:r>
              <a:rPr lang="ru-RU" sz="2800" b="1">
                <a:latin typeface="Courier New" pitchFamily="49" charset="0"/>
                <a:cs typeface="Courier New" pitchFamily="49" charset="0"/>
              </a:rPr>
              <a:t>        организм</a:t>
            </a:r>
          </a:p>
          <a:p>
            <a:pPr eaLnBrk="0" hangingPunct="0"/>
            <a:r>
              <a:rPr lang="ru-RU" sz="2800" b="1">
                <a:latin typeface="Courier New" pitchFamily="49" charset="0"/>
              </a:rPr>
              <a:t>        </a:t>
            </a:r>
            <a:r>
              <a:rPr lang="ru-RU" sz="2800" b="1">
                <a:latin typeface="Courier New" pitchFamily="49" charset="0"/>
                <a:cs typeface="Courier New" pitchFamily="49" charset="0"/>
              </a:rPr>
              <a:t>функциональное состояние</a:t>
            </a:r>
          </a:p>
          <a:p>
            <a:pPr eaLnBrk="0" hangingPunct="0"/>
            <a:endParaRPr lang="ru-RU" sz="2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640960" cy="4896544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008000"/>
                </a:solidFill>
              </a:rPr>
              <a:t>Классификационные системы для организации информационного поиска (некоторые):</a:t>
            </a:r>
            <a:br>
              <a:rPr lang="ru-RU" sz="3200" b="1" dirty="0" smtClean="0">
                <a:solidFill>
                  <a:srgbClr val="008000"/>
                </a:solidFill>
              </a:rPr>
            </a:br>
            <a:r>
              <a:rPr lang="ru-RU" sz="3200" b="1" dirty="0" smtClean="0">
                <a:solidFill>
                  <a:srgbClr val="008000"/>
                </a:solidFill>
              </a:rPr>
              <a:t/>
            </a:r>
            <a:br>
              <a:rPr lang="ru-RU" sz="3200" b="1" dirty="0" smtClean="0">
                <a:solidFill>
                  <a:srgbClr val="008000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>УДК</a:t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/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>ББК</a:t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/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>Классификация Библиотеки конгресса США</a:t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r>
              <a:rPr lang="ru-RU" sz="3200" b="1" i="0" dirty="0" smtClean="0">
                <a:solidFill>
                  <a:schemeClr val="bg2"/>
                </a:solidFill>
              </a:rPr>
              <a:t/>
            </a:r>
            <a:br>
              <a:rPr lang="ru-RU" sz="3200" b="1" i="0" dirty="0" smtClean="0">
                <a:solidFill>
                  <a:schemeClr val="bg2"/>
                </a:solidFill>
              </a:rPr>
            </a:br>
            <a:endParaRPr lang="ru-RU" sz="3200" b="1" i="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47856" cy="6400800"/>
          </a:xfrm>
          <a:solidFill>
            <a:srgbClr val="EFFBFB"/>
          </a:solidFill>
        </p:spPr>
        <p:txBody>
          <a:bodyPr/>
          <a:lstStyle/>
          <a:p>
            <a:pPr algn="l" eaLnBrk="1" hangingPunct="1"/>
            <a:r>
              <a:rPr lang="ru-RU" b="1" dirty="0" smtClean="0">
                <a:solidFill>
                  <a:srgbClr val="00B050"/>
                </a:solidFill>
              </a:rPr>
              <a:t>Использование </a:t>
            </a:r>
            <a:r>
              <a:rPr lang="ru-RU" b="1" dirty="0" smtClean="0">
                <a:solidFill>
                  <a:srgbClr val="00B050"/>
                </a:solidFill>
              </a:rPr>
              <a:t>ББК для тематического поиска в электронном </a:t>
            </a:r>
            <a:r>
              <a:rPr lang="ru-RU" b="1" dirty="0" smtClean="0">
                <a:solidFill>
                  <a:srgbClr val="00B050"/>
                </a:solidFill>
              </a:rPr>
              <a:t>каталоге -</a:t>
            </a:r>
            <a:r>
              <a:rPr lang="ru-RU" b="1" dirty="0" smtClean="0">
                <a:solidFill>
                  <a:schemeClr val="bg2"/>
                </a:solidFill>
              </a:rPr>
              <a:t/>
            </a:r>
            <a:br>
              <a:rPr lang="ru-RU" b="1" dirty="0" smtClean="0">
                <a:solidFill>
                  <a:schemeClr val="bg2"/>
                </a:solidFill>
              </a:rPr>
            </a:br>
            <a:r>
              <a:rPr lang="ru-RU" sz="4000" b="1" i="0" dirty="0" smtClean="0">
                <a:solidFill>
                  <a:schemeClr val="bg2"/>
                </a:solidFill>
              </a:rPr>
              <a:t>поиск </a:t>
            </a:r>
            <a:r>
              <a:rPr lang="ru-RU" sz="4000" b="1" i="0" dirty="0" smtClean="0">
                <a:solidFill>
                  <a:schemeClr val="bg2"/>
                </a:solidFill>
              </a:rPr>
              <a:t>по иерархическим цепочкам   в библиографических </a:t>
            </a:r>
            <a:r>
              <a:rPr lang="ru-RU" sz="4000" b="1" i="0" dirty="0" smtClean="0">
                <a:solidFill>
                  <a:schemeClr val="bg2"/>
                </a:solidFill>
              </a:rPr>
              <a:t>записях.</a:t>
            </a:r>
            <a:r>
              <a:rPr lang="ru-RU" sz="4000" b="1" i="0" dirty="0" smtClean="0">
                <a:solidFill>
                  <a:schemeClr val="bg2"/>
                </a:solidFill>
              </a:rPr>
              <a:t/>
            </a:r>
            <a:br>
              <a:rPr lang="ru-RU" sz="4000" b="1" i="0" dirty="0" smtClean="0">
                <a:solidFill>
                  <a:schemeClr val="bg2"/>
                </a:solidFill>
              </a:rPr>
            </a:br>
            <a:endParaRPr lang="ru-RU" sz="4000" b="1" i="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152400"/>
          <a:ext cx="6705600" cy="685800"/>
        </p:xfrm>
        <a:graphic>
          <a:graphicData uri="http://schemas.openxmlformats.org/presentationml/2006/ole">
            <p:oleObj spid="_x0000_s1026" name="Image" r:id="rId3" imgW="4546032" imgH="456821" progId="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0" y="914400"/>
          <a:ext cx="9144000" cy="5715000"/>
        </p:xfrm>
        <a:graphic>
          <a:graphicData uri="http://schemas.openxmlformats.org/presentationml/2006/ole">
            <p:oleObj spid="_x0000_s1027" name="Image" r:id="rId4" imgW="7911111" imgH="3961905" progId="">
              <p:embed/>
            </p:oleObj>
          </a:graphicData>
        </a:graphic>
      </p:graphicFrame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1295400" y="1219200"/>
            <a:ext cx="594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371600" y="3048000"/>
            <a:ext cx="6858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5562600" y="4572000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371600" y="4876800"/>
            <a:ext cx="4191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96000" y="4876800"/>
            <a:ext cx="0" cy="3810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1371600" y="5257800"/>
            <a:ext cx="4724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477000" y="5638800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1371600" y="5943600"/>
            <a:ext cx="5105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57912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rgbClr val="00B050"/>
                </a:solidFill>
              </a:rPr>
              <a:t>Информационно-поисковый язык (ИПЯ</a:t>
            </a:r>
            <a:r>
              <a:rPr lang="ru-RU" sz="4800" b="1" dirty="0" smtClean="0">
                <a:solidFill>
                  <a:srgbClr val="008000"/>
                </a:solidFill>
              </a:rPr>
              <a:t>)</a:t>
            </a:r>
            <a:r>
              <a:rPr lang="ru-RU" sz="4000" b="1" dirty="0" smtClean="0">
                <a:solidFill>
                  <a:srgbClr val="008000"/>
                </a:solidFill>
              </a:rPr>
              <a:t> </a:t>
            </a:r>
            <a:r>
              <a:rPr lang="ru-RU" sz="4000" b="1" dirty="0" smtClean="0">
                <a:solidFill>
                  <a:schemeClr val="bg2"/>
                </a:solidFill>
              </a:rPr>
              <a:t/>
            </a:r>
            <a:br>
              <a:rPr lang="ru-RU" sz="4000" b="1" dirty="0" smtClean="0">
                <a:solidFill>
                  <a:schemeClr val="bg2"/>
                </a:solidFill>
              </a:rPr>
            </a:br>
            <a:r>
              <a:rPr lang="ru-RU" sz="4000" b="1" dirty="0" smtClean="0">
                <a:solidFill>
                  <a:schemeClr val="bg2"/>
                </a:solidFill>
              </a:rPr>
              <a:t>– </a:t>
            </a:r>
            <a:r>
              <a:rPr lang="ru-RU" sz="3600" b="1" i="0" dirty="0" smtClean="0">
                <a:solidFill>
                  <a:schemeClr val="bg2"/>
                </a:solidFill>
              </a:rPr>
              <a:t>искусственный язык, предназначенный для формализованного представления смыслового содержания  документов </a:t>
            </a:r>
            <a:r>
              <a:rPr lang="ru-RU" sz="3600" b="1" i="0" dirty="0" smtClean="0">
                <a:solidFill>
                  <a:schemeClr val="bg2"/>
                </a:solidFill>
                <a:cs typeface="Arial" charset="0"/>
              </a:rPr>
              <a:t>и запросов или описания фактов с целью их последующего поиска в АИС</a:t>
            </a:r>
            <a:r>
              <a:rPr lang="ru-RU" sz="3600" b="1" i="0" dirty="0" smtClean="0">
                <a:solidFill>
                  <a:schemeClr val="bg2"/>
                </a:solidFill>
              </a:rPr>
              <a:t>.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60648"/>
            <a:ext cx="7772400" cy="6292552"/>
          </a:xfrm>
          <a:solidFill>
            <a:srgbClr val="EFFBFB"/>
          </a:solidFill>
        </p:spPr>
        <p:txBody>
          <a:bodyPr/>
          <a:lstStyle/>
          <a:p>
            <a:pPr algn="l" eaLnBrk="1" hangingPunct="1"/>
            <a:r>
              <a:rPr lang="ru-RU" b="1" i="0" dirty="0" smtClean="0">
                <a:solidFill>
                  <a:schemeClr val="tx1"/>
                </a:solidFill>
              </a:rPr>
              <a:t/>
            </a:r>
            <a:br>
              <a:rPr lang="ru-RU" b="1" i="0" dirty="0" smtClean="0">
                <a:solidFill>
                  <a:schemeClr val="tx1"/>
                </a:solidFill>
              </a:rPr>
            </a:br>
            <a:r>
              <a:rPr lang="ru-RU" sz="3200" b="1" i="0" dirty="0" smtClean="0">
                <a:solidFill>
                  <a:srgbClr val="000000"/>
                </a:solidFill>
              </a:rPr>
              <a:t>084__$</a:t>
            </a:r>
            <a:r>
              <a:rPr lang="en-US" sz="3200" b="1" i="0" dirty="0" smtClean="0">
                <a:solidFill>
                  <a:srgbClr val="000000"/>
                </a:solidFill>
              </a:rPr>
              <a:t>a </a:t>
            </a:r>
            <a:r>
              <a:rPr lang="ru-RU" sz="3200" b="1" i="0" dirty="0" smtClean="0">
                <a:solidFill>
                  <a:srgbClr val="000000"/>
                </a:solidFill>
              </a:rPr>
              <a:t>Е691.894.73</a:t>
            </a:r>
            <a:r>
              <a:rPr lang="en-US" sz="3200" b="1" i="0" dirty="0" smtClean="0">
                <a:solidFill>
                  <a:srgbClr val="000000"/>
                </a:solidFill>
              </a:rPr>
              <a:t>For</a:t>
            </a:r>
            <a:r>
              <a:rPr lang="ru-RU" sz="3200" b="1" i="0" dirty="0" smtClean="0">
                <a:solidFill>
                  <a:srgbClr val="000000"/>
                </a:solidFill>
              </a:rPr>
              <a:t>-813.2,2 $2rubbk</a:t>
            </a:r>
            <a:br>
              <a:rPr lang="ru-RU" sz="3200" b="1" i="0" dirty="0" smtClean="0">
                <a:solidFill>
                  <a:srgbClr val="000000"/>
                </a:solidFill>
              </a:rPr>
            </a:br>
            <a:r>
              <a:rPr lang="ru-RU" sz="3200" b="1" i="0" dirty="0" smtClean="0">
                <a:solidFill>
                  <a:srgbClr val="000000"/>
                </a:solidFill>
              </a:rPr>
              <a:t>650_7$a Биологические науки -- Зоология -- Систематика</a:t>
            </a:r>
            <a:r>
              <a:rPr lang="ru-RU" b="1" i="0" dirty="0" smtClean="0">
                <a:solidFill>
                  <a:srgbClr val="000000"/>
                </a:solidFill>
              </a:rPr>
              <a:t> </a:t>
            </a:r>
            <a:r>
              <a:rPr lang="ru-RU" sz="3200" b="1" i="0" dirty="0" smtClean="0">
                <a:solidFill>
                  <a:srgbClr val="000000"/>
                </a:solidFill>
              </a:rPr>
              <a:t>животных -- Беспозвоночные -- Членистоногие -- Насекомые -- Перепончатокрылые -- Жалящие -- Муравьи -- Экология муравьев -- Внутривидовые и межвидовые отношения у муравьев -- Экология питания у муравьев -- Пищевые зависимости у муравьев $2rubbk</a:t>
            </a:r>
            <a:r>
              <a:rPr lang="ru-RU" sz="3200" b="1" dirty="0" smtClean="0">
                <a:solidFill>
                  <a:srgbClr val="000000"/>
                </a:solidFill>
              </a:rPr>
              <a:t/>
            </a:r>
            <a:br>
              <a:rPr lang="ru-RU" sz="3200" b="1" dirty="0" smtClean="0">
                <a:solidFill>
                  <a:srgbClr val="000000"/>
                </a:solidFill>
              </a:rPr>
            </a:br>
            <a:endParaRPr lang="ru-RU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6669360"/>
          </a:xfrm>
        </p:spPr>
        <p:txBody>
          <a:bodyPr/>
          <a:lstStyle/>
          <a:p>
            <a:pPr algn="l"/>
            <a:r>
              <a:rPr lang="ru-RU" sz="2400" i="0" dirty="0" smtClean="0"/>
              <a:t>650 7	</a:t>
            </a:r>
            <a:r>
              <a:rPr lang="ru-RU" sz="2400" i="0" dirty="0" err="1" smtClean="0"/>
              <a:t>|a</a:t>
            </a:r>
            <a:r>
              <a:rPr lang="ru-RU" sz="2400" i="0" dirty="0" smtClean="0"/>
              <a:t> Биологические науки -- Физиология, биофизика и биохимия животных и человека -- Физиология, биофизика и биохимия нервной системы -- Головной мозг -- Электрофизиология головного мозга -- Экологическая физиология |2 </a:t>
            </a:r>
            <a:r>
              <a:rPr lang="ru-RU" sz="2400" i="0" dirty="0" err="1" smtClean="0"/>
              <a:t>rubbk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smtClean="0"/>
              <a:t>650 7	</a:t>
            </a:r>
            <a:r>
              <a:rPr lang="ru-RU" sz="2400" i="0" dirty="0" err="1" smtClean="0"/>
              <a:t>|a</a:t>
            </a:r>
            <a:r>
              <a:rPr lang="ru-RU" sz="2400" i="0" dirty="0" smtClean="0"/>
              <a:t> Психология -- Отраслевая (прикладная) психология -- Психология творчества. Психология научной, научно-технической и художественной деятельности -- Психология искусства. Психология художественной деятельности. Проблемы эстетического воспитания -- Психология музыки -- Восприятие музыки -- Психическая деятельность на кортикальном уровне</a:t>
            </a:r>
            <a:br>
              <a:rPr lang="ru-RU" sz="2400" i="0" dirty="0" smtClean="0"/>
            </a:br>
            <a:r>
              <a:rPr lang="ru-RU" sz="2400" i="0" dirty="0" smtClean="0"/>
              <a:t> </a:t>
            </a:r>
            <a:r>
              <a:rPr lang="ru-RU" sz="2400" i="0" dirty="0" smtClean="0"/>
              <a:t>|2 </a:t>
            </a:r>
            <a:r>
              <a:rPr lang="ru-RU" sz="2400" i="0" dirty="0" err="1" smtClean="0"/>
              <a:t>rubbk</a:t>
            </a:r>
            <a:r>
              <a:rPr lang="ru-RU" sz="2400" i="0" dirty="0" smtClean="0"/>
              <a:t> 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smtClean="0"/>
              <a:t>650 7	</a:t>
            </a:r>
            <a:r>
              <a:rPr lang="ru-RU" sz="2400" i="0" dirty="0" err="1" smtClean="0"/>
              <a:t>|a</a:t>
            </a:r>
            <a:r>
              <a:rPr lang="ru-RU" sz="2400" i="0" dirty="0" smtClean="0"/>
              <a:t> Биологические науки -- Физиология, биофизика и биохимия животных и человека -- Физиология, биофизика и биохимия органов чувств -- Слуховой анализатор -- Акустическая (звуковая) чувствительность. Восприятие звука |2 </a:t>
            </a:r>
            <a:r>
              <a:rPr lang="ru-RU" sz="2400" i="0" dirty="0" err="1" smtClean="0"/>
              <a:t>rubbk</a:t>
            </a:r>
            <a:endParaRPr lang="ru-RU" sz="2400" i="0" dirty="0"/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843736"/>
          </a:xfrm>
        </p:spPr>
        <p:txBody>
          <a:bodyPr/>
          <a:lstStyle/>
          <a:p>
            <a:pPr algn="l"/>
            <a:r>
              <a:rPr lang="ru-RU" sz="2800" b="1" dirty="0" smtClean="0"/>
              <a:t>Типы «сказочных» методов поиска :</a:t>
            </a:r>
            <a:br>
              <a:rPr lang="ru-RU" sz="2800" b="1" dirty="0" smtClean="0"/>
            </a:br>
            <a:r>
              <a:rPr lang="ru-RU" sz="2800" i="0" dirty="0" smtClean="0"/>
              <a:t>1) </a:t>
            </a:r>
            <a:r>
              <a:rPr lang="ru-RU" sz="2400" i="0" dirty="0" smtClean="0"/>
              <a:t>метод путника на распутье: эх, куда-нибудь пойду, поищу чего-нибудь, может, повезёт, выберусь; это основной метод поиска в сети интернет; </a:t>
            </a:r>
            <a:br>
              <a:rPr lang="ru-RU" sz="2400" i="0" dirty="0" smtClean="0"/>
            </a:br>
            <a:r>
              <a:rPr lang="ru-RU" sz="2400" i="0" dirty="0" smtClean="0"/>
              <a:t>2) метод </a:t>
            </a:r>
            <a:r>
              <a:rPr lang="ru-RU" sz="2400" i="0" dirty="0" smtClean="0"/>
              <a:t>трёх </a:t>
            </a:r>
            <a:r>
              <a:rPr lang="ru-RU" sz="2400" i="0" dirty="0" smtClean="0"/>
              <a:t>ленивых братьев:  никуда я не пойду,  самый раз направить стрелу куда попало, там, глядишь, и на публикацию нужную попадём; и попали на двух сварливых жён  и полу-лягушку; повезло, что перспективная царевна оказалась; </a:t>
            </a:r>
            <a:br>
              <a:rPr lang="ru-RU" sz="2400" i="0" dirty="0" smtClean="0"/>
            </a:br>
            <a:r>
              <a:rPr lang="ru-RU" sz="2400" i="0" dirty="0" smtClean="0"/>
              <a:t>3) метод Бабы-Яги (самый перспективный): приходит человек к мудрой женщине, получает прибор  в форме клубка ниток с запрограммированным маршрутом и двигается по нему к обозначенной цели, как и читатель в РГБ по цепочке словесных формулировок выбранного индекса ББК.</a:t>
            </a:r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543800" cy="62484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008000"/>
                </a:solidFill>
              </a:rPr>
              <a:t>Опасная пользовательская</a:t>
            </a:r>
            <a:br>
              <a:rPr lang="ru-RU" b="1" dirty="0" smtClean="0">
                <a:solidFill>
                  <a:srgbClr val="008000"/>
                </a:solidFill>
              </a:rPr>
            </a:br>
            <a:r>
              <a:rPr lang="ru-RU" b="1" dirty="0" smtClean="0">
                <a:solidFill>
                  <a:srgbClr val="008000"/>
                </a:solidFill>
              </a:rPr>
              <a:t>иллюзия полного обеспечения </a:t>
            </a:r>
            <a:r>
              <a:rPr lang="ru-RU" b="1" dirty="0" smtClean="0">
                <a:solidFill>
                  <a:srgbClr val="008000"/>
                </a:solidFill>
              </a:rPr>
              <a:t>информацией: </a:t>
            </a:r>
            <a:r>
              <a:rPr lang="ru-RU" sz="3600" b="1" dirty="0" smtClean="0">
                <a:solidFill>
                  <a:schemeClr val="tx1"/>
                </a:solidFill>
              </a:rPr>
              <a:t>система </a:t>
            </a:r>
            <a:r>
              <a:rPr lang="ru-RU" sz="3600" b="1" dirty="0" smtClean="0">
                <a:solidFill>
                  <a:schemeClr val="tx1"/>
                </a:solidFill>
              </a:rPr>
              <a:t>(ЭК, ЭБ) мне выдала все (или почти все) документы, которые есть в данной (обычной или электронной) библиотеке по заданной мною теме.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7924800" cy="5486400"/>
          </a:xfrm>
        </p:spPr>
        <p:txBody>
          <a:bodyPr/>
          <a:lstStyle/>
          <a:p>
            <a:pPr eaLnBrk="1" hangingPunct="1"/>
            <a:r>
              <a:rPr lang="ru-RU" b="1" i="0" dirty="0" smtClean="0">
                <a:solidFill>
                  <a:schemeClr val="tx1"/>
                </a:solidFill>
              </a:rPr>
              <a:t>ЗАПРОС: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i="0" dirty="0" smtClean="0">
                <a:solidFill>
                  <a:schemeClr val="tx1"/>
                </a:solidFill>
              </a:rPr>
              <a:t>Авторефераты по финно-угорским языкам.</a:t>
            </a:r>
            <a:br>
              <a:rPr lang="ru-RU" b="1" i="0" dirty="0" smtClean="0">
                <a:solidFill>
                  <a:schemeClr val="tx1"/>
                </a:solidFill>
              </a:rPr>
            </a:br>
            <a:r>
              <a:rPr lang="ru-RU" b="1" dirty="0" err="1" smtClean="0">
                <a:solidFill>
                  <a:srgbClr val="008000"/>
                </a:solidFill>
              </a:rPr>
              <a:t>финно</a:t>
            </a:r>
            <a:r>
              <a:rPr lang="ru-RU" b="1" dirty="0" smtClean="0">
                <a:solidFill>
                  <a:srgbClr val="008000"/>
                </a:solidFill>
              </a:rPr>
              <a:t> </a:t>
            </a:r>
            <a:r>
              <a:rPr lang="ru-RU" b="1" dirty="0" err="1" smtClean="0">
                <a:solidFill>
                  <a:srgbClr val="008000"/>
                </a:solidFill>
              </a:rPr>
              <a:t>угорск</a:t>
            </a:r>
            <a:r>
              <a:rPr lang="ru-RU" b="1" dirty="0" smtClean="0">
                <a:solidFill>
                  <a:srgbClr val="008000"/>
                </a:solidFill>
              </a:rPr>
              <a:t>/  И язык</a:t>
            </a:r>
            <a:r>
              <a:rPr lang="ru-RU" b="1" dirty="0" smtClean="0">
                <a:solidFill>
                  <a:srgbClr val="008000"/>
                </a:solidFill>
              </a:rPr>
              <a:t>/.</a:t>
            </a:r>
            <a:r>
              <a:rPr lang="ru-RU" b="1" dirty="0" smtClean="0">
                <a:solidFill>
                  <a:srgbClr val="008000"/>
                </a:solidFill>
              </a:rPr>
              <a:t/>
            </a:r>
            <a:br>
              <a:rPr lang="ru-RU" b="1" dirty="0" smtClean="0">
                <a:solidFill>
                  <a:srgbClr val="008000"/>
                </a:solidFill>
              </a:rPr>
            </a:br>
            <a:r>
              <a:rPr lang="ru-RU" b="1" i="0" dirty="0" smtClean="0">
                <a:solidFill>
                  <a:schemeClr val="tx1"/>
                </a:solidFill>
              </a:rPr>
              <a:t>Найдено 109 БЗ:</a:t>
            </a:r>
            <a:br>
              <a:rPr lang="ru-RU" b="1" i="0" dirty="0" smtClean="0">
                <a:solidFill>
                  <a:schemeClr val="tx1"/>
                </a:solidFill>
              </a:rPr>
            </a:br>
            <a:r>
              <a:rPr lang="ru-RU" b="1" i="0" dirty="0" smtClean="0">
                <a:solidFill>
                  <a:schemeClr val="tx1"/>
                </a:solidFill>
              </a:rPr>
              <a:t>33 с расшифрованными индексами ББК, без расшифровки нашлось бы 2.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4632" cy="3683496"/>
          </a:xfrm>
        </p:spPr>
        <p:txBody>
          <a:bodyPr/>
          <a:lstStyle/>
          <a:p>
            <a:r>
              <a:rPr lang="ru-RU" b="1" dirty="0" smtClean="0">
                <a:solidFill>
                  <a:srgbClr val="008000"/>
                </a:solidFill>
              </a:rPr>
              <a:t>Примеры цепочек словесных формулировок индексов с синонимами их элементов и со сложными цепочками</a:t>
            </a:r>
            <a:endParaRPr lang="ru-RU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6324600"/>
          </a:xfrm>
        </p:spPr>
        <p:txBody>
          <a:bodyPr/>
          <a:lstStyle/>
          <a:p>
            <a:pPr algn="l" eaLnBrk="1" hangingPunct="1"/>
            <a:r>
              <a:rPr lang="ru-RU" sz="3200" b="1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Заглавие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:</a:t>
            </a:r>
            <a:r>
              <a:rPr lang="ru-RU" sz="32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 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Вокалическая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система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кильдинского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диалекта саамского </a:t>
            </a:r>
            <a:r>
              <a:rPr lang="ru-RU" sz="3200" i="0" dirty="0" smtClean="0">
                <a:solidFill>
                  <a:srgbClr val="000000"/>
                </a:solidFill>
                <a:cs typeface="Times New Roman" pitchFamily="18" charset="0"/>
              </a:rPr>
              <a:t>языка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в свете русско-саамской интерференции :  автореферат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дис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... кандидата филологических наук : 10.02.19 / 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С.-Петерб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гос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ун-т</a:t>
            </a:r>
            <a:r>
              <a:rPr lang="ru-RU" sz="32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200" dirty="0" smtClean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200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ru-RU" sz="3200" b="1" i="0" dirty="0" smtClean="0">
                <a:solidFill>
                  <a:srgbClr val="000000"/>
                </a:solidFill>
                <a:cs typeface="Times New Roman" pitchFamily="18" charset="0"/>
              </a:rPr>
              <a:t>Тема:   Филологические науки. Художественная литература -- Языкознание -- Финно-угорские языки -- Саамская (лопарская) группа языков -- Саамский (лопарский) язык -- Диалектология и диалектография -- Местные (территориальные) диалекты </a:t>
            </a:r>
            <a:r>
              <a:rPr lang="ru-RU" sz="3200" b="1" dirty="0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cs typeface="Times New Roman" pitchFamily="18" charset="0"/>
              </a:rPr>
            </a:br>
            <a:endParaRPr lang="ru-RU" sz="3200" b="1" dirty="0" smtClean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7315200" y="3124200"/>
            <a:ext cx="1447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ЭК РГБ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7467600" cy="6096000"/>
          </a:xfrm>
        </p:spPr>
        <p:txBody>
          <a:bodyPr/>
          <a:lstStyle/>
          <a:p>
            <a:pPr algn="l" eaLnBrk="1" hangingPunct="1"/>
            <a:r>
              <a:rPr lang="ru-RU" sz="3200" b="1" dirty="0" smtClean="0">
                <a:solidFill>
                  <a:srgbClr val="008000"/>
                </a:solidFill>
                <a:ea typeface="Arial Unicode MS" pitchFamily="34" charset="-128"/>
                <a:cs typeface="Arial Unicode MS" pitchFamily="34" charset="-128"/>
              </a:rPr>
              <a:t>Заглавие</a:t>
            </a:r>
            <a:r>
              <a:rPr lang="ru-RU" sz="3200" b="1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Модальные слова и словосочетания в современном марийском </a:t>
            </a:r>
            <a:r>
              <a:rPr lang="ru-RU" sz="3200" b="1" i="0" dirty="0" smtClean="0">
                <a:solidFill>
                  <a:srgbClr val="000000"/>
                </a:solidFill>
                <a:cs typeface="Times New Roman" pitchFamily="18" charset="0"/>
              </a:rPr>
              <a:t>языке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 : автореферат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дис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... кандидата филологических наук : 10.02.22 / 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Марийс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ru-RU" sz="3200" i="0" dirty="0" err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гос</a:t>
            </a:r>
            <a:r>
              <a:rPr lang="ru-RU" sz="3200" i="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ун-т</a:t>
            </a:r>
            <a:r>
              <a:rPr lang="ru-RU" sz="3200" dirty="0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200" dirty="0" smtClean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200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ru-RU" sz="3200" b="1" dirty="0" smtClean="0">
                <a:solidFill>
                  <a:srgbClr val="000000"/>
                </a:solidFill>
                <a:cs typeface="Times New Roman" pitchFamily="18" charset="0"/>
              </a:rPr>
              <a:t>Темы:   Филологические науки. Художественная литература -- Языкознание -- Финно-угорские языки -- Волжская группа языков -- Марийский (мари, черемисский) язык -- Грамматика -- Морфология -- Части речи -- Модальные слова </a:t>
            </a:r>
            <a:r>
              <a:rPr lang="ru-RU" sz="3200" b="1" u="sng" dirty="0" smtClean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3200" b="1" u="sng" dirty="0" smtClean="0">
                <a:solidFill>
                  <a:srgbClr val="000000"/>
                </a:solidFill>
                <a:cs typeface="Times New Roman" pitchFamily="18" charset="0"/>
              </a:rPr>
            </a:br>
            <a:r>
              <a:rPr lang="ru-RU" sz="3200" i="0" u="sng" dirty="0" smtClean="0">
                <a:solidFill>
                  <a:srgbClr val="000000"/>
                </a:solidFill>
              </a:rPr>
              <a:t>.............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6477000" y="228600"/>
            <a:ext cx="1447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/>
              <a:t>ЭК РГБ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6858000"/>
          </a:xfrm>
        </p:spPr>
        <p:txBody>
          <a:bodyPr/>
          <a:lstStyle/>
          <a:p>
            <a:pPr algn="l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084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Ш5(0)332-4Еврипид.4,0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084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Ш5(2=Р)53-657Анненский И.Ф.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084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Ш5(0)332-6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1001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Анненский, Иннокентий Федорович, </a:t>
            </a:r>
            <a:r>
              <a:rPr lang="ru-RU" sz="1600" b="1" dirty="0" err="1" smtClean="0"/>
              <a:t>|d</a:t>
            </a:r>
            <a:r>
              <a:rPr lang="ru-RU" sz="1600" b="1" dirty="0" smtClean="0"/>
              <a:t> 1855-1909</a:t>
            </a:r>
            <a:br>
              <a:rPr lang="ru-RU" sz="1600" b="1" dirty="0" smtClean="0"/>
            </a:br>
            <a:r>
              <a:rPr lang="ru-RU" sz="1600" b="1" dirty="0" smtClean="0"/>
              <a:t>24500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Эврипид</a:t>
            </a:r>
            <a:r>
              <a:rPr lang="ru-RU" sz="1600" b="1" dirty="0" smtClean="0"/>
              <a:t> - поэт и мыслитель </a:t>
            </a:r>
            <a:r>
              <a:rPr lang="ru-RU" sz="1600" b="1" dirty="0" err="1" smtClean="0"/>
              <a:t>|h</a:t>
            </a:r>
            <a:r>
              <a:rPr lang="ru-RU" sz="1600" b="1" dirty="0" smtClean="0"/>
              <a:t> [Текст] ; </a:t>
            </a:r>
            <a:r>
              <a:rPr lang="ru-RU" sz="1600" b="1" dirty="0" err="1" smtClean="0"/>
              <a:t>|b</a:t>
            </a:r>
            <a:r>
              <a:rPr lang="ru-RU" sz="1600" b="1" dirty="0" smtClean="0"/>
              <a:t> Дионис в легенде и культуре : в приложении трагедия </a:t>
            </a:r>
            <a:r>
              <a:rPr lang="ru-RU" sz="1600" b="1" dirty="0" err="1" smtClean="0"/>
              <a:t>Эврипида</a:t>
            </a:r>
            <a:r>
              <a:rPr lang="ru-RU" sz="1600" b="1" dirty="0" smtClean="0"/>
              <a:t> "Вакханки" с параллельным греческим текстом </a:t>
            </a:r>
            <a:r>
              <a:rPr lang="ru-RU" sz="1600" b="1" dirty="0" err="1" smtClean="0"/>
              <a:t>|c</a:t>
            </a:r>
            <a:r>
              <a:rPr lang="ru-RU" sz="1600" b="1" dirty="0" smtClean="0"/>
              <a:t> И. Ф. Анненский</a:t>
            </a:r>
            <a:br>
              <a:rPr lang="ru-RU" sz="1600" b="1" dirty="0" smtClean="0"/>
            </a:br>
            <a:r>
              <a:rPr lang="ru-RU" sz="1600" b="1" dirty="0" smtClean="0"/>
              <a:t>250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Изд. 2-е, [</a:t>
            </a:r>
            <a:r>
              <a:rPr lang="ru-RU" sz="1600" b="1" dirty="0" err="1" smtClean="0"/>
              <a:t>репр</a:t>
            </a:r>
            <a:r>
              <a:rPr lang="ru-RU" sz="1600" b="1" dirty="0" smtClean="0"/>
              <a:t>.]</a:t>
            </a:r>
            <a:br>
              <a:rPr lang="ru-RU" sz="1600" b="1" dirty="0" smtClean="0"/>
            </a:br>
            <a:r>
              <a:rPr lang="ru-RU" sz="1600" b="1" dirty="0" smtClean="0"/>
              <a:t>260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Москва </a:t>
            </a:r>
            <a:r>
              <a:rPr lang="ru-RU" sz="1600" b="1" dirty="0" err="1" smtClean="0"/>
              <a:t>|b</a:t>
            </a:r>
            <a:r>
              <a:rPr lang="ru-RU" sz="1600" b="1" dirty="0" smtClean="0"/>
              <a:t> ЛИБРОКОМ </a:t>
            </a:r>
            <a:r>
              <a:rPr lang="ru-RU" sz="1600" b="1" dirty="0" err="1" smtClean="0"/>
              <a:t>|c</a:t>
            </a:r>
            <a:r>
              <a:rPr lang="ru-RU" sz="1600" b="1" dirty="0" smtClean="0"/>
              <a:t> 2012</a:t>
            </a:r>
            <a:br>
              <a:rPr lang="ru-RU" sz="1600" b="1" dirty="0" smtClean="0"/>
            </a:br>
            <a:r>
              <a:rPr lang="ru-RU" sz="1600" b="1" dirty="0" smtClean="0"/>
              <a:t>300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C, 172 с. </a:t>
            </a:r>
            <a:r>
              <a:rPr lang="ru-RU" sz="1600" b="1" dirty="0" err="1" smtClean="0"/>
              <a:t>|c</a:t>
            </a:r>
            <a:r>
              <a:rPr lang="ru-RU" sz="1600" b="1" dirty="0" smtClean="0"/>
              <a:t> 22 см</a:t>
            </a:r>
            <a:br>
              <a:rPr lang="ru-RU" sz="1600" b="1" dirty="0" smtClean="0"/>
            </a:br>
            <a:r>
              <a:rPr lang="ru-RU" sz="1600" b="1" dirty="0" smtClean="0"/>
              <a:t>4900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Школа классической филологии</a:t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650 7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Филологические науки. Художественная литература -- Мировая литература -- Литература древнего мира -- Античная литература -- Греческая литература -- Классический (аттический) период греческой литературы -- 5 - 4 вв. до н.э. -- Персоналии писателей -- Еврипид (481-406 гг. до н. э.) - писатель -- Общая характеристика и значение творчества писателя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650 7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Филологические науки. Художественная литература -- Россия -- Русская литература -- кон. 19 - </a:t>
            </a:r>
            <a:r>
              <a:rPr lang="ru-RU" sz="1600" b="1" dirty="0" err="1" smtClean="0"/>
              <a:t>нач</a:t>
            </a:r>
            <a:r>
              <a:rPr lang="ru-RU" sz="1600" b="1" dirty="0" smtClean="0"/>
              <a:t>. 20 в. (2-ая пол. 90-х гг. 19 в. - 1917 г.) -- Произведения художественной литературы -- Поэзия -- Поэтические переводы -- Анненский Иннокентий Федорович (1856-1909) - переводчик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650 7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Филологические науки. Художественная литература -- Мировая литература -- Литература древнего мира -- Античная литература -- Греческая литература -- Классический (аттический) период греческой литературы -- 5 - 4 вв. до н.э. -- Произведения античной литературы |2 </a:t>
            </a:r>
            <a:r>
              <a:rPr lang="ru-RU" sz="1600" b="1" dirty="0" err="1" smtClean="0"/>
              <a:t>rubbk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60004	</a:t>
            </a:r>
            <a:r>
              <a:rPr lang="ru-RU" sz="1600" b="1" dirty="0" err="1" smtClean="0"/>
              <a:t>|a</a:t>
            </a:r>
            <a:r>
              <a:rPr lang="ru-RU" sz="1600" b="1" dirty="0" smtClean="0"/>
              <a:t> Еврипид </a:t>
            </a:r>
            <a:r>
              <a:rPr lang="ru-RU" sz="1600" b="1" dirty="0" err="1" smtClean="0"/>
              <a:t>|d</a:t>
            </a:r>
            <a:r>
              <a:rPr lang="ru-RU" sz="1600" b="1" dirty="0" smtClean="0"/>
              <a:t> 480-406 до н.э.</a:t>
            </a:r>
            <a:br>
              <a:rPr lang="ru-RU" sz="1600" b="1" dirty="0" smtClean="0"/>
            </a:br>
            <a:endParaRPr lang="ru-RU" sz="1600" b="1" dirty="0"/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6858000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rgbClr val="008000"/>
                </a:solidFill>
              </a:rPr>
              <a:t>Технология поиска </a:t>
            </a:r>
            <a:r>
              <a:rPr lang="ru-RU" sz="2400" b="1" dirty="0" smtClean="0">
                <a:solidFill>
                  <a:srgbClr val="008000"/>
                </a:solidFill>
              </a:rPr>
              <a:t>читателем в Классификационной системе:</a:t>
            </a:r>
            <a:r>
              <a:rPr lang="ru-RU" sz="3200" dirty="0" smtClean="0">
                <a:solidFill>
                  <a:srgbClr val="008000"/>
                </a:solidFill>
              </a:rPr>
              <a:t/>
            </a:r>
            <a:br>
              <a:rPr lang="ru-RU" sz="3200" dirty="0" smtClean="0">
                <a:solidFill>
                  <a:srgbClr val="008000"/>
                </a:solidFill>
              </a:rPr>
            </a:br>
            <a:r>
              <a:rPr lang="ru-RU" sz="3200" i="0" dirty="0" smtClean="0">
                <a:solidFill>
                  <a:srgbClr val="008000"/>
                </a:solidFill>
              </a:rPr>
              <a:t>- </a:t>
            </a:r>
            <a:r>
              <a:rPr lang="ru-RU" sz="2400" b="1" i="0" dirty="0" smtClean="0"/>
              <a:t>Читатель</a:t>
            </a:r>
            <a:r>
              <a:rPr lang="ru-RU" sz="2400" i="0" dirty="0" smtClean="0"/>
              <a:t> </a:t>
            </a:r>
            <a:r>
              <a:rPr lang="ru-RU" sz="2400" i="0" dirty="0" smtClean="0"/>
              <a:t>вводит в поисковую строку Классификационной системы свободные поисковые слова или словосочетания, что инициирует вывод на экран перечня делений ББК, содержащих заданные в запросе слова, естественно, в любой грамматической форме. </a:t>
            </a:r>
            <a:br>
              <a:rPr lang="ru-RU" sz="2400" i="0" dirty="0" smtClean="0"/>
            </a:br>
            <a:r>
              <a:rPr lang="ru-RU" sz="2400" i="0" dirty="0" smtClean="0"/>
              <a:t>- </a:t>
            </a:r>
            <a:r>
              <a:rPr lang="ru-RU" sz="2400" b="1" i="0" dirty="0" smtClean="0"/>
              <a:t>Программн</a:t>
            </a:r>
            <a:r>
              <a:rPr lang="ru-RU" sz="2400" i="0" dirty="0" smtClean="0"/>
              <a:t>о </a:t>
            </a:r>
            <a:r>
              <a:rPr lang="ru-RU" sz="2400" i="0" dirty="0" smtClean="0"/>
              <a:t>в поиск включаются также синонимы и предлагаются ссылки «смотри также»,  взятые заранее из методических делений в таблицах ББК. Читатель выбирает подходящее деление ББК, получает информацию о количестве документов, найденных по запросу. </a:t>
            </a:r>
            <a:br>
              <a:rPr lang="ru-RU" sz="2400" i="0" dirty="0" smtClean="0"/>
            </a:br>
            <a:r>
              <a:rPr lang="ru-RU" sz="2400" i="0" dirty="0" smtClean="0"/>
              <a:t>- Если устраивает </a:t>
            </a:r>
            <a:r>
              <a:rPr lang="ru-RU" sz="2400" i="0" dirty="0" smtClean="0"/>
              <a:t>количество документов,   </a:t>
            </a:r>
            <a:r>
              <a:rPr lang="ru-RU" sz="2400" b="1" i="0" dirty="0" smtClean="0"/>
              <a:t>запрос </a:t>
            </a:r>
            <a:r>
              <a:rPr lang="ru-RU" sz="2400" b="1" i="0" dirty="0" smtClean="0"/>
              <a:t>одним кликом уходит в электронный каталог </a:t>
            </a:r>
            <a:r>
              <a:rPr lang="en-US" sz="2400" b="1" i="0" dirty="0" smtClean="0"/>
              <a:t>SEARCH</a:t>
            </a:r>
            <a:r>
              <a:rPr lang="en-US" sz="2400" i="0" dirty="0" smtClean="0"/>
              <a:t> </a:t>
            </a:r>
            <a:r>
              <a:rPr lang="ru-RU" sz="2400" i="0" dirty="0" smtClean="0"/>
              <a:t>(РГБ) и </a:t>
            </a:r>
            <a:r>
              <a:rPr lang="ru-RU" sz="2400" i="0" dirty="0" smtClean="0"/>
              <a:t>работает в нём обычным образом.  Он может также сузить запрос, чтобы не получить слишком много документов, или, наоборот,  подняться на более высокий уровень для увеличения пространства конкретного поиска. </a:t>
            </a:r>
            <a:endParaRPr lang="ru-RU" sz="2400" i="0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S0206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752600"/>
            <a:ext cx="2209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BD0555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2362200"/>
            <a:ext cx="2819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BD06790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200400"/>
            <a:ext cx="1600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258888" y="115888"/>
            <a:ext cx="5403850" cy="2427287"/>
          </a:xfrm>
          <a:prstGeom prst="wedgeEllipseCallout">
            <a:avLst>
              <a:gd name="adj1" fmla="val 2880"/>
              <a:gd name="adj2" fmla="val 73870"/>
            </a:avLst>
          </a:prstGeom>
          <a:solidFill>
            <a:srgbClr val="16F89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0" y="549275"/>
            <a:ext cx="2916238" cy="2808288"/>
          </a:xfrm>
          <a:prstGeom prst="wedgeEllipseCallout">
            <a:avLst>
              <a:gd name="adj1" fmla="val -31435"/>
              <a:gd name="adj2" fmla="val 57463"/>
            </a:avLst>
          </a:prstGeom>
          <a:solidFill>
            <a:srgbClr val="69AAF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 b="1"/>
              <a:t>Фонд знаний 2</a:t>
            </a:r>
          </a:p>
          <a:p>
            <a:pPr algn="ctr"/>
            <a:endParaRPr lang="ru-RU"/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5029200" y="304800"/>
            <a:ext cx="2438400" cy="2590800"/>
          </a:xfrm>
          <a:prstGeom prst="cloudCallout">
            <a:avLst>
              <a:gd name="adj1" fmla="val 2148"/>
              <a:gd name="adj2" fmla="val 64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  <a:p>
            <a:pPr algn="ctr"/>
            <a:endParaRPr lang="ru-RU"/>
          </a:p>
          <a:p>
            <a:pPr algn="ctr"/>
            <a:r>
              <a:rPr lang="ru-RU" b="1"/>
              <a:t>Фонд        знаний 3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800600" y="590867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318125" y="5908675"/>
            <a:ext cx="26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334000" y="5257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692275" y="1341438"/>
            <a:ext cx="164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/>
              <a:t>Понимание</a:t>
            </a:r>
          </a:p>
        </p:txBody>
      </p:sp>
      <p:sp>
        <p:nvSpPr>
          <p:cNvPr id="190476" name="Text Box 12"/>
          <p:cNvSpPr txBox="1">
            <a:spLocks noChangeArrowheads="1"/>
          </p:cNvSpPr>
          <p:nvPr/>
        </p:nvSpPr>
        <p:spPr bwMode="auto">
          <a:xfrm>
            <a:off x="5562600" y="1184275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5076825" y="90805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Непонимание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3200400" y="498475"/>
            <a:ext cx="1516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Фонд знаний 1</a:t>
            </a:r>
          </a:p>
        </p:txBody>
      </p:sp>
      <p:sp>
        <p:nvSpPr>
          <p:cNvPr id="24591" name="Freeform 15"/>
          <p:cNvSpPr>
            <a:spLocks/>
          </p:cNvSpPr>
          <p:nvPr/>
        </p:nvSpPr>
        <p:spPr bwMode="auto">
          <a:xfrm>
            <a:off x="5056188" y="725488"/>
            <a:ext cx="468312" cy="1063625"/>
          </a:xfrm>
          <a:custGeom>
            <a:avLst/>
            <a:gdLst>
              <a:gd name="T0" fmla="*/ 2147483647 w 295"/>
              <a:gd name="T1" fmla="*/ 0 h 670"/>
              <a:gd name="T2" fmla="*/ 2147483647 w 295"/>
              <a:gd name="T3" fmla="*/ 2147483647 h 670"/>
              <a:gd name="T4" fmla="*/ 2147483647 w 295"/>
              <a:gd name="T5" fmla="*/ 2147483647 h 670"/>
              <a:gd name="T6" fmla="*/ 2147483647 w 295"/>
              <a:gd name="T7" fmla="*/ 2147483647 h 670"/>
              <a:gd name="T8" fmla="*/ 2147483647 w 295"/>
              <a:gd name="T9" fmla="*/ 2147483647 h 670"/>
              <a:gd name="T10" fmla="*/ 2147483647 w 295"/>
              <a:gd name="T11" fmla="*/ 2147483647 h 670"/>
              <a:gd name="T12" fmla="*/ 2147483647 w 295"/>
              <a:gd name="T13" fmla="*/ 2147483647 h 670"/>
              <a:gd name="T14" fmla="*/ 2147483647 w 295"/>
              <a:gd name="T15" fmla="*/ 2147483647 h 670"/>
              <a:gd name="T16" fmla="*/ 0 w 295"/>
              <a:gd name="T17" fmla="*/ 2147483647 h 6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95"/>
              <a:gd name="T28" fmla="*/ 0 h 670"/>
              <a:gd name="T29" fmla="*/ 295 w 295"/>
              <a:gd name="T30" fmla="*/ 670 h 67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95" h="670">
                <a:moveTo>
                  <a:pt x="186" y="0"/>
                </a:moveTo>
                <a:cubicBezTo>
                  <a:pt x="203" y="6"/>
                  <a:pt x="220" y="11"/>
                  <a:pt x="237" y="17"/>
                </a:cubicBezTo>
                <a:cubicBezTo>
                  <a:pt x="246" y="20"/>
                  <a:pt x="263" y="26"/>
                  <a:pt x="263" y="26"/>
                </a:cubicBezTo>
                <a:cubicBezTo>
                  <a:pt x="295" y="75"/>
                  <a:pt x="271" y="127"/>
                  <a:pt x="254" y="178"/>
                </a:cubicBezTo>
                <a:cubicBezTo>
                  <a:pt x="223" y="270"/>
                  <a:pt x="205" y="373"/>
                  <a:pt x="161" y="458"/>
                </a:cubicBezTo>
                <a:cubicBezTo>
                  <a:pt x="149" y="482"/>
                  <a:pt x="147" y="510"/>
                  <a:pt x="135" y="534"/>
                </a:cubicBezTo>
                <a:cubicBezTo>
                  <a:pt x="121" y="563"/>
                  <a:pt x="97" y="595"/>
                  <a:pt x="76" y="619"/>
                </a:cubicBezTo>
                <a:cubicBezTo>
                  <a:pt x="60" y="637"/>
                  <a:pt x="25" y="670"/>
                  <a:pt x="25" y="670"/>
                </a:cubicBezTo>
                <a:cubicBezTo>
                  <a:pt x="17" y="667"/>
                  <a:pt x="0" y="661"/>
                  <a:pt x="0" y="661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90480" name="AutoShape 16"/>
          <p:cNvSpPr>
            <a:spLocks noChangeArrowheads="1"/>
          </p:cNvSpPr>
          <p:nvPr/>
        </p:nvSpPr>
        <p:spPr bwMode="auto">
          <a:xfrm>
            <a:off x="304800" y="4343400"/>
            <a:ext cx="2895600" cy="2209800"/>
          </a:xfrm>
          <a:prstGeom prst="upArrowCallout">
            <a:avLst>
              <a:gd name="adj1" fmla="val 32759"/>
              <a:gd name="adj2" fmla="val 32759"/>
              <a:gd name="adj3" fmla="val 16667"/>
              <a:gd name="adj4" fmla="val 66667"/>
            </a:avLst>
          </a:prstGeom>
          <a:solidFill>
            <a:srgbClr val="F69A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АИС </a:t>
            </a:r>
          </a:p>
          <a:p>
            <a:pPr algn="ctr"/>
            <a:r>
              <a:rPr lang="ru-RU"/>
              <a:t>как </a:t>
            </a:r>
          </a:p>
          <a:p>
            <a:pPr algn="ctr"/>
            <a:r>
              <a:rPr lang="ru-RU"/>
              <a:t>посредник</a:t>
            </a:r>
          </a:p>
        </p:txBody>
      </p:sp>
      <p:sp>
        <p:nvSpPr>
          <p:cNvPr id="190481" name="Oval 17"/>
          <p:cNvSpPr>
            <a:spLocks noChangeArrowheads="1"/>
          </p:cNvSpPr>
          <p:nvPr/>
        </p:nvSpPr>
        <p:spPr bwMode="auto">
          <a:xfrm>
            <a:off x="2286000" y="5181600"/>
            <a:ext cx="914400" cy="914400"/>
          </a:xfrm>
          <a:prstGeom prst="ellipse">
            <a:avLst/>
          </a:prstGeom>
          <a:solidFill>
            <a:srgbClr val="D0325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90482" name="Line 18"/>
          <p:cNvSpPr>
            <a:spLocks noChangeShapeType="1"/>
          </p:cNvSpPr>
          <p:nvPr/>
        </p:nvSpPr>
        <p:spPr bwMode="auto">
          <a:xfrm flipH="1" flipV="1">
            <a:off x="2209800" y="3124200"/>
            <a:ext cx="609600" cy="2514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90483" name="Line 19"/>
          <p:cNvSpPr>
            <a:spLocks noChangeShapeType="1"/>
          </p:cNvSpPr>
          <p:nvPr/>
        </p:nvSpPr>
        <p:spPr bwMode="auto">
          <a:xfrm flipV="1">
            <a:off x="2819400" y="1447800"/>
            <a:ext cx="1600200" cy="411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90484" name="Line 20"/>
          <p:cNvSpPr>
            <a:spLocks noChangeShapeType="1"/>
          </p:cNvSpPr>
          <p:nvPr/>
        </p:nvSpPr>
        <p:spPr bwMode="auto">
          <a:xfrm flipV="1">
            <a:off x="2819400" y="2133600"/>
            <a:ext cx="3200400" cy="3505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4597" name="Freeform 21"/>
          <p:cNvSpPr>
            <a:spLocks/>
          </p:cNvSpPr>
          <p:nvPr/>
        </p:nvSpPr>
        <p:spPr bwMode="auto">
          <a:xfrm>
            <a:off x="1282700" y="582613"/>
            <a:ext cx="1574800" cy="1857375"/>
          </a:xfrm>
          <a:custGeom>
            <a:avLst/>
            <a:gdLst>
              <a:gd name="T0" fmla="*/ 2147483647 w 992"/>
              <a:gd name="T1" fmla="*/ 0 h 1170"/>
              <a:gd name="T2" fmla="*/ 2147483647 w 992"/>
              <a:gd name="T3" fmla="*/ 2147483647 h 1170"/>
              <a:gd name="T4" fmla="*/ 2147483647 w 992"/>
              <a:gd name="T5" fmla="*/ 2147483647 h 1170"/>
              <a:gd name="T6" fmla="*/ 2147483647 w 992"/>
              <a:gd name="T7" fmla="*/ 2147483647 h 1170"/>
              <a:gd name="T8" fmla="*/ 2147483647 w 992"/>
              <a:gd name="T9" fmla="*/ 2147483647 h 1170"/>
              <a:gd name="T10" fmla="*/ 2147483647 w 992"/>
              <a:gd name="T11" fmla="*/ 2147483647 h 1170"/>
              <a:gd name="T12" fmla="*/ 0 w 992"/>
              <a:gd name="T13" fmla="*/ 2147483647 h 1170"/>
              <a:gd name="T14" fmla="*/ 2147483647 w 992"/>
              <a:gd name="T15" fmla="*/ 2147483647 h 1170"/>
              <a:gd name="T16" fmla="*/ 2147483647 w 992"/>
              <a:gd name="T17" fmla="*/ 2147483647 h 1170"/>
              <a:gd name="T18" fmla="*/ 2147483647 w 992"/>
              <a:gd name="T19" fmla="*/ 2147483647 h 1170"/>
              <a:gd name="T20" fmla="*/ 2147483647 w 992"/>
              <a:gd name="T21" fmla="*/ 2147483647 h 1170"/>
              <a:gd name="T22" fmla="*/ 2147483647 w 992"/>
              <a:gd name="T23" fmla="*/ 2147483647 h 1170"/>
              <a:gd name="T24" fmla="*/ 2147483647 w 992"/>
              <a:gd name="T25" fmla="*/ 2147483647 h 1170"/>
              <a:gd name="T26" fmla="*/ 2147483647 w 992"/>
              <a:gd name="T27" fmla="*/ 2147483647 h 1170"/>
              <a:gd name="T28" fmla="*/ 2147483647 w 992"/>
              <a:gd name="T29" fmla="*/ 2147483647 h 1170"/>
              <a:gd name="T30" fmla="*/ 2147483647 w 992"/>
              <a:gd name="T31" fmla="*/ 2147483647 h 1170"/>
              <a:gd name="T32" fmla="*/ 2147483647 w 992"/>
              <a:gd name="T33" fmla="*/ 2147483647 h 1170"/>
              <a:gd name="T34" fmla="*/ 2147483647 w 992"/>
              <a:gd name="T35" fmla="*/ 2147483647 h 117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92"/>
              <a:gd name="T55" fmla="*/ 0 h 1170"/>
              <a:gd name="T56" fmla="*/ 992 w 992"/>
              <a:gd name="T57" fmla="*/ 1170 h 117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92" h="1170">
                <a:moveTo>
                  <a:pt x="337" y="0"/>
                </a:moveTo>
                <a:cubicBezTo>
                  <a:pt x="273" y="7"/>
                  <a:pt x="213" y="21"/>
                  <a:pt x="150" y="29"/>
                </a:cubicBezTo>
                <a:cubicBezTo>
                  <a:pt x="97" y="64"/>
                  <a:pt x="150" y="22"/>
                  <a:pt x="120" y="67"/>
                </a:cubicBezTo>
                <a:cubicBezTo>
                  <a:pt x="114" y="76"/>
                  <a:pt x="104" y="81"/>
                  <a:pt x="97" y="89"/>
                </a:cubicBezTo>
                <a:cubicBezTo>
                  <a:pt x="91" y="96"/>
                  <a:pt x="87" y="104"/>
                  <a:pt x="82" y="112"/>
                </a:cubicBezTo>
                <a:cubicBezTo>
                  <a:pt x="72" y="142"/>
                  <a:pt x="64" y="155"/>
                  <a:pt x="37" y="172"/>
                </a:cubicBezTo>
                <a:cubicBezTo>
                  <a:pt x="2" y="223"/>
                  <a:pt x="12" y="199"/>
                  <a:pt x="0" y="239"/>
                </a:cubicBezTo>
                <a:cubicBezTo>
                  <a:pt x="2" y="331"/>
                  <a:pt x="0" y="424"/>
                  <a:pt x="7" y="516"/>
                </a:cubicBezTo>
                <a:cubicBezTo>
                  <a:pt x="8" y="525"/>
                  <a:pt x="20" y="529"/>
                  <a:pt x="22" y="538"/>
                </a:cubicBezTo>
                <a:cubicBezTo>
                  <a:pt x="33" y="600"/>
                  <a:pt x="22" y="687"/>
                  <a:pt x="52" y="748"/>
                </a:cubicBezTo>
                <a:cubicBezTo>
                  <a:pt x="72" y="789"/>
                  <a:pt x="114" y="807"/>
                  <a:pt x="150" y="830"/>
                </a:cubicBezTo>
                <a:cubicBezTo>
                  <a:pt x="219" y="873"/>
                  <a:pt x="249" y="893"/>
                  <a:pt x="329" y="912"/>
                </a:cubicBezTo>
                <a:cubicBezTo>
                  <a:pt x="358" y="926"/>
                  <a:pt x="380" y="947"/>
                  <a:pt x="411" y="957"/>
                </a:cubicBezTo>
                <a:cubicBezTo>
                  <a:pt x="463" y="991"/>
                  <a:pt x="439" y="982"/>
                  <a:pt x="479" y="994"/>
                </a:cubicBezTo>
                <a:cubicBezTo>
                  <a:pt x="558" y="1077"/>
                  <a:pt x="679" y="1044"/>
                  <a:pt x="785" y="1054"/>
                </a:cubicBezTo>
                <a:cubicBezTo>
                  <a:pt x="838" y="1073"/>
                  <a:pt x="895" y="1067"/>
                  <a:pt x="950" y="1084"/>
                </a:cubicBezTo>
                <a:cubicBezTo>
                  <a:pt x="955" y="1102"/>
                  <a:pt x="953" y="1123"/>
                  <a:pt x="965" y="1137"/>
                </a:cubicBezTo>
                <a:cubicBezTo>
                  <a:pt x="992" y="1170"/>
                  <a:pt x="987" y="1120"/>
                  <a:pt x="987" y="1159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9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6" grpId="0" autoUpdateAnimBg="0"/>
      <p:bldP spid="190480" grpId="0" animBg="1" autoUpdateAnimBg="0"/>
      <p:bldP spid="190481" grpId="0" animBg="1" autoUpdateAnimBg="0"/>
      <p:bldP spid="190482" grpId="0" animBg="1"/>
      <p:bldP spid="190483" grpId="0" animBg="1"/>
      <p:bldP spid="19048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447800"/>
          </a:xfrm>
        </p:spPr>
        <p:txBody>
          <a:bodyPr/>
          <a:lstStyle/>
          <a:p>
            <a:pPr eaLnBrk="1" hangingPunct="1"/>
            <a:r>
              <a:rPr lang="ru-RU" sz="5400" b="1" dirty="0" smtClean="0">
                <a:solidFill>
                  <a:srgbClr val="008000"/>
                </a:solidFill>
              </a:rPr>
              <a:t>Средства унификации элементов данных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4876800"/>
          </a:xfrm>
        </p:spPr>
        <p:txBody>
          <a:bodyPr/>
          <a:lstStyle/>
          <a:p>
            <a:pPr eaLnBrk="1" hangingPunct="1"/>
            <a:r>
              <a:rPr lang="ru-RU" sz="4800" b="1" dirty="0" smtClean="0"/>
              <a:t>нормативные/ авторитетные файлы (</a:t>
            </a:r>
            <a:r>
              <a:rPr lang="en-US" sz="4800" b="1" dirty="0" smtClean="0"/>
              <a:t>authority files)</a:t>
            </a:r>
            <a:r>
              <a:rPr lang="ru-RU" sz="4800" b="1" dirty="0" smtClean="0"/>
              <a:t>;</a:t>
            </a:r>
          </a:p>
          <a:p>
            <a:pPr eaLnBrk="1" hangingPunct="1"/>
            <a:r>
              <a:rPr lang="ru-RU" sz="4800" b="1" dirty="0" smtClean="0"/>
              <a:t>справочники – списки допустимых значений для данного элемента данных.</a:t>
            </a:r>
          </a:p>
          <a:p>
            <a:pPr eaLnBrk="1" hangingPunct="1"/>
            <a:endParaRPr lang="ru-RU" sz="4800" b="1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4"/>
          <p:cNvSpPr>
            <a:spLocks noGrp="1"/>
          </p:cNvSpPr>
          <p:nvPr>
            <p:ph type="title"/>
          </p:nvPr>
        </p:nvSpPr>
        <p:spPr>
          <a:xfrm>
            <a:off x="755650" y="549275"/>
            <a:ext cx="7772400" cy="584358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8000"/>
                </a:solidFill>
              </a:rPr>
              <a:t>Как обеспечить поиск книги в библиотеке по электронному каталогу?</a:t>
            </a:r>
            <a:br>
              <a:rPr lang="ru-RU" sz="3200" b="1" dirty="0" smtClean="0">
                <a:solidFill>
                  <a:srgbClr val="008000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b="1" i="0" dirty="0" smtClean="0">
                <a:solidFill>
                  <a:schemeClr val="tx1"/>
                </a:solidFill>
              </a:rPr>
              <a:t>Назаров, Виктор Валентинович.</a:t>
            </a:r>
            <a:br>
              <a:rPr lang="ru-RU" sz="3200" b="1" i="0" dirty="0" smtClean="0">
                <a:solidFill>
                  <a:schemeClr val="tx1"/>
                </a:solidFill>
              </a:rPr>
            </a:br>
            <a:r>
              <a:rPr lang="ru-RU" sz="3200" b="1" i="0" dirty="0" smtClean="0">
                <a:solidFill>
                  <a:schemeClr val="tx1"/>
                </a:solidFill>
              </a:rPr>
              <a:t>Старый </a:t>
            </a:r>
            <a:r>
              <a:rPr lang="ru-RU" sz="3200" b="1" i="0" dirty="0" err="1" smtClean="0">
                <a:solidFill>
                  <a:schemeClr val="tx1"/>
                </a:solidFill>
              </a:rPr>
              <a:t>Ямгород</a:t>
            </a:r>
            <a:r>
              <a:rPr lang="ru-RU" sz="3200" b="1" i="0" dirty="0" smtClean="0">
                <a:solidFill>
                  <a:schemeClr val="tx1"/>
                </a:solidFill>
              </a:rPr>
              <a:t> и купцы Ганзы [Текст] : историко-библиографический очерк / В. В. Назаров, И. Н. Назарова. - Санкт-Петербург : Реноме, 2014. - 319 </a:t>
            </a:r>
            <a:r>
              <a:rPr lang="ru-RU" sz="3200" i="0" dirty="0" smtClean="0">
                <a:solidFill>
                  <a:schemeClr val="tx1"/>
                </a:solidFill>
              </a:rPr>
              <a:t>с. </a:t>
            </a:r>
            <a:br>
              <a:rPr lang="ru-RU" sz="3200" i="0" dirty="0" smtClean="0">
                <a:solidFill>
                  <a:schemeClr val="tx1"/>
                </a:solidFill>
              </a:rPr>
            </a:br>
            <a:endParaRPr lang="ru-RU" sz="3200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251521" y="404664"/>
            <a:ext cx="8892480" cy="6192837"/>
          </a:xfrm>
        </p:spPr>
        <p:txBody>
          <a:bodyPr/>
          <a:lstStyle/>
          <a:p>
            <a:pPr algn="l"/>
            <a:r>
              <a:rPr lang="ru-RU" sz="1800" b="1" i="0" dirty="0" smtClean="0">
                <a:solidFill>
                  <a:srgbClr val="008000"/>
                </a:solidFill>
              </a:rPr>
              <a:t>Библиографическая запись (БЗ)в электронном каталоге (ЭК) РГБ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i="0" dirty="0" smtClean="0"/>
              <a:t>084</a:t>
            </a:r>
            <a:r>
              <a:rPr lang="ru-RU" sz="1800" i="0" dirty="0" smtClean="0"/>
              <a:t>|a Т3(2)435.1-643(4Г)9Ганза,02 |2 </a:t>
            </a:r>
            <a:r>
              <a:rPr lang="ru-RU" sz="1800" i="0" dirty="0" err="1" smtClean="0"/>
              <a:t>rubbk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084</a:t>
            </a:r>
            <a:r>
              <a:rPr lang="ru-RU" sz="1800" i="0" dirty="0" smtClean="0"/>
              <a:t>|a Т(2Р-4Ле-2Кингисепп)43,02 |2 </a:t>
            </a:r>
            <a:r>
              <a:rPr lang="ru-RU" sz="1800" i="0" dirty="0" err="1" smtClean="0"/>
              <a:t>rubbk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1001</a:t>
            </a:r>
            <a:r>
              <a:rPr lang="ru-RU" sz="1800" i="0" dirty="0" smtClean="0"/>
              <a:t>|a Назаров, Виктор Валентинович</a:t>
            </a:r>
            <a:br>
              <a:rPr lang="ru-RU" sz="1800" i="0" dirty="0" smtClean="0"/>
            </a:br>
            <a:r>
              <a:rPr lang="ru-RU" sz="1800" b="1" i="0" dirty="0" smtClean="0"/>
              <a:t>24500|a Старый </a:t>
            </a:r>
            <a:r>
              <a:rPr lang="ru-RU" sz="1800" b="1" i="0" dirty="0" err="1" smtClean="0"/>
              <a:t>Ямгород</a:t>
            </a:r>
            <a:r>
              <a:rPr lang="ru-RU" sz="1800" b="1" i="0" dirty="0" smtClean="0"/>
              <a:t> и купцы Ганзы </a:t>
            </a:r>
            <a:r>
              <a:rPr lang="ru-RU" sz="1800" b="1" i="0" dirty="0" err="1" smtClean="0"/>
              <a:t>|h</a:t>
            </a:r>
            <a:r>
              <a:rPr lang="ru-RU" sz="1800" b="1" i="0" dirty="0" smtClean="0"/>
              <a:t> [Текст] : </a:t>
            </a:r>
            <a:r>
              <a:rPr lang="ru-RU" sz="1800" b="1" i="0" dirty="0" err="1" smtClean="0"/>
              <a:t>|b</a:t>
            </a:r>
            <a:r>
              <a:rPr lang="ru-RU" sz="1800" b="1" i="0" dirty="0" smtClean="0"/>
              <a:t> историко-библиографический очерк 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300</a:t>
            </a:r>
            <a:r>
              <a:rPr lang="ru-RU" sz="1800" i="0" dirty="0" smtClean="0"/>
              <a:t>|a 319 с. </a:t>
            </a:r>
            <a:r>
              <a:rPr lang="ru-RU" sz="1800" i="0" dirty="0" err="1" smtClean="0"/>
              <a:t>|b</a:t>
            </a:r>
            <a:r>
              <a:rPr lang="ru-RU" sz="1800" i="0" dirty="0" smtClean="0"/>
              <a:t> ил., </a:t>
            </a:r>
            <a:r>
              <a:rPr lang="ru-RU" sz="1800" i="0" dirty="0" err="1" smtClean="0"/>
              <a:t>портр</a:t>
            </a:r>
            <a:r>
              <a:rPr lang="ru-RU" sz="1800" i="0" dirty="0" smtClean="0"/>
              <a:t>., </a:t>
            </a:r>
            <a:r>
              <a:rPr lang="ru-RU" sz="1800" i="0" dirty="0" err="1" smtClean="0"/>
              <a:t>цв</a:t>
            </a:r>
            <a:r>
              <a:rPr lang="ru-RU" sz="1800" i="0" dirty="0" smtClean="0"/>
              <a:t>. ил., карты, </a:t>
            </a:r>
            <a:r>
              <a:rPr lang="ru-RU" sz="1800" i="0" dirty="0" err="1" smtClean="0"/>
              <a:t>портр</a:t>
            </a:r>
            <a:r>
              <a:rPr lang="ru-RU" sz="1800" i="0" dirty="0" smtClean="0"/>
              <a:t>., факс. </a:t>
            </a:r>
            <a:r>
              <a:rPr lang="ru-RU" sz="1800" i="0" dirty="0" err="1" smtClean="0"/>
              <a:t>|c</a:t>
            </a:r>
            <a:r>
              <a:rPr lang="ru-RU" sz="1800" i="0" dirty="0" smtClean="0"/>
              <a:t> 24 см</a:t>
            </a:r>
            <a:br>
              <a:rPr lang="ru-RU" sz="1800" i="0" dirty="0" smtClean="0"/>
            </a:b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650 7|a</a:t>
            </a:r>
            <a:r>
              <a:rPr lang="ru-RU" sz="1800" i="0" dirty="0" smtClean="0"/>
              <a:t> История. Исторические науки -- Россия -- Период феодализма (4 в.-1861 г.) -- Феодальная раздробленность. Объединение русских земель вокруг Москвы. Образование единого Российского государства (12-конец 15 в.) -- Новгород и Псков -- Новгород -- Международные отношения. Внешняя политика -- Отношения с зарубежными странами -- Германия -- Новгород и Ганзейский союз |2 </a:t>
            </a:r>
            <a:r>
              <a:rPr lang="ru-RU" sz="1800" i="0" dirty="0" err="1" smtClean="0"/>
              <a:t>rubbk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650 7</a:t>
            </a:r>
            <a:r>
              <a:rPr lang="ru-RU" sz="1800" i="0" dirty="0" smtClean="0"/>
              <a:t>|a История. Исторические науки -- Российская Федерация -- Ленинградская область -- Кингисепп, город -- Период феодализма (4 в. 1861 г.) -- Феодальная раздробленность. Объединение русских земель вокруг Москвы. Образование единого Российского государства (12-конец 15 в.) |2 </a:t>
            </a:r>
            <a:r>
              <a:rPr lang="ru-RU" sz="1800" i="0" dirty="0" err="1" smtClean="0"/>
              <a:t>rubbk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i="0" dirty="0" smtClean="0"/>
              <a:t/>
            </a:r>
            <a:br>
              <a:rPr lang="ru-RU" sz="1800" i="0" dirty="0" smtClean="0"/>
            </a:br>
            <a:r>
              <a:rPr lang="ru-RU" sz="1800" b="1" i="0" dirty="0" smtClean="0"/>
              <a:t>651 7</a:t>
            </a:r>
            <a:r>
              <a:rPr lang="ru-RU" sz="1800" i="0" dirty="0" smtClean="0"/>
              <a:t>|a Кингисепп, город (Российская Федерация, Ленинградская область, </a:t>
            </a:r>
            <a:r>
              <a:rPr lang="ru-RU" sz="1800" i="0" dirty="0" err="1" smtClean="0"/>
              <a:t>Кингисеппский</a:t>
            </a:r>
            <a:r>
              <a:rPr lang="ru-RU" sz="1800" i="0" dirty="0" smtClean="0"/>
              <a:t> район) </a:t>
            </a:r>
            <a:r>
              <a:rPr lang="ru-RU" sz="1800" b="1" i="0" dirty="0" smtClean="0"/>
              <a:t>|2 </a:t>
            </a:r>
            <a:r>
              <a:rPr lang="ru-RU" sz="1800" b="1" i="0" dirty="0" err="1" smtClean="0"/>
              <a:t>rugeo</a:t>
            </a:r>
            <a:r>
              <a:rPr lang="ru-RU" sz="1800" i="0" dirty="0" smtClean="0"/>
              <a:t/>
            </a:r>
            <a:br>
              <a:rPr lang="ru-RU" sz="1800" i="0" dirty="0" smtClean="0"/>
            </a:br>
            <a:endParaRPr lang="ru-RU" sz="1800" i="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483225"/>
          </a:xfrm>
        </p:spPr>
        <p:txBody>
          <a:bodyPr/>
          <a:lstStyle/>
          <a:p>
            <a:pPr algn="l"/>
            <a:r>
              <a:rPr lang="ru-RU" sz="2400" b="1" i="0" dirty="0" smtClean="0"/>
              <a:t>151 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|a</a:t>
            </a:r>
            <a:r>
              <a:rPr lang="ru-RU" sz="2400" i="0" dirty="0" smtClean="0"/>
              <a:t> </a:t>
            </a:r>
            <a:r>
              <a:rPr lang="ru-RU" sz="2400" b="1" i="0" dirty="0" smtClean="0"/>
              <a:t>Кингисепп, город </a:t>
            </a:r>
            <a:r>
              <a:rPr lang="ru-RU" sz="2400" i="0" dirty="0" smtClean="0"/>
              <a:t>(Российская Федерация, Ленинградская область, </a:t>
            </a:r>
            <a:r>
              <a:rPr lang="ru-RU" sz="2400" i="0" dirty="0" err="1" smtClean="0"/>
              <a:t>Кингисеппский</a:t>
            </a:r>
            <a:r>
              <a:rPr lang="ru-RU" sz="2400" i="0" dirty="0" smtClean="0"/>
              <a:t> район)</a:t>
            </a:r>
            <a:br>
              <a:rPr lang="ru-RU" sz="2400" i="0" dirty="0" smtClean="0"/>
            </a:br>
            <a:r>
              <a:rPr lang="ru-RU" sz="2400" b="1" i="0" dirty="0" smtClean="0"/>
              <a:t>451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|w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a|a</a:t>
            </a:r>
            <a:r>
              <a:rPr lang="ru-RU" sz="2400" i="0" dirty="0" smtClean="0"/>
              <a:t> Ямбург</a:t>
            </a:r>
            <a:br>
              <a:rPr lang="ru-RU" sz="2400" i="0" dirty="0" smtClean="0"/>
            </a:br>
            <a:r>
              <a:rPr lang="ru-RU" sz="2400" b="1" i="0" dirty="0" smtClean="0"/>
              <a:t>451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|wa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|a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Ямгород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b="1" i="0" dirty="0" smtClean="0"/>
              <a:t>678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|a</a:t>
            </a:r>
            <a:r>
              <a:rPr lang="ru-RU" sz="2400" i="0" dirty="0" smtClean="0"/>
              <a:t> 59° 22' СШ, 28° 37' ВД</a:t>
            </a:r>
            <a:br>
              <a:rPr lang="ru-RU" sz="2400" i="0" dirty="0" smtClean="0"/>
            </a:br>
            <a:r>
              <a:rPr lang="ru-RU" sz="2400" b="1" i="0" dirty="0" smtClean="0"/>
              <a:t>551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|a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Кингисеппский</a:t>
            </a:r>
            <a:r>
              <a:rPr lang="ru-RU" sz="2400" i="0" dirty="0" smtClean="0"/>
              <a:t> район (Российская Федерация, Ленинградская область) </a:t>
            </a:r>
            <a:r>
              <a:rPr lang="ru-RU" sz="2400" i="0" dirty="0" err="1" smtClean="0"/>
              <a:t>|w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g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b="1" i="0" dirty="0" smtClean="0"/>
              <a:t>SYS</a:t>
            </a: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smtClean="0"/>
              <a:t>000009763</a:t>
            </a:r>
            <a:br>
              <a:rPr lang="ru-RU" sz="2400" i="0" dirty="0" smtClean="0"/>
            </a:br>
            <a:endParaRPr lang="ru-RU" sz="2400" i="0" dirty="0" smtClean="0"/>
          </a:p>
        </p:txBody>
      </p:sp>
      <p:sp>
        <p:nvSpPr>
          <p:cNvPr id="14339" name="Rectangle 39"/>
          <p:cNvSpPr>
            <a:spLocks noChangeArrowheads="1"/>
          </p:cNvSpPr>
          <p:nvPr/>
        </p:nvSpPr>
        <p:spPr bwMode="auto">
          <a:xfrm>
            <a:off x="4140200" y="152400"/>
            <a:ext cx="4752975" cy="6096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 dirty="0">
                <a:solidFill>
                  <a:srgbClr val="008000"/>
                </a:solidFill>
              </a:rPr>
              <a:t>Географическое название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569325" cy="6048375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rgbClr val="008000"/>
                </a:solidFill>
              </a:rPr>
              <a:t>Полезно также уточнить , какой из городов с названием «Новгород» имеется в виду в книге.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>151|a Нижний Новгород, город (Российская Федерация, Нижегородская область)</a:t>
            </a:r>
            <a:br>
              <a:rPr lang="ru-RU" sz="2000" b="1" i="0" dirty="0" smtClean="0"/>
            </a:br>
            <a:r>
              <a:rPr lang="ru-RU" sz="2000" b="1" i="0" dirty="0" smtClean="0"/>
              <a:t>451|w </a:t>
            </a:r>
            <a:r>
              <a:rPr lang="ru-RU" sz="2000" b="1" i="0" dirty="0" err="1" smtClean="0"/>
              <a:t>a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|a</a:t>
            </a:r>
            <a:r>
              <a:rPr lang="ru-RU" sz="2000" b="1" i="0" dirty="0" smtClean="0"/>
              <a:t> Горький</a:t>
            </a:r>
            <a:br>
              <a:rPr lang="ru-RU" sz="2000" b="1" i="0" dirty="0" smtClean="0"/>
            </a:br>
            <a:r>
              <a:rPr lang="ru-RU" sz="2000" b="1" i="0" dirty="0" smtClean="0"/>
              <a:t>451|w </a:t>
            </a:r>
            <a:r>
              <a:rPr lang="ru-RU" sz="2000" b="1" i="0" dirty="0" err="1" smtClean="0"/>
              <a:t>a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|a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Нижнiй-Новгородъ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err="1" smtClean="0"/>
              <a:t>451|w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a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|a</a:t>
            </a:r>
            <a:r>
              <a:rPr lang="ru-RU" sz="2000" b="1" i="0" dirty="0" smtClean="0"/>
              <a:t> Нижней </a:t>
            </a:r>
            <a:r>
              <a:rPr lang="ru-RU" sz="2000" b="1" i="0" dirty="0" err="1" smtClean="0"/>
              <a:t>Новгородъ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>751 0</a:t>
            </a:r>
            <a:r>
              <a:rPr lang="en-US" sz="2000" b="1" i="0" dirty="0" smtClean="0"/>
              <a:t>|a </a:t>
            </a:r>
            <a:r>
              <a:rPr lang="en-US" sz="2000" b="1" i="0" dirty="0" err="1" smtClean="0"/>
              <a:t>Nizhnii</a:t>
            </a:r>
            <a:r>
              <a:rPr lang="en-US" sz="2000" b="1" i="0" dirty="0" smtClean="0"/>
              <a:t>̆ Novgorod (Russia) |0 n 86059283 |5 </a:t>
            </a:r>
            <a:r>
              <a:rPr lang="en-US" sz="2000" b="1" i="0" dirty="0" err="1" smtClean="0"/>
              <a:t>RuMoRGB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>0167|a ng000009794 |2 </a:t>
            </a:r>
            <a:r>
              <a:rPr lang="ru-RU" sz="2000" b="1" i="0" dirty="0" err="1" smtClean="0"/>
              <a:t>RuMoRGB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i="0" dirty="0" smtClean="0"/>
              <a:t>670|a АГКГН. </a:t>
            </a:r>
            <a:r>
              <a:rPr lang="ru-RU" sz="2000" i="0" dirty="0" err="1" smtClean="0"/>
              <a:t>ЦНИИГАиК</a:t>
            </a:r>
            <a:r>
              <a:rPr lang="ru-RU" sz="2000" i="0" dirty="0" smtClean="0"/>
              <a:t/>
            </a:r>
            <a:br>
              <a:rPr lang="ru-RU" sz="2000" i="0" dirty="0" smtClean="0"/>
            </a:br>
            <a:r>
              <a:rPr lang="ru-RU" sz="2000" i="0" dirty="0" smtClean="0"/>
              <a:t>670|a Указ Президиума Верховного Совета РСФСР от 22/10/1990</a:t>
            </a:r>
            <a:br>
              <a:rPr lang="ru-RU" sz="2000" i="0" dirty="0" smtClean="0"/>
            </a:br>
            <a:r>
              <a:rPr lang="ru-RU" sz="2000" i="0" dirty="0" smtClean="0"/>
              <a:t>670|a Постановление ЦИК СССР от 07/10/1932</a:t>
            </a:r>
            <a:br>
              <a:rPr lang="ru-RU" sz="2000" i="0" dirty="0" smtClean="0"/>
            </a:br>
            <a:r>
              <a:rPr lang="ru-RU" sz="2000" i="0" dirty="0" smtClean="0"/>
              <a:t>670|a Материалы переписи населения, 1939</a:t>
            </a:r>
            <a:br>
              <a:rPr lang="ru-RU" sz="2000" i="0" dirty="0" smtClean="0"/>
            </a:br>
            <a:r>
              <a:rPr lang="ru-RU" sz="2000" i="0" dirty="0" smtClean="0"/>
              <a:t>670|a Справочник административно-территориального деления РСФСР, 1942,1947,1950,1955, 1960,1965,1974,1986</a:t>
            </a:r>
            <a:br>
              <a:rPr lang="ru-RU" sz="2000" i="0" dirty="0" smtClean="0"/>
            </a:br>
            <a:r>
              <a:rPr lang="ru-RU" sz="2000" i="0" dirty="0" smtClean="0"/>
              <a:t>678|a город </a:t>
            </a:r>
            <a:r>
              <a:rPr lang="ru-RU" sz="2000" i="0" dirty="0" err="1" smtClean="0"/>
              <a:t>|a</a:t>
            </a:r>
            <a:r>
              <a:rPr lang="ru-RU" sz="2000" i="0" dirty="0" smtClean="0"/>
              <a:t> центр области </a:t>
            </a:r>
            <a:r>
              <a:rPr lang="ru-RU" sz="2000" i="0" dirty="0" err="1" smtClean="0"/>
              <a:t>|a</a:t>
            </a:r>
            <a:r>
              <a:rPr lang="ru-RU" sz="2000" i="0" dirty="0" smtClean="0"/>
              <a:t> Город областного подчинения.</a:t>
            </a:r>
            <a:br>
              <a:rPr lang="ru-RU" sz="2000" i="0" dirty="0" smtClean="0"/>
            </a:br>
            <a:r>
              <a:rPr lang="ru-RU" sz="2000" i="0" dirty="0" smtClean="0"/>
              <a:t>678|a 56° 19' СШ, 44° 1' ВД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>551|a Нижегородская область (Российская Федерация) </a:t>
            </a:r>
            <a:r>
              <a:rPr lang="ru-RU" sz="2000" b="1" i="0" dirty="0" err="1" smtClean="0"/>
              <a:t>|w</a:t>
            </a:r>
            <a:r>
              <a:rPr lang="ru-RU" sz="2000" b="1" i="0" dirty="0" smtClean="0"/>
              <a:t> </a:t>
            </a:r>
            <a:r>
              <a:rPr lang="ru-RU" sz="2000" b="1" i="0" dirty="0" err="1" smtClean="0"/>
              <a:t>g</a:t>
            </a:r>
            <a:r>
              <a:rPr lang="ru-RU" sz="2000" b="1" i="0" dirty="0" smtClean="0"/>
              <a:t/>
            </a:r>
            <a:br>
              <a:rPr lang="ru-RU" sz="2000" b="1" i="0" dirty="0" smtClean="0"/>
            </a:br>
            <a:r>
              <a:rPr lang="ru-RU" sz="2000" b="1" i="0" dirty="0" smtClean="0"/>
              <a:t>SYS000009794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i="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843588"/>
          </a:xfrm>
        </p:spPr>
        <p:txBody>
          <a:bodyPr/>
          <a:lstStyle/>
          <a:p>
            <a:pPr algn="l"/>
            <a:r>
              <a:rPr lang="ru-RU" sz="2800" b="1" i="0" dirty="0" smtClean="0"/>
              <a:t>151|a Великий Новгород, </a:t>
            </a:r>
            <a:r>
              <a:rPr lang="ru-RU" sz="2800" i="0" dirty="0" smtClean="0"/>
              <a:t>город (Российская Федерация, Новгородская область, Новгородский район)</a:t>
            </a:r>
            <a:br>
              <a:rPr lang="ru-RU" sz="2800" i="0" dirty="0" smtClean="0"/>
            </a:br>
            <a:r>
              <a:rPr lang="ru-RU" sz="2800" b="1" i="0" dirty="0" smtClean="0"/>
              <a:t>451</a:t>
            </a:r>
            <a:r>
              <a:rPr lang="ru-RU" sz="2800" i="0" dirty="0" smtClean="0"/>
              <a:t>|w </a:t>
            </a:r>
            <a:r>
              <a:rPr lang="ru-RU" sz="2800" i="0" dirty="0" err="1" smtClean="0"/>
              <a:t>a</a:t>
            </a:r>
            <a:r>
              <a:rPr lang="ru-RU" sz="2800" i="0" dirty="0" smtClean="0"/>
              <a:t> </a:t>
            </a:r>
            <a:r>
              <a:rPr lang="ru-RU" sz="2800" i="0" dirty="0" err="1" smtClean="0"/>
              <a:t>|a</a:t>
            </a:r>
            <a:r>
              <a:rPr lang="ru-RU" sz="2800" i="0" dirty="0" smtClean="0"/>
              <a:t> Новгород</a:t>
            </a:r>
            <a:br>
              <a:rPr lang="ru-RU" sz="2800" i="0" dirty="0" smtClean="0"/>
            </a:br>
            <a:r>
              <a:rPr lang="ru-RU" sz="2800" b="1" i="0" dirty="0" smtClean="0"/>
              <a:t>670</a:t>
            </a:r>
            <a:r>
              <a:rPr lang="ru-RU" sz="2800" i="0" dirty="0" smtClean="0"/>
              <a:t>|a АГКГН. </a:t>
            </a:r>
            <a:r>
              <a:rPr lang="ru-RU" sz="2800" i="0" dirty="0" err="1" smtClean="0"/>
              <a:t>ЦНИИГАиК</a:t>
            </a:r>
            <a:r>
              <a:rPr lang="ru-RU" sz="2800" i="0" dirty="0" smtClean="0"/>
              <a:t> </a:t>
            </a:r>
            <a:r>
              <a:rPr lang="ru-RU" sz="2800" i="0" dirty="0" err="1" smtClean="0"/>
              <a:t>|b</a:t>
            </a:r>
            <a:r>
              <a:rPr lang="ru-RU" sz="2800" i="0" dirty="0" smtClean="0"/>
              <a:t> (Новгород (31.12.1804). Великий Новгород (11.6.1999))</a:t>
            </a:r>
            <a:br>
              <a:rPr lang="ru-RU" sz="2800" i="0" dirty="0" smtClean="0"/>
            </a:br>
            <a:r>
              <a:rPr lang="ru-RU" sz="2800" b="1" i="0" dirty="0" smtClean="0"/>
              <a:t>678</a:t>
            </a:r>
            <a:r>
              <a:rPr lang="ru-RU" sz="2800" i="0" dirty="0" smtClean="0"/>
              <a:t>|a город </a:t>
            </a:r>
            <a:r>
              <a:rPr lang="ru-RU" sz="2800" i="0" dirty="0" err="1" smtClean="0"/>
              <a:t>|a</a:t>
            </a:r>
            <a:r>
              <a:rPr lang="ru-RU" sz="2800" i="0" dirty="0" smtClean="0"/>
              <a:t> центр области </a:t>
            </a:r>
            <a:r>
              <a:rPr lang="ru-RU" sz="2800" i="0" dirty="0" err="1" smtClean="0"/>
              <a:t>|a</a:t>
            </a:r>
            <a:r>
              <a:rPr lang="ru-RU" sz="2800" i="0" dirty="0" smtClean="0"/>
              <a:t> Город областного подчинения.</a:t>
            </a:r>
            <a:br>
              <a:rPr lang="ru-RU" sz="2800" i="0" dirty="0" smtClean="0"/>
            </a:br>
            <a:r>
              <a:rPr lang="ru-RU" sz="2800" b="1" i="0" dirty="0" smtClean="0"/>
              <a:t>678</a:t>
            </a:r>
            <a:r>
              <a:rPr lang="ru-RU" sz="2800" i="0" dirty="0" smtClean="0"/>
              <a:t>|a 58° 33' СШ, 31° 16' ВД</a:t>
            </a:r>
            <a:br>
              <a:rPr lang="ru-RU" sz="2800" i="0" dirty="0" smtClean="0"/>
            </a:br>
            <a:r>
              <a:rPr lang="ru-RU" sz="2800" b="1" i="0" dirty="0" smtClean="0"/>
              <a:t>551</a:t>
            </a:r>
            <a:r>
              <a:rPr lang="ru-RU" sz="2800" i="0" dirty="0" smtClean="0"/>
              <a:t>|a Новгородский район (Российская Федерация, Новгородская область) </a:t>
            </a:r>
            <a:r>
              <a:rPr lang="ru-RU" sz="2800" i="0" dirty="0" err="1" smtClean="0"/>
              <a:t>|w</a:t>
            </a:r>
            <a:r>
              <a:rPr lang="ru-RU" sz="2800" i="0" dirty="0" smtClean="0"/>
              <a:t> </a:t>
            </a:r>
            <a:r>
              <a:rPr lang="ru-RU" sz="2800" i="0" dirty="0" err="1" smtClean="0"/>
              <a:t>g</a:t>
            </a:r>
            <a:r>
              <a:rPr lang="ru-RU" sz="2800" i="0" dirty="0" smtClean="0"/>
              <a:t/>
            </a:r>
            <a:br>
              <a:rPr lang="ru-RU" sz="2800" i="0" dirty="0" smtClean="0"/>
            </a:br>
            <a:r>
              <a:rPr lang="ru-RU" sz="2800" i="0" dirty="0" smtClean="0"/>
              <a:t> </a:t>
            </a:r>
            <a:r>
              <a:rPr lang="ru-RU" sz="2000" i="0" dirty="0" smtClean="0"/>
              <a:t/>
            </a:r>
            <a:br>
              <a:rPr lang="ru-RU" sz="2000" i="0" dirty="0" smtClean="0"/>
            </a:br>
            <a:endParaRPr lang="ru-RU" sz="2000" i="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6629400"/>
          </a:xfrm>
        </p:spPr>
        <p:txBody>
          <a:bodyPr/>
          <a:lstStyle/>
          <a:p>
            <a:pPr algn="l" eaLnBrk="1" hangingPunct="1"/>
            <a:r>
              <a:rPr lang="en-US" sz="2800" dirty="0" smtClean="0">
                <a:cs typeface="Times New Roman" pitchFamily="18" charset="0"/>
              </a:rPr>
              <a:t> </a:t>
            </a:r>
            <a:r>
              <a:rPr lang="ru-RU" sz="2800" dirty="0" smtClean="0">
                <a:cs typeface="Times New Roman" pitchFamily="18" charset="0"/>
              </a:rPr>
              <a:t/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151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Нерль, река (левый приток р.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Клязьма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)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451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Нерль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Клязьминская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, река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665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Данные в АГКГН: Нерль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Клязьминская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(31.12.1936) 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Данные в АГКГН: Нерль (9.2.1945)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670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АГКГН (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ЦНИИГАиК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)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680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|i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56 град. 11 мин. С.Ш., 40 град. 44 мин. В.Д.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551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Ярославская, область (Россия). Природные объекты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g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551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Ивановская, область (Россия). Природные объекты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g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551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Владимирская, область (Россия). Природные объекты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smtClean="0">
                <a:cs typeface="Times New Roman" pitchFamily="18" charset="0"/>
              </a:rPr>
              <a:t/>
            </a:r>
            <a:br>
              <a:rPr lang="ru-RU" sz="2800" b="1" i="0" dirty="0" smtClean="0">
                <a:cs typeface="Times New Roman" pitchFamily="18" charset="0"/>
              </a:rPr>
            </a:br>
            <a:r>
              <a:rPr lang="ru-RU" sz="2800" b="1" dirty="0" smtClean="0">
                <a:cs typeface="Times New Roman" pitchFamily="18" charset="0"/>
              </a:rPr>
              <a:t> </a:t>
            </a:r>
            <a:br>
              <a:rPr lang="ru-RU" sz="2800" b="1" dirty="0" smtClean="0">
                <a:cs typeface="Times New Roman" pitchFamily="18" charset="0"/>
              </a:rPr>
            </a:br>
            <a:endParaRPr lang="ru-RU" sz="28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82000" cy="6553200"/>
          </a:xfrm>
        </p:spPr>
        <p:txBody>
          <a:bodyPr/>
          <a:lstStyle/>
          <a:p>
            <a:pPr algn="l" eaLnBrk="1" hangingPunct="1"/>
            <a:r>
              <a:rPr lang="ru-RU" sz="2800" b="1" dirty="0" smtClean="0">
                <a:solidFill>
                  <a:srgbClr val="212063"/>
                </a:solidFill>
                <a:latin typeface="Arial" charset="0"/>
              </a:rPr>
              <a:t/>
            </a:r>
            <a:br>
              <a:rPr lang="ru-RU" sz="2800" b="1" dirty="0" smtClean="0">
                <a:solidFill>
                  <a:srgbClr val="212063"/>
                </a:solidFill>
                <a:latin typeface="Arial" charset="0"/>
              </a:rPr>
            </a:br>
            <a:r>
              <a:rPr lang="ru-RU" sz="2800" b="1" dirty="0" smtClean="0">
                <a:solidFill>
                  <a:srgbClr val="212063"/>
                </a:solidFill>
                <a:latin typeface="Arial" charset="0"/>
              </a:rPr>
              <a:t/>
            </a:r>
            <a:br>
              <a:rPr lang="ru-RU" sz="2800" b="1" dirty="0" smtClean="0">
                <a:solidFill>
                  <a:srgbClr val="212063"/>
                </a:solidFill>
                <a:latin typeface="Arial" charset="0"/>
              </a:rPr>
            </a:br>
            <a:r>
              <a:rPr lang="ru-RU" sz="2800" b="1" dirty="0" smtClean="0">
                <a:solidFill>
                  <a:srgbClr val="212063"/>
                </a:solidFill>
                <a:latin typeface="Arial" charset="0"/>
              </a:rPr>
              <a:t/>
            </a:r>
            <a:br>
              <a:rPr lang="ru-RU" sz="2800" b="1" dirty="0" smtClean="0">
                <a:solidFill>
                  <a:srgbClr val="212063"/>
                </a:solidFill>
                <a:latin typeface="Arial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151	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Нерль, река (впадает в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Угличское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вдхр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.)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451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Нерль (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Векса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Плещеевская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), река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451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Нерль Волжская, река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665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Данные в АГКГН: Нерль (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Векса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Плещеевская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) 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(31.12.1966)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Данные в АГКГН: Нерль Волжская (31.12.1936) 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Данные в АГКГН: Нерль (25.2.1946)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i="0" dirty="0" smtClean="0">
                <a:cs typeface="Times New Roman" pitchFamily="18" charset="0"/>
              </a:rPr>
              <a:t> </a:t>
            </a: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680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|i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57 град. 6 мин. С.Ш., 37 град. 40 мин. В.Д.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551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Ярославская, область (Россия). Природные объекты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g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sz="2800" b="1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551	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|a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Тверская, область (Россия). Природные объекты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|w</a:t>
            </a:r>
            <a:r>
              <a:rPr lang="ru-RU" sz="2800" i="0" dirty="0" smtClean="0">
                <a:solidFill>
                  <a:srgbClr val="212063"/>
                </a:solidFill>
                <a:latin typeface="Arial" charset="0"/>
                <a:cs typeface="Arial" charset="0"/>
              </a:rPr>
              <a:t> </a:t>
            </a:r>
            <a:r>
              <a:rPr lang="ru-RU" sz="2800" i="0" dirty="0" err="1" smtClean="0">
                <a:solidFill>
                  <a:srgbClr val="212063"/>
                </a:solidFill>
                <a:latin typeface="Arial" charset="0"/>
                <a:cs typeface="Arial" charset="0"/>
              </a:rPr>
              <a:t>g</a:t>
            </a:r>
            <a:r>
              <a:rPr lang="ru-RU" sz="2800" i="0" dirty="0" smtClean="0">
                <a:cs typeface="Times New Roman" pitchFamily="18" charset="0"/>
              </a:rPr>
              <a:t/>
            </a:r>
            <a:br>
              <a:rPr lang="ru-RU" sz="2800" i="0" dirty="0" smtClean="0">
                <a:cs typeface="Times New Roman" pitchFamily="18" charset="0"/>
              </a:rPr>
            </a:br>
            <a:r>
              <a:rPr lang="ru-RU" dirty="0" smtClean="0">
                <a:cs typeface="Times New Roman" pitchFamily="18" charset="0"/>
              </a:rPr>
              <a:t/>
            </a:r>
            <a:br>
              <a:rPr lang="ru-RU" dirty="0" smtClean="0">
                <a:cs typeface="Times New Roman" pitchFamily="18" charset="0"/>
              </a:rPr>
            </a:br>
            <a:endParaRPr lang="ru-RU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0" y="1219200"/>
            <a:ext cx="9144000" cy="4762500"/>
            <a:chOff x="0" y="0"/>
            <a:chExt cx="5759" cy="2256"/>
          </a:xfrm>
        </p:grpSpPr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0" y="0"/>
              <a:ext cx="768" cy="386"/>
              <a:chOff x="0" y="0"/>
              <a:chExt cx="768" cy="386"/>
            </a:xfrm>
          </p:grpSpPr>
          <p:sp>
            <p:nvSpPr>
              <p:cNvPr id="19494" name="Rectangle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95" name="Rectangle 2"/>
              <p:cNvSpPr>
                <a:spLocks noChangeArrowheads="1"/>
              </p:cNvSpPr>
              <p:nvPr/>
            </p:nvSpPr>
            <p:spPr bwMode="auto">
              <a:xfrm>
                <a:off x="6" y="6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 b="1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1001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2800"/>
              </a:p>
            </p:txBody>
          </p:sp>
        </p:grp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68" y="0"/>
              <a:ext cx="4991" cy="386"/>
              <a:chOff x="768" y="0"/>
              <a:chExt cx="4991" cy="386"/>
            </a:xfrm>
          </p:grpSpPr>
          <p:sp>
            <p:nvSpPr>
              <p:cNvPr id="19492" name="Rectangle 16"/>
              <p:cNvSpPr>
                <a:spLocks noChangeArrowheads="1"/>
              </p:cNvSpPr>
              <p:nvPr/>
            </p:nvSpPr>
            <p:spPr bwMode="auto">
              <a:xfrm>
                <a:off x="768" y="0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93" name="Rectangle 3"/>
              <p:cNvSpPr>
                <a:spLocks noChangeArrowheads="1"/>
              </p:cNvSpPr>
              <p:nvPr/>
            </p:nvSpPr>
            <p:spPr bwMode="auto">
              <a:xfrm>
                <a:off x="774" y="6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|a Алексеева, Марина Анатольевна |d 1957-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0" y="374"/>
              <a:ext cx="768" cy="386"/>
              <a:chOff x="0" y="374"/>
              <a:chExt cx="768" cy="386"/>
            </a:xfrm>
          </p:grpSpPr>
          <p:sp>
            <p:nvSpPr>
              <p:cNvPr id="19490" name="Rectangle 1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91" name="Rectangle 4"/>
              <p:cNvSpPr>
                <a:spLocks noChangeArrowheads="1"/>
              </p:cNvSpPr>
              <p:nvPr/>
            </p:nvSpPr>
            <p:spPr bwMode="auto">
              <a:xfrm>
                <a:off x="6" y="380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2800" b="1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5001</a:t>
                </a:r>
                <a:endParaRPr lang="ru-RU" sz="2800">
                  <a:cs typeface="Times New Roman" pitchFamily="18" charset="0"/>
                </a:endParaRPr>
              </a:p>
              <a:p>
                <a:pPr eaLnBrk="0" hangingPunct="0"/>
                <a:endParaRPr lang="ru-RU"/>
              </a:p>
            </p:txBody>
          </p:sp>
        </p:grp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768" y="374"/>
              <a:ext cx="4991" cy="386"/>
              <a:chOff x="768" y="374"/>
              <a:chExt cx="4991" cy="386"/>
            </a:xfrm>
          </p:grpSpPr>
          <p:sp>
            <p:nvSpPr>
              <p:cNvPr id="19488" name="Rectangle 20"/>
              <p:cNvSpPr>
                <a:spLocks noChangeArrowheads="1"/>
              </p:cNvSpPr>
              <p:nvPr/>
            </p:nvSpPr>
            <p:spPr bwMode="auto">
              <a:xfrm>
                <a:off x="768" y="374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89" name="Rectangle 5"/>
              <p:cNvSpPr>
                <a:spLocks noChangeArrowheads="1"/>
              </p:cNvSpPr>
              <p:nvPr/>
            </p:nvSpPr>
            <p:spPr bwMode="auto">
              <a:xfrm>
                <a:off x="774" y="380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|a Маринина, Александра Борисовна |d 1957-</a:t>
                </a:r>
                <a:r>
                  <a:rPr lang="ru-RU" sz="28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 </a:t>
                </a:r>
                <a:endParaRPr lang="ru-RU" sz="2800">
                  <a:cs typeface="Times New Roman" pitchFamily="18" charset="0"/>
                </a:endParaRPr>
              </a:p>
              <a:p>
                <a:pPr eaLnBrk="0" hangingPunct="0"/>
                <a:endParaRPr lang="ru-RU" sz="2800"/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0" y="748"/>
              <a:ext cx="768" cy="386"/>
              <a:chOff x="0" y="748"/>
              <a:chExt cx="768" cy="386"/>
            </a:xfrm>
          </p:grpSpPr>
          <p:sp>
            <p:nvSpPr>
              <p:cNvPr id="19486" name="Rectangle 2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87" name="Rectangle 6"/>
              <p:cNvSpPr>
                <a:spLocks noChangeArrowheads="1"/>
              </p:cNvSpPr>
              <p:nvPr/>
            </p:nvSpPr>
            <p:spPr bwMode="auto">
              <a:xfrm>
                <a:off x="6" y="754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eaLnBrk="0" hangingPunct="0"/>
                <a:endParaRPr lang="ru-RU"/>
              </a:p>
            </p:txBody>
          </p:sp>
        </p:grp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768" y="748"/>
              <a:ext cx="4991" cy="386"/>
              <a:chOff x="768" y="748"/>
              <a:chExt cx="4991" cy="386"/>
            </a:xfrm>
          </p:grpSpPr>
          <p:sp>
            <p:nvSpPr>
              <p:cNvPr id="19484" name="Rectangle 24"/>
              <p:cNvSpPr>
                <a:spLocks noChangeArrowheads="1"/>
              </p:cNvSpPr>
              <p:nvPr/>
            </p:nvSpPr>
            <p:spPr bwMode="auto">
              <a:xfrm>
                <a:off x="768" y="748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85" name="Rectangle 7"/>
              <p:cNvSpPr>
                <a:spLocks noChangeArrowheads="1"/>
              </p:cNvSpPr>
              <p:nvPr/>
            </p:nvSpPr>
            <p:spPr bwMode="auto">
              <a:xfrm>
                <a:off x="774" y="754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 sz="1200">
                  <a:cs typeface="Times New Roman" pitchFamily="18" charset="0"/>
                </a:endParaRPr>
              </a:p>
              <a:p>
                <a:pPr eaLnBrk="0" hangingPunct="0"/>
                <a:endParaRPr lang="ru-RU"/>
              </a:p>
            </p:txBody>
          </p:sp>
        </p:grpSp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0" y="1122"/>
              <a:ext cx="768" cy="386"/>
              <a:chOff x="0" y="1122"/>
              <a:chExt cx="768" cy="386"/>
            </a:xfrm>
          </p:grpSpPr>
          <p:sp>
            <p:nvSpPr>
              <p:cNvPr id="19482" name="Rectangle 26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83" name="Rectangle 8"/>
              <p:cNvSpPr>
                <a:spLocks noChangeArrowheads="1"/>
              </p:cNvSpPr>
              <p:nvPr/>
            </p:nvSpPr>
            <p:spPr bwMode="auto">
              <a:xfrm>
                <a:off x="6" y="1128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 b="1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663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768" y="1122"/>
              <a:ext cx="4991" cy="386"/>
              <a:chOff x="768" y="1122"/>
              <a:chExt cx="4991" cy="386"/>
            </a:xfrm>
          </p:grpSpPr>
          <p:sp>
            <p:nvSpPr>
              <p:cNvPr id="19480" name="Rectangle 28"/>
              <p:cNvSpPr>
                <a:spLocks noChangeArrowheads="1"/>
              </p:cNvSpPr>
              <p:nvPr/>
            </p:nvSpPr>
            <p:spPr bwMode="auto">
              <a:xfrm>
                <a:off x="768" y="1122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81" name="Rectangle 9"/>
              <p:cNvSpPr>
                <a:spLocks noChangeArrowheads="1"/>
              </p:cNvSpPr>
              <p:nvPr/>
            </p:nvSpPr>
            <p:spPr bwMode="auto">
              <a:xfrm>
                <a:off x="774" y="1128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|a Произведения этого авт. в жанре детектива см. под именем: |b Маринина, Александра Борисовна (1957- )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11" name="Group 31"/>
            <p:cNvGrpSpPr>
              <a:grpSpLocks/>
            </p:cNvGrpSpPr>
            <p:nvPr/>
          </p:nvGrpSpPr>
          <p:grpSpPr bwMode="auto">
            <a:xfrm>
              <a:off x="0" y="1496"/>
              <a:ext cx="768" cy="386"/>
              <a:chOff x="0" y="1496"/>
              <a:chExt cx="768" cy="386"/>
            </a:xfrm>
          </p:grpSpPr>
          <p:sp>
            <p:nvSpPr>
              <p:cNvPr id="19478" name="Rectangle 30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79" name="Rectangle 10"/>
              <p:cNvSpPr>
                <a:spLocks noChangeArrowheads="1"/>
              </p:cNvSpPr>
              <p:nvPr/>
            </p:nvSpPr>
            <p:spPr bwMode="auto">
              <a:xfrm>
                <a:off x="6" y="1502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en-US" sz="3200" b="1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670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768" y="1496"/>
              <a:ext cx="4991" cy="386"/>
              <a:chOff x="768" y="1496"/>
              <a:chExt cx="4991" cy="386"/>
            </a:xfrm>
          </p:grpSpPr>
          <p:sp>
            <p:nvSpPr>
              <p:cNvPr id="19476" name="Rectangle 32"/>
              <p:cNvSpPr>
                <a:spLocks noChangeArrowheads="1"/>
              </p:cNvSpPr>
              <p:nvPr/>
            </p:nvSpPr>
            <p:spPr bwMode="auto">
              <a:xfrm>
                <a:off x="768" y="1496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77" name="Rectangle 11"/>
              <p:cNvSpPr>
                <a:spLocks noChangeArrowheads="1"/>
              </p:cNvSpPr>
              <p:nvPr/>
            </p:nvSpPr>
            <p:spPr bwMode="auto">
              <a:xfrm>
                <a:off x="774" y="1502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en-US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|a </a:t>
                </a:r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Из</a:t>
                </a:r>
                <a:r>
                  <a:rPr lang="en-US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 </a:t>
                </a:r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кн</a:t>
                </a:r>
                <a:r>
                  <a:rPr lang="en-US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.: Septītais upuris, Cop. 2003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>
              <a:off x="0" y="1870"/>
              <a:ext cx="768" cy="386"/>
              <a:chOff x="0" y="1870"/>
              <a:chExt cx="768" cy="386"/>
            </a:xfrm>
          </p:grpSpPr>
          <p:sp>
            <p:nvSpPr>
              <p:cNvPr id="19474" name="Rectangle 34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768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75" name="Rectangle 12"/>
              <p:cNvSpPr>
                <a:spLocks noChangeArrowheads="1"/>
              </p:cNvSpPr>
              <p:nvPr/>
            </p:nvSpPr>
            <p:spPr bwMode="auto">
              <a:xfrm>
                <a:off x="6" y="1876"/>
                <a:ext cx="756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 b="1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SYS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768" y="1870"/>
              <a:ext cx="4991" cy="386"/>
              <a:chOff x="768" y="1870"/>
              <a:chExt cx="4991" cy="386"/>
            </a:xfrm>
          </p:grpSpPr>
          <p:sp>
            <p:nvSpPr>
              <p:cNvPr id="19472" name="Rectangle 36"/>
              <p:cNvSpPr>
                <a:spLocks noChangeArrowheads="1"/>
              </p:cNvSpPr>
              <p:nvPr/>
            </p:nvSpPr>
            <p:spPr bwMode="auto">
              <a:xfrm>
                <a:off x="768" y="1870"/>
                <a:ext cx="4991" cy="386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9473" name="Rectangle 13"/>
              <p:cNvSpPr>
                <a:spLocks noChangeArrowheads="1"/>
              </p:cNvSpPr>
              <p:nvPr/>
            </p:nvSpPr>
            <p:spPr bwMode="auto">
              <a:xfrm>
                <a:off x="774" y="1876"/>
                <a:ext cx="4979" cy="350"/>
              </a:xfrm>
              <a:prstGeom prst="rect">
                <a:avLst/>
              </a:prstGeom>
              <a:solidFill>
                <a:srgbClr val="F5F6F7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r>
                  <a:rPr lang="ru-RU" sz="3200">
                    <a:solidFill>
                      <a:srgbClr val="212063"/>
                    </a:solidFill>
                    <a:latin typeface="Arial" charset="0"/>
                    <a:cs typeface="Arial" charset="0"/>
                  </a:rPr>
                  <a:t>000038537</a:t>
                </a:r>
                <a:endParaRPr lang="ru-RU" sz="3200">
                  <a:cs typeface="Times New Roman" pitchFamily="18" charset="0"/>
                </a:endParaRPr>
              </a:p>
              <a:p>
                <a:pPr eaLnBrk="0" hangingPunct="0"/>
                <a:endParaRPr lang="ru-RU" sz="3200"/>
              </a:p>
            </p:txBody>
          </p:sp>
        </p:grpSp>
      </p:grpSp>
      <p:sp>
        <p:nvSpPr>
          <p:cNvPr id="19459" name="Rectangle 39"/>
          <p:cNvSpPr>
            <a:spLocks noChangeArrowheads="1"/>
          </p:cNvSpPr>
          <p:nvPr/>
        </p:nvSpPr>
        <p:spPr bwMode="auto">
          <a:xfrm>
            <a:off x="5486400" y="152400"/>
            <a:ext cx="3124200" cy="6096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i="1"/>
              <a:t>Имя лица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93"/>
          <p:cNvSpPr>
            <a:spLocks noChangeArrowheads="1"/>
          </p:cNvSpPr>
          <p:nvPr/>
        </p:nvSpPr>
        <p:spPr bwMode="auto">
          <a:xfrm>
            <a:off x="0" y="1219200"/>
            <a:ext cx="91440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" charset="0"/>
                <a:cs typeface="Arial" charset="0"/>
              </a:rPr>
              <a:t>1102  |a Российская государственная библиотека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en-US" b="1">
                <a:latin typeface="Arial" charset="0"/>
                <a:cs typeface="Arial" charset="0"/>
              </a:rPr>
              <a:t>4102  |a Russian State Library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4102  |</a:t>
            </a:r>
            <a:r>
              <a:rPr lang="en-US" b="1">
                <a:latin typeface="Arial" charset="0"/>
                <a:cs typeface="Arial" charset="0"/>
              </a:rPr>
              <a:t>a Russische Staatsbibliothek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4102  |a ФГУ "Российская государственная библиотека"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4102  |a "Российская государственная библиотека", федеральное государственное учреждение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4102  |a Федеральное государственное учреждение "Российская государственная библиотека"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4102  </a:t>
            </a:r>
            <a:r>
              <a:rPr lang="ru-RU" b="1">
                <a:cs typeface="Times New Roman" pitchFamily="18" charset="0"/>
              </a:rPr>
              <a:t>|</a:t>
            </a:r>
            <a:r>
              <a:rPr lang="en-US" b="1">
                <a:cs typeface="Times New Roman" pitchFamily="18" charset="0"/>
              </a:rPr>
              <a:t>wd</a:t>
            </a:r>
            <a:r>
              <a:rPr lang="ru-RU" b="1">
                <a:latin typeface="Arial" charset="0"/>
                <a:cs typeface="Arial" charset="0"/>
              </a:rPr>
              <a:t> |</a:t>
            </a:r>
            <a:r>
              <a:rPr lang="en-US" b="1">
                <a:latin typeface="Arial" charset="0"/>
                <a:cs typeface="Arial" charset="0"/>
              </a:rPr>
              <a:t>a </a:t>
            </a:r>
            <a:r>
              <a:rPr lang="ru-RU" b="1">
                <a:latin typeface="Arial" charset="0"/>
                <a:cs typeface="Arial" charset="0"/>
              </a:rPr>
              <a:t>РГБ 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5102  |</a:t>
            </a:r>
            <a:r>
              <a:rPr lang="en-US" b="1">
                <a:latin typeface="Arial" charset="0"/>
                <a:cs typeface="Arial" charset="0"/>
              </a:rPr>
              <a:t>wa</a:t>
            </a:r>
            <a:r>
              <a:rPr lang="ru-RU" b="1">
                <a:latin typeface="Arial" charset="0"/>
                <a:cs typeface="Arial" charset="0"/>
              </a:rPr>
              <a:t> |</a:t>
            </a:r>
            <a:r>
              <a:rPr lang="en-US" b="1">
                <a:latin typeface="Arial" charset="0"/>
                <a:cs typeface="Arial" charset="0"/>
              </a:rPr>
              <a:t>a</a:t>
            </a:r>
            <a:r>
              <a:rPr lang="ru-RU" b="1">
                <a:latin typeface="Arial" charset="0"/>
                <a:cs typeface="Arial" charset="0"/>
              </a:rPr>
              <a:t> Государственная библиотека СССР им. В. И. Ленина</a:t>
            </a:r>
            <a:endParaRPr lang="ru-RU" b="1">
              <a:cs typeface="Times New Roman" pitchFamily="18" charset="0"/>
            </a:endParaRPr>
          </a:p>
          <a:p>
            <a:pPr eaLnBrk="0" hangingPunct="0"/>
            <a:r>
              <a:rPr lang="ru-RU" b="1">
                <a:latin typeface="Arial" charset="0"/>
                <a:cs typeface="Arial" charset="0"/>
              </a:rPr>
              <a:t>663 |</a:t>
            </a:r>
            <a:r>
              <a:rPr lang="en-US" b="1">
                <a:latin typeface="Arial" charset="0"/>
                <a:cs typeface="Arial" charset="0"/>
              </a:rPr>
              <a:t>a </a:t>
            </a:r>
            <a:r>
              <a:rPr lang="ru-RU" b="1">
                <a:latin typeface="Arial" charset="0"/>
                <a:cs typeface="Arial" charset="0"/>
              </a:rPr>
              <a:t>До 2-й половины 1992 г. см. в кат.: |b Государственная библиотека СССР им. В. И.</a:t>
            </a:r>
            <a:r>
              <a:rPr lang="ru-RU" sz="2800" b="1">
                <a:latin typeface="Arial" charset="0"/>
                <a:cs typeface="Arial" charset="0"/>
              </a:rPr>
              <a:t> Ленина</a:t>
            </a:r>
            <a:endParaRPr lang="ru-RU" sz="2800" b="1">
              <a:cs typeface="Times New Roman" pitchFamily="18" charset="0"/>
            </a:endParaRPr>
          </a:p>
          <a:p>
            <a:pPr eaLnBrk="0" hangingPunct="0"/>
            <a:endParaRPr lang="ru-RU" sz="2800" b="1"/>
          </a:p>
        </p:txBody>
      </p:sp>
      <p:sp>
        <p:nvSpPr>
          <p:cNvPr id="20483" name="Rectangle 194"/>
          <p:cNvSpPr>
            <a:spLocks noChangeArrowheads="1"/>
          </p:cNvSpPr>
          <p:nvPr/>
        </p:nvSpPr>
        <p:spPr bwMode="auto">
          <a:xfrm>
            <a:off x="3200400" y="228600"/>
            <a:ext cx="5334000" cy="8382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solidFill>
                  <a:srgbClr val="008000"/>
                </a:solidFill>
              </a:rPr>
              <a:t>Наименование организации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087816" cy="5791200"/>
          </a:xfrm>
        </p:spPr>
        <p:txBody>
          <a:bodyPr/>
          <a:lstStyle/>
          <a:p>
            <a:pPr eaLnBrk="1" hangingPunct="1"/>
            <a:r>
              <a:rPr lang="ru-RU" sz="5400" b="1" i="0" dirty="0" smtClean="0">
                <a:solidFill>
                  <a:srgbClr val="00B050"/>
                </a:solidFill>
              </a:rPr>
              <a:t>Иллюзия </a:t>
            </a:r>
            <a:r>
              <a:rPr lang="ru-RU" sz="5400" b="1" i="0" dirty="0" smtClean="0">
                <a:solidFill>
                  <a:srgbClr val="FF3300"/>
                </a:solidFill>
              </a:rPr>
              <a:t/>
            </a:r>
            <a:br>
              <a:rPr lang="ru-RU" sz="5400" b="1" i="0" dirty="0" smtClean="0">
                <a:solidFill>
                  <a:srgbClr val="FF3300"/>
                </a:solidFill>
              </a:rPr>
            </a:br>
            <a:r>
              <a:rPr lang="ru-RU" b="1" dirty="0" smtClean="0">
                <a:latin typeface="Arial" charset="0"/>
              </a:rPr>
              <a:t>П</a:t>
            </a:r>
            <a:r>
              <a:rPr lang="ru-RU" b="1" dirty="0" smtClean="0">
                <a:latin typeface="Arial" charset="0"/>
                <a:ea typeface="Arial Unicode MS" pitchFamily="34" charset="-128"/>
                <a:cs typeface="Arial Unicode MS" pitchFamily="34" charset="-128"/>
              </a:rPr>
              <a:t>оиск в полнотекстовых базах данных электронных библиотек и, тем более, в сети интернет сам по себе достаточен, так как все слова в нем могут быть поисковыми.</a:t>
            </a:r>
            <a:br>
              <a:rPr lang="ru-RU" b="1" dirty="0" smtClean="0">
                <a:latin typeface="Arial" charset="0"/>
                <a:ea typeface="Arial Unicode MS" pitchFamily="34" charset="-128"/>
                <a:cs typeface="Arial Unicode MS" pitchFamily="34" charset="-128"/>
              </a:rPr>
            </a:br>
            <a:endParaRPr lang="ru-RU" b="1" dirty="0" smtClean="0"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915400" cy="64008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008000"/>
                </a:solidFill>
              </a:rPr>
              <a:t>Нормативная/ авторитетная запись </a:t>
            </a:r>
            <a:r>
              <a:rPr lang="ru-RU" b="1" dirty="0" smtClean="0"/>
              <a:t>- </a:t>
            </a:r>
            <a:r>
              <a:rPr lang="ru-RU" sz="3600" b="1" i="0" dirty="0" smtClean="0">
                <a:solidFill>
                  <a:srgbClr val="FF0000"/>
                </a:solidFill>
                <a:cs typeface="Times New Roman" pitchFamily="18" charset="0"/>
              </a:rPr>
              <a:t>машиночитаемая запись, исходным элементом данных которой является принятый заголовок</a:t>
            </a:r>
            <a:r>
              <a:rPr lang="ru-RU" sz="3600" b="1" i="0" dirty="0" smtClean="0">
                <a:solidFill>
                  <a:schemeClr val="bg2"/>
                </a:solidFill>
                <a:cs typeface="Times New Roman" pitchFamily="18" charset="0"/>
              </a:rPr>
              <a:t>, представляющий собой </a:t>
            </a:r>
            <a:r>
              <a:rPr lang="ru-RU" sz="3600" b="1" i="0" dirty="0" smtClean="0">
                <a:solidFill>
                  <a:schemeClr val="folHlink"/>
                </a:solidFill>
                <a:cs typeface="Times New Roman" pitchFamily="18" charset="0"/>
              </a:rPr>
              <a:t>имя лица</a:t>
            </a:r>
            <a:r>
              <a:rPr lang="ru-RU" sz="3600" b="1" i="0" dirty="0" smtClean="0">
                <a:solidFill>
                  <a:schemeClr val="bg2"/>
                </a:solidFill>
                <a:cs typeface="Times New Roman" pitchFamily="18" charset="0"/>
              </a:rPr>
              <a:t>, </a:t>
            </a:r>
            <a:r>
              <a:rPr lang="ru-RU" sz="3600" b="1" i="0" dirty="0" smtClean="0">
                <a:solidFill>
                  <a:srgbClr val="800080"/>
                </a:solidFill>
                <a:cs typeface="Times New Roman" pitchFamily="18" charset="0"/>
              </a:rPr>
              <a:t>наименование организации</a:t>
            </a:r>
            <a:r>
              <a:rPr lang="ru-RU" sz="3600" b="1" i="0" dirty="0" smtClean="0">
                <a:solidFill>
                  <a:schemeClr val="bg2"/>
                </a:solidFill>
                <a:cs typeface="Times New Roman" pitchFamily="18" charset="0"/>
              </a:rPr>
              <a:t>, </a:t>
            </a:r>
            <a:r>
              <a:rPr lang="ru-RU" sz="3600" b="1" i="0" dirty="0" smtClean="0">
                <a:solidFill>
                  <a:srgbClr val="000099"/>
                </a:solidFill>
                <a:cs typeface="Times New Roman" pitchFamily="18" charset="0"/>
              </a:rPr>
              <a:t>предмета, темы</a:t>
            </a:r>
            <a:r>
              <a:rPr lang="ru-RU" sz="3600" b="1" i="0" dirty="0" smtClean="0">
                <a:solidFill>
                  <a:schemeClr val="bg2"/>
                </a:solidFill>
                <a:cs typeface="Times New Roman" pitchFamily="18" charset="0"/>
              </a:rPr>
              <a:t>, </a:t>
            </a:r>
            <a:r>
              <a:rPr lang="ru-RU" sz="3600" b="1" i="0" dirty="0" smtClean="0">
                <a:solidFill>
                  <a:srgbClr val="008000"/>
                </a:solidFill>
              </a:rPr>
              <a:t>географическое название</a:t>
            </a:r>
            <a:r>
              <a:rPr lang="ru-RU" sz="3600" b="1" i="0" dirty="0" smtClean="0">
                <a:solidFill>
                  <a:schemeClr val="bg2"/>
                </a:solidFill>
              </a:rPr>
              <a:t>, </a:t>
            </a:r>
            <a:r>
              <a:rPr lang="ru-RU" sz="3600" b="1" i="0" dirty="0" smtClean="0">
                <a:solidFill>
                  <a:srgbClr val="760414"/>
                </a:solidFill>
              </a:rPr>
              <a:t>унифицированное </a:t>
            </a:r>
            <a:r>
              <a:rPr lang="ru-RU" sz="3600" b="1" i="0" dirty="0" smtClean="0">
                <a:solidFill>
                  <a:srgbClr val="760414"/>
                </a:solidFill>
                <a:cs typeface="Times New Roman" pitchFamily="18" charset="0"/>
              </a:rPr>
              <a:t>заглавие произведения или серии</a:t>
            </a:r>
            <a:r>
              <a:rPr lang="ru-RU" sz="3600" b="1" i="0" dirty="0" smtClean="0">
                <a:solidFill>
                  <a:schemeClr val="bg2"/>
                </a:solidFill>
                <a:cs typeface="Times New Roman" pitchFamily="18" charset="0"/>
              </a:rPr>
              <a:t>, устанавливаемые каталогизирующей организацией, ответственной за запись.</a:t>
            </a:r>
            <a:r>
              <a:rPr lang="ru-RU" sz="3200" b="1" dirty="0" smtClean="0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8768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rgbClr val="008000"/>
                </a:solidFill>
              </a:rPr>
              <a:t>Библиотеки и </a:t>
            </a:r>
            <a:r>
              <a:rPr lang="en-US" sz="4800" b="1" dirty="0" smtClean="0">
                <a:solidFill>
                  <a:srgbClr val="008000"/>
                </a:solidFill>
              </a:rPr>
              <a:t>Semantic Web</a:t>
            </a:r>
            <a:r>
              <a:rPr lang="ru-RU" sz="4800" b="1" dirty="0" smtClean="0">
                <a:solidFill>
                  <a:srgbClr val="008000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6192838"/>
          </a:xfrm>
        </p:spPr>
        <p:txBody>
          <a:bodyPr/>
          <a:lstStyle/>
          <a:p>
            <a:pPr algn="l" eaLnBrk="1" hangingPunct="1"/>
            <a:r>
              <a:rPr lang="en-US" sz="4800" b="1" i="0" dirty="0" smtClean="0">
                <a:solidFill>
                  <a:srgbClr val="008000"/>
                </a:solidFill>
                <a:cs typeface="Times New Roman" pitchFamily="18" charset="0"/>
              </a:rPr>
              <a:t>Semantic Web</a:t>
            </a:r>
            <a:r>
              <a:rPr lang="ru-RU" sz="48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008000"/>
                </a:solidFill>
              </a:rPr>
              <a:t> - </a:t>
            </a:r>
            <a:r>
              <a:rPr lang="ru-RU" sz="4800" b="1" i="0" dirty="0" smtClean="0">
                <a:solidFill>
                  <a:srgbClr val="008000"/>
                </a:solidFill>
                <a:cs typeface="Times New Roman" pitchFamily="18" charset="0"/>
              </a:rPr>
              <a:t>семантическая паутина</a:t>
            </a:r>
            <a:r>
              <a:rPr lang="ru-RU" sz="4800" b="1" dirty="0" smtClean="0">
                <a:solidFill>
                  <a:srgbClr val="000000"/>
                </a:solidFill>
                <a:cs typeface="Times New Roman" pitchFamily="18" charset="0"/>
              </a:rPr>
              <a:t>, в переводе с английского, </a:t>
            </a:r>
            <a:r>
              <a:rPr lang="ru-RU" sz="4800" b="1" dirty="0" smtClean="0">
                <a:solidFill>
                  <a:srgbClr val="000000"/>
                </a:solidFill>
              </a:rPr>
              <a:t/>
            </a:r>
            <a:br>
              <a:rPr lang="ru-RU" sz="4800" b="1" dirty="0" smtClean="0">
                <a:solidFill>
                  <a:srgbClr val="000000"/>
                </a:solidFill>
              </a:rPr>
            </a:br>
            <a:r>
              <a:rPr lang="ru-RU" sz="4800" b="1" dirty="0" smtClean="0">
                <a:solidFill>
                  <a:srgbClr val="008000"/>
                </a:solidFill>
              </a:rPr>
              <a:t/>
            </a:r>
            <a:br>
              <a:rPr lang="ru-RU" sz="4800" b="1" dirty="0" smtClean="0">
                <a:solidFill>
                  <a:srgbClr val="008000"/>
                </a:solidFill>
              </a:rPr>
            </a:br>
            <a:r>
              <a:rPr lang="ru-RU" sz="4800" b="1" dirty="0" smtClean="0">
                <a:solidFill>
                  <a:srgbClr val="008000"/>
                </a:solidFill>
                <a:cs typeface="Times New Roman" pitchFamily="18" charset="0"/>
              </a:rPr>
              <a:t>или </a:t>
            </a:r>
            <a:r>
              <a:rPr lang="ru-RU" sz="4800" b="1" i="0" dirty="0" smtClean="0">
                <a:solidFill>
                  <a:srgbClr val="008000"/>
                </a:solidFill>
                <a:cs typeface="Times New Roman" pitchFamily="18" charset="0"/>
              </a:rPr>
              <a:t>«семантический </a:t>
            </a:r>
            <a:r>
              <a:rPr lang="ru-RU" sz="4800" b="1" i="0" dirty="0" err="1" smtClean="0">
                <a:solidFill>
                  <a:srgbClr val="008000"/>
                </a:solidFill>
                <a:cs typeface="Times New Roman" pitchFamily="18" charset="0"/>
              </a:rPr>
              <a:t>веб</a:t>
            </a:r>
            <a:r>
              <a:rPr lang="ru-RU" sz="4800" b="1" i="0" dirty="0" smtClean="0">
                <a:solidFill>
                  <a:srgbClr val="000000"/>
                </a:solidFill>
                <a:cs typeface="Times New Roman" pitchFamily="18" charset="0"/>
              </a:rPr>
              <a:t>» </a:t>
            </a:r>
            <a:r>
              <a:rPr lang="ru-RU" sz="4800" b="1" dirty="0" smtClean="0">
                <a:solidFill>
                  <a:srgbClr val="000000"/>
                </a:solidFill>
                <a:cs typeface="Times New Roman" pitchFamily="18" charset="0"/>
              </a:rPr>
              <a:t>– в качестве разговорной формы).</a:t>
            </a:r>
            <a:r>
              <a:rPr lang="ru-RU" sz="4800" b="1" dirty="0" smtClean="0">
                <a:cs typeface="Times New Roman" pitchFamily="18" charset="0"/>
              </a:rPr>
              <a:t/>
            </a:r>
            <a:br>
              <a:rPr lang="ru-RU" sz="4800" b="1" dirty="0" smtClean="0">
                <a:cs typeface="Times New Roman" pitchFamily="18" charset="0"/>
              </a:rPr>
            </a:br>
            <a:endParaRPr lang="ru-RU" sz="48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153400" cy="5486400"/>
          </a:xfrm>
        </p:spPr>
        <p:txBody>
          <a:bodyPr/>
          <a:lstStyle/>
          <a:p>
            <a:pPr eaLnBrk="1" hangingPunct="1"/>
            <a:r>
              <a:rPr lang="ru-RU" b="1" i="0" dirty="0" smtClean="0">
                <a:solidFill>
                  <a:srgbClr val="000000"/>
                </a:solidFill>
                <a:cs typeface="Times New Roman" pitchFamily="18" charset="0"/>
              </a:rPr>
              <a:t>Семантическая паутина </a:t>
            </a:r>
            <a:r>
              <a:rPr lang="ru-RU" b="1" dirty="0" smtClean="0">
                <a:solidFill>
                  <a:srgbClr val="000000"/>
                </a:solidFill>
                <a:cs typeface="Times New Roman" pitchFamily="18" charset="0"/>
              </a:rPr>
              <a:t>как способ представления знаний предполагает </a:t>
            </a:r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запись информации в виде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b="1" i="0" dirty="0" smtClean="0">
                <a:solidFill>
                  <a:srgbClr val="008000"/>
                </a:solidFill>
                <a:cs typeface="Times New Roman" pitchFamily="18" charset="0"/>
              </a:rPr>
              <a:t>семантической сети с помощью онтологий.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</a:br>
            <a:endParaRPr lang="ru-RU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18450" cy="5627688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008000"/>
                </a:solidFill>
                <a:cs typeface="Times New Roman" pitchFamily="18" charset="0"/>
              </a:rPr>
              <a:t>«</a:t>
            </a:r>
            <a:r>
              <a:rPr lang="ru-RU" sz="3600" b="1" dirty="0" err="1" smtClean="0">
                <a:solidFill>
                  <a:srgbClr val="008000"/>
                </a:solidFill>
                <a:cs typeface="Times New Roman" pitchFamily="18" charset="0"/>
              </a:rPr>
              <a:t>Семанти́ческая</a:t>
            </a:r>
            <a:r>
              <a:rPr lang="ru-RU" sz="3600" b="1" dirty="0" smtClean="0">
                <a:solidFill>
                  <a:srgbClr val="008000"/>
                </a:solidFill>
                <a:cs typeface="Times New Roman" pitchFamily="18" charset="0"/>
              </a:rPr>
              <a:t> сеть </a:t>
            </a:r>
            <a:r>
              <a:rPr lang="ru-RU" sz="3600" b="1" dirty="0" smtClean="0">
                <a:cs typeface="Times New Roman" pitchFamily="18" charset="0"/>
              </a:rPr>
              <a:t>— </a:t>
            </a:r>
            <a:r>
              <a:rPr lang="ru-RU" sz="3600" b="1" i="0" dirty="0" smtClean="0">
                <a:cs typeface="Times New Roman" pitchFamily="18" charset="0"/>
              </a:rPr>
              <a:t>информационная модель предметной области, имеющая вид </a:t>
            </a:r>
            <a:r>
              <a:rPr lang="ru-RU" sz="3600" b="1" i="0" dirty="0" smtClean="0">
                <a:solidFill>
                  <a:srgbClr val="008000"/>
                </a:solidFill>
                <a:cs typeface="Times New Roman" pitchFamily="18" charset="0"/>
              </a:rPr>
              <a:t>ориентированного графа, вершины </a:t>
            </a:r>
            <a:r>
              <a:rPr lang="ru-RU" sz="3600" b="1" i="0" dirty="0" smtClean="0">
                <a:cs typeface="Times New Roman" pitchFamily="18" charset="0"/>
              </a:rPr>
              <a:t>которого соответствуют объектам предметной области, а </a:t>
            </a:r>
            <a:r>
              <a:rPr lang="ru-RU" sz="3600" b="1" i="0" dirty="0" smtClean="0">
                <a:solidFill>
                  <a:srgbClr val="008000"/>
                </a:solidFill>
                <a:cs typeface="Times New Roman" pitchFamily="18" charset="0"/>
              </a:rPr>
              <a:t>дуги (рёбра) </a:t>
            </a:r>
            <a:r>
              <a:rPr lang="ru-RU" sz="3600" b="1" i="0" dirty="0" smtClean="0">
                <a:cs typeface="Times New Roman" pitchFamily="18" charset="0"/>
              </a:rPr>
              <a:t>задают отношения между ними. Объектами могут быть понятия,</a:t>
            </a:r>
            <a:r>
              <a:rPr lang="ru-RU" sz="3600" b="1" i="0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sz="3600" b="1" i="0" dirty="0" smtClean="0">
                <a:cs typeface="Times New Roman" pitchFamily="18" charset="0"/>
              </a:rPr>
              <a:t>события, свойства, процессы»</a:t>
            </a:r>
            <a:r>
              <a:rPr lang="ru-RU" sz="3600" b="1" i="0" dirty="0" smtClean="0"/>
              <a:t>  (</a:t>
            </a:r>
            <a:r>
              <a:rPr lang="ru-RU" sz="3600" b="1" i="0" dirty="0" err="1" smtClean="0"/>
              <a:t>Википедия</a:t>
            </a:r>
            <a:r>
              <a:rPr lang="ru-RU" sz="3600" b="1" i="0" dirty="0" smtClean="0"/>
              <a:t>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435975" cy="561975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b="1" i="0" dirty="0" smtClean="0">
                <a:solidFill>
                  <a:srgbClr val="000000"/>
                </a:solidFill>
              </a:rPr>
              <a:t>Таким образом, в</a:t>
            </a:r>
            <a:r>
              <a:rPr lang="ru-RU" b="1" i="0" dirty="0" smtClean="0">
                <a:solidFill>
                  <a:srgbClr val="000000"/>
                </a:solidFill>
                <a:cs typeface="Times New Roman" pitchFamily="18" charset="0"/>
              </a:rPr>
              <a:t> математическом смысле и </a:t>
            </a:r>
            <a:r>
              <a:rPr lang="ru-RU" b="1" i="0" dirty="0" smtClean="0">
                <a:solidFill>
                  <a:srgbClr val="008000"/>
                </a:solidFill>
                <a:cs typeface="Times New Roman" pitchFamily="18" charset="0"/>
              </a:rPr>
              <a:t>семантическая сеть, и семантическая паутина </a:t>
            </a:r>
            <a:r>
              <a:rPr lang="ru-RU" b="1" i="0" dirty="0" smtClean="0">
                <a:solidFill>
                  <a:srgbClr val="000000"/>
                </a:solidFill>
                <a:cs typeface="Times New Roman" pitchFamily="18" charset="0"/>
              </a:rPr>
              <a:t>представляют собой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графы</a:t>
            </a:r>
            <a:r>
              <a:rPr lang="ru-RU" b="1" i="0" dirty="0" smtClean="0">
                <a:solidFill>
                  <a:schemeClr val="bg2"/>
                </a:solidFill>
              </a:rPr>
              <a:t>.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0" dirty="0" smtClean="0">
                <a:solidFill>
                  <a:srgbClr val="008000"/>
                </a:solidFill>
              </a:rPr>
              <a:t>Граф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bg2"/>
                </a:solidFill>
              </a:rPr>
              <a:t>-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набор вершин, соединённых дугами (рёбрами)</a:t>
            </a:r>
            <a:r>
              <a:rPr lang="ru-RU" b="1" i="0" dirty="0" smtClean="0">
                <a:solidFill>
                  <a:schemeClr val="bg2"/>
                </a:solidFill>
              </a:rPr>
              <a:t>.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876800"/>
          </a:xfrm>
        </p:spPr>
        <p:txBody>
          <a:bodyPr/>
          <a:lstStyle/>
          <a:p>
            <a:pPr eaLnBrk="1" hangingPunct="1"/>
            <a:r>
              <a:rPr lang="ru-RU" b="1" i="0" dirty="0" smtClean="0">
                <a:solidFill>
                  <a:srgbClr val="008000"/>
                </a:solidFill>
                <a:cs typeface="Times New Roman" pitchFamily="18" charset="0"/>
              </a:rPr>
              <a:t>Понятия семантической сети </a:t>
            </a:r>
            <a:r>
              <a:rPr lang="ru-RU" b="1" i="0" dirty="0" smtClean="0">
                <a:solidFill>
                  <a:srgbClr val="000000"/>
                </a:solidFill>
                <a:cs typeface="Times New Roman" pitchFamily="18" charset="0"/>
              </a:rPr>
              <a:t>записываются в овалах или прямоугольниках и соединяются стрелками с подписями — дугами.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Заголовок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713788" cy="935038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008000"/>
                </a:solidFill>
              </a:rPr>
              <a:t>Пример ориентированного (направленного) графа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  <p:sp>
        <p:nvSpPr>
          <p:cNvPr id="79875" name="Овал 2"/>
          <p:cNvSpPr>
            <a:spLocks noChangeArrowheads="1"/>
          </p:cNvSpPr>
          <p:nvPr/>
        </p:nvSpPr>
        <p:spPr bwMode="auto">
          <a:xfrm>
            <a:off x="1258888" y="1196975"/>
            <a:ext cx="2881312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 b="1"/>
              <a:t>млекопитающие</a:t>
            </a:r>
          </a:p>
        </p:txBody>
      </p:sp>
      <p:sp>
        <p:nvSpPr>
          <p:cNvPr id="79876" name="Овал 3"/>
          <p:cNvSpPr>
            <a:spLocks noChangeArrowheads="1"/>
          </p:cNvSpPr>
          <p:nvPr/>
        </p:nvSpPr>
        <p:spPr bwMode="auto">
          <a:xfrm>
            <a:off x="5724525" y="1196975"/>
            <a:ext cx="2016125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хищные</a:t>
            </a:r>
          </a:p>
        </p:txBody>
      </p:sp>
      <p:sp>
        <p:nvSpPr>
          <p:cNvPr id="79877" name="Овал 4"/>
          <p:cNvSpPr>
            <a:spLocks noChangeArrowheads="1"/>
          </p:cNvSpPr>
          <p:nvPr/>
        </p:nvSpPr>
        <p:spPr bwMode="auto">
          <a:xfrm>
            <a:off x="395288" y="4365625"/>
            <a:ext cx="2089150" cy="115093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дымчатые </a:t>
            </a:r>
          </a:p>
          <a:p>
            <a:r>
              <a:rPr lang="ru-RU"/>
              <a:t>леопарды</a:t>
            </a:r>
          </a:p>
        </p:txBody>
      </p:sp>
      <p:sp>
        <p:nvSpPr>
          <p:cNvPr id="79878" name="Овал 5"/>
          <p:cNvSpPr>
            <a:spLocks noChangeArrowheads="1"/>
          </p:cNvSpPr>
          <p:nvPr/>
        </p:nvSpPr>
        <p:spPr bwMode="auto">
          <a:xfrm>
            <a:off x="6443663" y="2781300"/>
            <a:ext cx="2520950" cy="985838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малые кошки</a:t>
            </a:r>
          </a:p>
        </p:txBody>
      </p:sp>
      <p:sp>
        <p:nvSpPr>
          <p:cNvPr id="79879" name="Овал 6"/>
          <p:cNvSpPr>
            <a:spLocks noChangeArrowheads="1"/>
          </p:cNvSpPr>
          <p:nvPr/>
        </p:nvSpPr>
        <p:spPr bwMode="auto">
          <a:xfrm>
            <a:off x="539750" y="3141663"/>
            <a:ext cx="2663825" cy="841375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большие кошки</a:t>
            </a:r>
          </a:p>
        </p:txBody>
      </p:sp>
      <p:sp>
        <p:nvSpPr>
          <p:cNvPr id="79880" name="Овал 7"/>
          <p:cNvSpPr>
            <a:spLocks noChangeArrowheads="1"/>
          </p:cNvSpPr>
          <p:nvPr/>
        </p:nvSpPr>
        <p:spPr bwMode="auto">
          <a:xfrm>
            <a:off x="1692275" y="5516563"/>
            <a:ext cx="2592388" cy="1081087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снежные </a:t>
            </a:r>
          </a:p>
          <a:p>
            <a:r>
              <a:rPr lang="ru-RU"/>
              <a:t>барсы</a:t>
            </a:r>
          </a:p>
        </p:txBody>
      </p:sp>
      <p:sp>
        <p:nvSpPr>
          <p:cNvPr id="79881" name="Овал 8"/>
          <p:cNvSpPr>
            <a:spLocks noChangeArrowheads="1"/>
          </p:cNvSpPr>
          <p:nvPr/>
        </p:nvSpPr>
        <p:spPr bwMode="auto">
          <a:xfrm>
            <a:off x="3708400" y="2133600"/>
            <a:ext cx="2087563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кошачьи</a:t>
            </a:r>
          </a:p>
        </p:txBody>
      </p:sp>
      <p:sp>
        <p:nvSpPr>
          <p:cNvPr id="79882" name="Овал 9"/>
          <p:cNvSpPr>
            <a:spLocks noChangeArrowheads="1"/>
          </p:cNvSpPr>
          <p:nvPr/>
        </p:nvSpPr>
        <p:spPr bwMode="auto">
          <a:xfrm>
            <a:off x="3563938" y="3500438"/>
            <a:ext cx="2087562" cy="1081087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пантеры</a:t>
            </a:r>
          </a:p>
        </p:txBody>
      </p:sp>
      <p:sp>
        <p:nvSpPr>
          <p:cNvPr id="79883" name="Овал 10"/>
          <p:cNvSpPr>
            <a:spLocks noChangeArrowheads="1"/>
          </p:cNvSpPr>
          <p:nvPr/>
        </p:nvSpPr>
        <p:spPr bwMode="auto">
          <a:xfrm>
            <a:off x="4067175" y="4868863"/>
            <a:ext cx="1512888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лев</a:t>
            </a:r>
          </a:p>
        </p:txBody>
      </p:sp>
      <p:sp>
        <p:nvSpPr>
          <p:cNvPr id="79884" name="Овал 11"/>
          <p:cNvSpPr>
            <a:spLocks noChangeArrowheads="1"/>
          </p:cNvSpPr>
          <p:nvPr/>
        </p:nvSpPr>
        <p:spPr bwMode="auto">
          <a:xfrm>
            <a:off x="5292725" y="5732463"/>
            <a:ext cx="1511300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тигр</a:t>
            </a:r>
          </a:p>
        </p:txBody>
      </p:sp>
      <p:sp>
        <p:nvSpPr>
          <p:cNvPr id="79885" name="Овал 12"/>
          <p:cNvSpPr>
            <a:spLocks noChangeArrowheads="1"/>
          </p:cNvSpPr>
          <p:nvPr/>
        </p:nvSpPr>
        <p:spPr bwMode="auto">
          <a:xfrm>
            <a:off x="7056438" y="4149725"/>
            <a:ext cx="2087562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леопард</a:t>
            </a:r>
          </a:p>
        </p:txBody>
      </p:sp>
      <p:sp>
        <p:nvSpPr>
          <p:cNvPr id="79886" name="Овал 13"/>
          <p:cNvSpPr>
            <a:spLocks noChangeArrowheads="1"/>
          </p:cNvSpPr>
          <p:nvPr/>
        </p:nvSpPr>
        <p:spPr bwMode="auto">
          <a:xfrm>
            <a:off x="7056438" y="5229225"/>
            <a:ext cx="1619250" cy="9144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ru-RU"/>
              <a:t>ягуар</a:t>
            </a:r>
          </a:p>
        </p:txBody>
      </p:sp>
      <p:cxnSp>
        <p:nvCxnSpPr>
          <p:cNvPr id="79887" name="Прямая со стрелкой 15"/>
          <p:cNvCxnSpPr>
            <a:cxnSpLocks noChangeShapeType="1"/>
            <a:stCxn id="79875" idx="6"/>
            <a:endCxn id="79876" idx="2"/>
          </p:cNvCxnSpPr>
          <p:nvPr/>
        </p:nvCxnSpPr>
        <p:spPr bwMode="auto">
          <a:xfrm>
            <a:off x="4140200" y="1654175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88" name="Прямая со стрелкой 17"/>
          <p:cNvCxnSpPr>
            <a:cxnSpLocks noChangeShapeType="1"/>
          </p:cNvCxnSpPr>
          <p:nvPr/>
        </p:nvCxnSpPr>
        <p:spPr bwMode="auto">
          <a:xfrm flipH="1">
            <a:off x="5580063" y="2060575"/>
            <a:ext cx="863600" cy="3603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89" name="Прямая со стрелкой 19"/>
          <p:cNvCxnSpPr>
            <a:cxnSpLocks noChangeShapeType="1"/>
            <a:endCxn id="79879" idx="7"/>
          </p:cNvCxnSpPr>
          <p:nvPr/>
        </p:nvCxnSpPr>
        <p:spPr bwMode="auto">
          <a:xfrm flipH="1">
            <a:off x="2813050" y="3068638"/>
            <a:ext cx="1758950" cy="195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0" name="Прямая со стрелкой 21"/>
          <p:cNvCxnSpPr>
            <a:cxnSpLocks noChangeShapeType="1"/>
            <a:stCxn id="79881" idx="4"/>
            <a:endCxn id="79878" idx="2"/>
          </p:cNvCxnSpPr>
          <p:nvPr/>
        </p:nvCxnSpPr>
        <p:spPr bwMode="auto">
          <a:xfrm>
            <a:off x="4751388" y="3048000"/>
            <a:ext cx="1692275" cy="2254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1" name="Прямая со стрелкой 24"/>
          <p:cNvCxnSpPr>
            <a:cxnSpLocks noChangeShapeType="1"/>
          </p:cNvCxnSpPr>
          <p:nvPr/>
        </p:nvCxnSpPr>
        <p:spPr bwMode="auto">
          <a:xfrm flipH="1">
            <a:off x="1547813" y="3933825"/>
            <a:ext cx="503237" cy="5032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2" name="Прямая со стрелкой 26"/>
          <p:cNvCxnSpPr>
            <a:cxnSpLocks noChangeShapeType="1"/>
          </p:cNvCxnSpPr>
          <p:nvPr/>
        </p:nvCxnSpPr>
        <p:spPr bwMode="auto">
          <a:xfrm>
            <a:off x="2051050" y="3933825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3" name="Прямая со стрелкой 28"/>
          <p:cNvCxnSpPr>
            <a:cxnSpLocks noChangeShapeType="1"/>
          </p:cNvCxnSpPr>
          <p:nvPr/>
        </p:nvCxnSpPr>
        <p:spPr bwMode="auto">
          <a:xfrm>
            <a:off x="1979613" y="3933825"/>
            <a:ext cx="1223962" cy="15827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4" name="Прямая со стрелкой 31"/>
          <p:cNvCxnSpPr>
            <a:cxnSpLocks noChangeShapeType="1"/>
            <a:stCxn id="79882" idx="6"/>
          </p:cNvCxnSpPr>
          <p:nvPr/>
        </p:nvCxnSpPr>
        <p:spPr bwMode="auto">
          <a:xfrm>
            <a:off x="5651500" y="4041775"/>
            <a:ext cx="1584325" cy="395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5" name="Прямая со стрелкой 33"/>
          <p:cNvCxnSpPr>
            <a:cxnSpLocks noChangeShapeType="1"/>
          </p:cNvCxnSpPr>
          <p:nvPr/>
        </p:nvCxnSpPr>
        <p:spPr bwMode="auto">
          <a:xfrm flipH="1">
            <a:off x="5219700" y="4005263"/>
            <a:ext cx="539750" cy="9366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6" name="Прямая со стрелкой 35"/>
          <p:cNvCxnSpPr>
            <a:cxnSpLocks noChangeShapeType="1"/>
            <a:stCxn id="79882" idx="6"/>
            <a:endCxn id="79884" idx="0"/>
          </p:cNvCxnSpPr>
          <p:nvPr/>
        </p:nvCxnSpPr>
        <p:spPr bwMode="auto">
          <a:xfrm>
            <a:off x="5651500" y="4041775"/>
            <a:ext cx="396875" cy="16906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79897" name="Прямая со стрелкой 37"/>
          <p:cNvCxnSpPr>
            <a:cxnSpLocks noChangeShapeType="1"/>
            <a:stCxn id="79882" idx="6"/>
            <a:endCxn id="79886" idx="1"/>
          </p:cNvCxnSpPr>
          <p:nvPr/>
        </p:nvCxnSpPr>
        <p:spPr bwMode="auto">
          <a:xfrm>
            <a:off x="5651500" y="4041775"/>
            <a:ext cx="1641475" cy="1320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 type="arrow" w="med" len="med"/>
          </a:ln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2656"/>
            <a:ext cx="8496944" cy="6144344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008000"/>
                </a:solidFill>
                <a:cs typeface="Times New Roman" pitchFamily="18" charset="0"/>
              </a:rPr>
              <a:t>Иерархические деревья – это разновидность графов</a:t>
            </a:r>
            <a:r>
              <a:rPr lang="ru-RU" b="1" i="0" dirty="0" smtClean="0">
                <a:solidFill>
                  <a:srgbClr val="008000"/>
                </a:solidFill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8000"/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8000"/>
                </a:solidFill>
                <a:cs typeface="Times New Roman" pitchFamily="18" charset="0"/>
              </a:rPr>
            </a:b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Каждая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цепочка словесных формулировок индексов ББК – фрагмент направленного графа - дерева, где узлы (вершины) – это словесные формулировки, связанные дугами (рёбрами, стрелками) – отношениями.</a:t>
            </a:r>
            <a:r>
              <a:rPr lang="ru-RU" i="0" dirty="0" smtClean="0"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Oval 2"/>
          <p:cNvSpPr>
            <a:spLocks noChangeArrowheads="1"/>
          </p:cNvSpPr>
          <p:nvPr/>
        </p:nvSpPr>
        <p:spPr bwMode="auto">
          <a:xfrm>
            <a:off x="4165600" y="1520825"/>
            <a:ext cx="22860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Финно-угорские языки</a:t>
            </a:r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4051300" y="2206625"/>
            <a:ext cx="25146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Волжская группа языков</a:t>
            </a: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2908300" y="2876550"/>
            <a:ext cx="2024063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Марийские (мари, черемисский) языки </a:t>
            </a:r>
          </a:p>
          <a:p>
            <a:pPr eaLnBrk="0" hangingPunct="0"/>
            <a:endParaRPr lang="ru-RU" sz="1200"/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5651500" y="2990850"/>
            <a:ext cx="13716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Мордовские </a:t>
            </a:r>
            <a:r>
              <a:rPr lang="ru-RU" sz="1200" i="1"/>
              <a:t>языки</a:t>
            </a:r>
            <a:endParaRPr lang="ru-RU" sz="1200"/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2679700" y="3806825"/>
            <a:ext cx="14859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200" i="1"/>
              <a:t>Грамматика</a:t>
            </a:r>
            <a:r>
              <a:rPr lang="ru-RU" sz="900">
                <a:solidFill>
                  <a:srgbClr val="212063"/>
                </a:solidFill>
                <a:latin typeface="Arial" charset="0"/>
              </a:rPr>
              <a:t>   </a:t>
            </a:r>
            <a:endParaRPr lang="ru-RU" sz="1200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4267200" y="4114800"/>
            <a:ext cx="14859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Лексикология</a:t>
            </a:r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2794000" y="4492625"/>
            <a:ext cx="13716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200" i="1"/>
              <a:t>Морфология</a:t>
            </a:r>
            <a:endParaRPr lang="ru-RU" sz="1200"/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2336800" y="5521325"/>
            <a:ext cx="1371600" cy="342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Части речи</a:t>
            </a:r>
            <a:r>
              <a:rPr lang="ru-RU" sz="900" i="1">
                <a:solidFill>
                  <a:srgbClr val="212063"/>
                </a:solidFill>
                <a:latin typeface="Arial" charset="0"/>
              </a:rPr>
              <a:t> </a:t>
            </a:r>
            <a:endParaRPr lang="ru-RU" sz="1100" i="1"/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2336800" y="6207125"/>
            <a:ext cx="19431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Имя прилагательное</a:t>
            </a:r>
          </a:p>
          <a:p>
            <a:pPr eaLnBrk="0" hangingPunct="0"/>
            <a:endParaRPr lang="ru-RU" sz="1200"/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3886200" y="5791200"/>
            <a:ext cx="1943100" cy="342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Словообразование  </a:t>
            </a:r>
          </a:p>
        </p:txBody>
      </p:sp>
      <p:sp>
        <p:nvSpPr>
          <p:cNvPr id="81932" name="Oval 14"/>
          <p:cNvSpPr>
            <a:spLocks noChangeArrowheads="1"/>
          </p:cNvSpPr>
          <p:nvPr/>
        </p:nvSpPr>
        <p:spPr bwMode="auto">
          <a:xfrm>
            <a:off x="3937000" y="5064125"/>
            <a:ext cx="14859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Термин и терминология</a:t>
            </a:r>
            <a:endParaRPr lang="ru-RU" sz="1100"/>
          </a:p>
        </p:txBody>
      </p:sp>
      <p:sp>
        <p:nvSpPr>
          <p:cNvPr id="81933" name="Oval 15"/>
          <p:cNvSpPr>
            <a:spLocks noChangeArrowheads="1"/>
          </p:cNvSpPr>
          <p:nvPr/>
        </p:nvSpPr>
        <p:spPr bwMode="auto">
          <a:xfrm>
            <a:off x="5537200" y="5048250"/>
            <a:ext cx="14859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Семантика (семасиология)</a:t>
            </a:r>
          </a:p>
        </p:txBody>
      </p:sp>
      <p:sp>
        <p:nvSpPr>
          <p:cNvPr id="81934" name="Line 16"/>
          <p:cNvSpPr>
            <a:spLocks noChangeShapeType="1"/>
          </p:cNvSpPr>
          <p:nvPr/>
        </p:nvSpPr>
        <p:spPr bwMode="auto">
          <a:xfrm>
            <a:off x="5257800" y="1981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35" name="Line 17"/>
          <p:cNvSpPr>
            <a:spLocks noChangeShapeType="1"/>
          </p:cNvSpPr>
          <p:nvPr/>
        </p:nvSpPr>
        <p:spPr bwMode="auto">
          <a:xfrm flipH="1">
            <a:off x="4114800" y="2667000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36" name="Line 18"/>
          <p:cNvSpPr>
            <a:spLocks noChangeShapeType="1"/>
          </p:cNvSpPr>
          <p:nvPr/>
        </p:nvSpPr>
        <p:spPr bwMode="auto">
          <a:xfrm>
            <a:off x="5181600" y="26670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37" name="Line 19"/>
          <p:cNvSpPr>
            <a:spLocks noChangeShapeType="1"/>
          </p:cNvSpPr>
          <p:nvPr/>
        </p:nvSpPr>
        <p:spPr bwMode="auto">
          <a:xfrm flipH="1">
            <a:off x="5029200" y="35052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38" name="Line 20"/>
          <p:cNvSpPr>
            <a:spLocks noChangeShapeType="1"/>
          </p:cNvSpPr>
          <p:nvPr/>
        </p:nvSpPr>
        <p:spPr bwMode="auto">
          <a:xfrm flipH="1">
            <a:off x="3429000" y="3429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39" name="Line 21"/>
          <p:cNvSpPr>
            <a:spLocks noChangeShapeType="1"/>
          </p:cNvSpPr>
          <p:nvPr/>
        </p:nvSpPr>
        <p:spPr bwMode="auto">
          <a:xfrm>
            <a:off x="3352800" y="4267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0" name="Line 22"/>
          <p:cNvSpPr>
            <a:spLocks noChangeShapeType="1"/>
          </p:cNvSpPr>
          <p:nvPr/>
        </p:nvSpPr>
        <p:spPr bwMode="auto">
          <a:xfrm>
            <a:off x="3733800" y="3429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1" name="Line 23"/>
          <p:cNvSpPr>
            <a:spLocks noChangeShapeType="1"/>
          </p:cNvSpPr>
          <p:nvPr/>
        </p:nvSpPr>
        <p:spPr bwMode="auto">
          <a:xfrm flipH="1">
            <a:off x="4572000" y="4572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2" name="Line 24"/>
          <p:cNvSpPr>
            <a:spLocks noChangeShapeType="1"/>
          </p:cNvSpPr>
          <p:nvPr/>
        </p:nvSpPr>
        <p:spPr bwMode="auto">
          <a:xfrm>
            <a:off x="5029200" y="4572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3" name="Line 25"/>
          <p:cNvSpPr>
            <a:spLocks noChangeShapeType="1"/>
          </p:cNvSpPr>
          <p:nvPr/>
        </p:nvSpPr>
        <p:spPr bwMode="auto">
          <a:xfrm>
            <a:off x="3429000" y="49530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4" name="Line 26"/>
          <p:cNvSpPr>
            <a:spLocks noChangeShapeType="1"/>
          </p:cNvSpPr>
          <p:nvPr/>
        </p:nvSpPr>
        <p:spPr bwMode="auto">
          <a:xfrm flipH="1">
            <a:off x="2895600" y="4953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5" name="Line 27"/>
          <p:cNvSpPr>
            <a:spLocks noChangeShapeType="1"/>
          </p:cNvSpPr>
          <p:nvPr/>
        </p:nvSpPr>
        <p:spPr bwMode="auto">
          <a:xfrm>
            <a:off x="3048000" y="58674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6" name="Oval 28"/>
          <p:cNvSpPr>
            <a:spLocks noChangeArrowheads="1"/>
          </p:cNvSpPr>
          <p:nvPr/>
        </p:nvSpPr>
        <p:spPr bwMode="auto">
          <a:xfrm>
            <a:off x="1308100" y="149225"/>
            <a:ext cx="30861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Филологические науки. Художественная литература</a:t>
            </a:r>
          </a:p>
        </p:txBody>
      </p:sp>
      <p:sp>
        <p:nvSpPr>
          <p:cNvPr id="81947" name="Oval 29"/>
          <p:cNvSpPr>
            <a:spLocks noChangeArrowheads="1"/>
          </p:cNvSpPr>
          <p:nvPr/>
        </p:nvSpPr>
        <p:spPr bwMode="auto">
          <a:xfrm>
            <a:off x="1752600" y="990600"/>
            <a:ext cx="21717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Языкознание</a:t>
            </a:r>
          </a:p>
        </p:txBody>
      </p:sp>
      <p:sp>
        <p:nvSpPr>
          <p:cNvPr id="81948" name="Line 30"/>
          <p:cNvSpPr>
            <a:spLocks noChangeShapeType="1"/>
          </p:cNvSpPr>
          <p:nvPr/>
        </p:nvSpPr>
        <p:spPr bwMode="auto">
          <a:xfrm>
            <a:off x="2590800" y="762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49" name="Line 31"/>
          <p:cNvSpPr>
            <a:spLocks noChangeShapeType="1"/>
          </p:cNvSpPr>
          <p:nvPr/>
        </p:nvSpPr>
        <p:spPr bwMode="auto">
          <a:xfrm>
            <a:off x="3733800" y="1295400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50" name="Oval 32"/>
          <p:cNvSpPr>
            <a:spLocks noChangeArrowheads="1"/>
          </p:cNvSpPr>
          <p:nvPr/>
        </p:nvSpPr>
        <p:spPr bwMode="auto">
          <a:xfrm>
            <a:off x="850900" y="1635125"/>
            <a:ext cx="2400300" cy="3429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Индоевропейские языки</a:t>
            </a:r>
          </a:p>
        </p:txBody>
      </p:sp>
      <p:sp>
        <p:nvSpPr>
          <p:cNvPr id="81951" name="Line 33"/>
          <p:cNvSpPr>
            <a:spLocks noChangeShapeType="1"/>
          </p:cNvSpPr>
          <p:nvPr/>
        </p:nvSpPr>
        <p:spPr bwMode="auto">
          <a:xfrm flipH="1">
            <a:off x="1981200" y="1447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52" name="Oval 34"/>
          <p:cNvSpPr>
            <a:spLocks noChangeArrowheads="1"/>
          </p:cNvSpPr>
          <p:nvPr/>
        </p:nvSpPr>
        <p:spPr bwMode="auto">
          <a:xfrm>
            <a:off x="1079500" y="2206625"/>
            <a:ext cx="19431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Славянские языки </a:t>
            </a:r>
          </a:p>
        </p:txBody>
      </p:sp>
      <p:sp>
        <p:nvSpPr>
          <p:cNvPr id="81953" name="Line 35"/>
          <p:cNvSpPr>
            <a:spLocks noChangeShapeType="1"/>
          </p:cNvSpPr>
          <p:nvPr/>
        </p:nvSpPr>
        <p:spPr bwMode="auto">
          <a:xfrm>
            <a:off x="1981200" y="1981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54" name="Oval 36"/>
          <p:cNvSpPr>
            <a:spLocks noChangeArrowheads="1"/>
          </p:cNvSpPr>
          <p:nvPr/>
        </p:nvSpPr>
        <p:spPr bwMode="auto">
          <a:xfrm>
            <a:off x="508000" y="3121025"/>
            <a:ext cx="21717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Восточнославянские языки </a:t>
            </a:r>
          </a:p>
        </p:txBody>
      </p:sp>
      <p:sp>
        <p:nvSpPr>
          <p:cNvPr id="81955" name="Line 37"/>
          <p:cNvSpPr>
            <a:spLocks noChangeShapeType="1"/>
          </p:cNvSpPr>
          <p:nvPr/>
        </p:nvSpPr>
        <p:spPr bwMode="auto">
          <a:xfrm flipH="1">
            <a:off x="1600200" y="27432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56" name="Oval 38"/>
          <p:cNvSpPr>
            <a:spLocks noChangeArrowheads="1"/>
          </p:cNvSpPr>
          <p:nvPr/>
        </p:nvSpPr>
        <p:spPr bwMode="auto">
          <a:xfrm>
            <a:off x="393700" y="3921125"/>
            <a:ext cx="13716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900" i="1">
                <a:solidFill>
                  <a:srgbClr val="212063"/>
                </a:solidFill>
                <a:latin typeface="Arial" charset="0"/>
              </a:rPr>
              <a:t> </a:t>
            </a:r>
            <a:r>
              <a:rPr lang="ru-RU" sz="1100" i="1"/>
              <a:t>Русский язык</a:t>
            </a:r>
          </a:p>
        </p:txBody>
      </p:sp>
      <p:sp>
        <p:nvSpPr>
          <p:cNvPr id="81957" name="Line 39"/>
          <p:cNvSpPr>
            <a:spLocks noChangeShapeType="1"/>
          </p:cNvSpPr>
          <p:nvPr/>
        </p:nvSpPr>
        <p:spPr bwMode="auto">
          <a:xfrm flipH="1">
            <a:off x="1066800" y="3657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58" name="Oval 40"/>
          <p:cNvSpPr>
            <a:spLocks noChangeArrowheads="1"/>
          </p:cNvSpPr>
          <p:nvPr/>
        </p:nvSpPr>
        <p:spPr bwMode="auto">
          <a:xfrm>
            <a:off x="165100" y="4606925"/>
            <a:ext cx="1714500" cy="800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Лингвистическая стилистика. Перевод </a:t>
            </a:r>
          </a:p>
        </p:txBody>
      </p:sp>
      <p:sp>
        <p:nvSpPr>
          <p:cNvPr id="81959" name="Line 41"/>
          <p:cNvSpPr>
            <a:spLocks noChangeShapeType="1"/>
          </p:cNvSpPr>
          <p:nvPr/>
        </p:nvSpPr>
        <p:spPr bwMode="auto">
          <a:xfrm>
            <a:off x="99060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0" name="Oval 42"/>
          <p:cNvSpPr>
            <a:spLocks noChangeArrowheads="1"/>
          </p:cNvSpPr>
          <p:nvPr/>
        </p:nvSpPr>
        <p:spPr bwMode="auto">
          <a:xfrm>
            <a:off x="736600" y="5635625"/>
            <a:ext cx="11430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Перевод</a:t>
            </a:r>
          </a:p>
          <a:p>
            <a:pPr eaLnBrk="0" hangingPunct="0"/>
            <a:endParaRPr lang="ru-RU" sz="1200"/>
          </a:p>
        </p:txBody>
      </p:sp>
      <p:sp>
        <p:nvSpPr>
          <p:cNvPr id="81961" name="Line 43"/>
          <p:cNvSpPr>
            <a:spLocks noChangeShapeType="1"/>
          </p:cNvSpPr>
          <p:nvPr/>
        </p:nvSpPr>
        <p:spPr bwMode="auto">
          <a:xfrm>
            <a:off x="990600" y="5410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2" name="Line 44"/>
          <p:cNvSpPr>
            <a:spLocks noChangeShapeType="1"/>
          </p:cNvSpPr>
          <p:nvPr/>
        </p:nvSpPr>
        <p:spPr bwMode="auto">
          <a:xfrm flipH="1">
            <a:off x="1600200" y="3352800"/>
            <a:ext cx="1447800" cy="2362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3" name="Oval 45"/>
          <p:cNvSpPr>
            <a:spLocks noChangeArrowheads="1"/>
          </p:cNvSpPr>
          <p:nvPr/>
        </p:nvSpPr>
        <p:spPr bwMode="auto">
          <a:xfrm>
            <a:off x="6172200" y="3886200"/>
            <a:ext cx="1828800" cy="800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 i="1"/>
              <a:t>Мордовско- эрзянский (эрзя-мордовский) язык</a:t>
            </a:r>
          </a:p>
        </p:txBody>
      </p:sp>
      <p:sp>
        <p:nvSpPr>
          <p:cNvPr id="81964" name="Line 46"/>
          <p:cNvSpPr>
            <a:spLocks noChangeShapeType="1"/>
          </p:cNvSpPr>
          <p:nvPr/>
        </p:nvSpPr>
        <p:spPr bwMode="auto">
          <a:xfrm>
            <a:off x="6096000" y="35052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5" name="Line 47"/>
          <p:cNvSpPr>
            <a:spLocks noChangeShapeType="1"/>
          </p:cNvSpPr>
          <p:nvPr/>
        </p:nvSpPr>
        <p:spPr bwMode="auto">
          <a:xfrm flipH="1">
            <a:off x="4038600" y="3505200"/>
            <a:ext cx="21336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6" name="Line 48"/>
          <p:cNvSpPr>
            <a:spLocks noChangeShapeType="1"/>
          </p:cNvSpPr>
          <p:nvPr/>
        </p:nvSpPr>
        <p:spPr bwMode="auto">
          <a:xfrm flipH="1">
            <a:off x="57150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81967" name="Rectangle 49"/>
          <p:cNvSpPr>
            <a:spLocks noChangeArrowheads="1"/>
          </p:cNvSpPr>
          <p:nvPr/>
        </p:nvSpPr>
        <p:spPr bwMode="auto">
          <a:xfrm>
            <a:off x="4572000" y="0"/>
            <a:ext cx="4419600" cy="1066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600" b="1" dirty="0">
                <a:solidFill>
                  <a:srgbClr val="008000"/>
                </a:solidFill>
              </a:rPr>
              <a:t>Семантическая сеть  на основе словесных формулировок индексов ББК для нескольких документов из ЭБ диссертаций</a:t>
            </a:r>
            <a:r>
              <a:rPr lang="ru-RU" sz="1600" b="1" i="1" dirty="0">
                <a:solidFill>
                  <a:srgbClr val="008000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1772816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bg2"/>
                </a:solidFill>
              </a:rPr>
              <a:t/>
            </a:r>
            <a:br>
              <a:rPr lang="ru-RU" sz="3600" b="1" dirty="0" smtClean="0">
                <a:solidFill>
                  <a:schemeClr val="bg2"/>
                </a:solidFill>
              </a:rPr>
            </a:br>
            <a:r>
              <a:rPr lang="ru-RU" sz="3600" b="1" dirty="0" smtClean="0">
                <a:solidFill>
                  <a:srgbClr val="008000"/>
                </a:solidFill>
              </a:rPr>
              <a:t>Средства </a:t>
            </a:r>
            <a:r>
              <a:rPr lang="ru-RU" sz="3600" b="1" dirty="0" smtClean="0">
                <a:solidFill>
                  <a:srgbClr val="008000"/>
                </a:solidFill>
              </a:rPr>
              <a:t>тематического поиска в электронных каталогах: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16832"/>
            <a:ext cx="8735888" cy="4712568"/>
          </a:xfrm>
          <a:solidFill>
            <a:srgbClr val="EFFBFB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dirty="0" smtClean="0"/>
              <a:t>Перечни </a:t>
            </a:r>
            <a:r>
              <a:rPr lang="ru-RU" b="1" dirty="0" smtClean="0"/>
              <a:t>с</a:t>
            </a:r>
            <a:r>
              <a:rPr lang="ru-RU" b="1" dirty="0" smtClean="0"/>
              <a:t>вободных ключевых </a:t>
            </a:r>
            <a:r>
              <a:rPr lang="ru-RU" b="1" dirty="0" smtClean="0"/>
              <a:t>слов</a:t>
            </a:r>
          </a:p>
          <a:p>
            <a:pPr eaLnBrk="1" hangingPunct="1">
              <a:lnSpc>
                <a:spcPct val="90000"/>
              </a:lnSpc>
            </a:pPr>
            <a:r>
              <a:rPr lang="ru-RU" b="1" dirty="0" smtClean="0"/>
              <a:t>Тезаурусы </a:t>
            </a:r>
            <a:endParaRPr lang="ru-RU" b="1" dirty="0" smtClean="0"/>
          </a:p>
          <a:p>
            <a:pPr eaLnBrk="1" hangingPunct="1">
              <a:lnSpc>
                <a:spcPct val="90000"/>
              </a:lnSpc>
            </a:pPr>
            <a:r>
              <a:rPr lang="ru-RU" b="1" dirty="0" smtClean="0"/>
              <a:t>Предметные рубрики (предметные классификации)</a:t>
            </a:r>
          </a:p>
          <a:p>
            <a:pPr eaLnBrk="1" hangingPunct="1">
              <a:lnSpc>
                <a:spcPct val="90000"/>
              </a:lnSpc>
            </a:pPr>
            <a:r>
              <a:rPr lang="ru-RU" b="1" dirty="0" smtClean="0"/>
              <a:t>Иерархические классификации (индексы, наименования делений, т.е словесные формулировки индексов)</a:t>
            </a:r>
          </a:p>
          <a:p>
            <a:pPr eaLnBrk="1" hangingPunct="1">
              <a:lnSpc>
                <a:spcPct val="90000"/>
              </a:lnSpc>
            </a:pPr>
            <a:r>
              <a:rPr lang="ru-RU" b="1" dirty="0" smtClean="0"/>
              <a:t>Рубрикаторы (коды, наименования рубрик</a:t>
            </a:r>
            <a:r>
              <a:rPr lang="ru-RU" b="1" dirty="0" smtClean="0"/>
              <a:t>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5562600"/>
          </a:xfrm>
        </p:spPr>
        <p:txBody>
          <a:bodyPr/>
          <a:lstStyle/>
          <a:p>
            <a:pPr eaLnBrk="1" hangingPunct="1"/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Одна из д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иссертаций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с </a:t>
            </a:r>
            <a:r>
              <a:rPr lang="ru-RU" b="1" i="0" smtClean="0">
                <a:solidFill>
                  <a:schemeClr val="bg2"/>
                </a:solidFill>
                <a:cs typeface="Times New Roman" pitchFamily="18" charset="0"/>
              </a:rPr>
              <a:t>тремя цепочками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СФИ,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на основании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которых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построена </a:t>
            </a:r>
            <a:r>
              <a:rPr lang="ru-RU" b="1" i="0" dirty="0" smtClean="0">
                <a:solidFill>
                  <a:srgbClr val="008000"/>
                </a:solidFill>
                <a:cs typeface="Times New Roman" pitchFamily="18" charset="0"/>
              </a:rPr>
              <a:t>семантическая сеть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на </a:t>
            </a:r>
            <a:r>
              <a:rPr lang="ru-RU" b="1" i="0" dirty="0" smtClean="0">
                <a:solidFill>
                  <a:schemeClr val="bg2"/>
                </a:solidFill>
              </a:rPr>
              <a:t>предыдущем </a:t>
            </a:r>
            <a:r>
              <a:rPr lang="ru-RU" b="1" i="0" dirty="0" smtClean="0">
                <a:solidFill>
                  <a:schemeClr val="bg2"/>
                </a:solidFill>
                <a:cs typeface="Times New Roman" pitchFamily="18" charset="0"/>
              </a:rPr>
              <a:t>рисунке</a:t>
            </a:r>
            <a:r>
              <a:rPr lang="ru-RU" b="1" i="0" dirty="0" smtClean="0">
                <a:solidFill>
                  <a:schemeClr val="bg2"/>
                </a:solidFill>
              </a:rPr>
              <a:t> </a:t>
            </a:r>
            <a:br>
              <a:rPr lang="ru-RU" b="1" i="0" dirty="0" smtClean="0">
                <a:solidFill>
                  <a:schemeClr val="bg2"/>
                </a:solidFill>
              </a:rPr>
            </a:br>
            <a:r>
              <a:rPr lang="ru-RU" b="1" i="0" dirty="0" smtClean="0">
                <a:solidFill>
                  <a:schemeClr val="bg2"/>
                </a:solidFill>
              </a:rPr>
              <a:t>(один из пяти документов)</a:t>
            </a:r>
            <a:r>
              <a:rPr lang="ru-RU" b="1" dirty="0" smtClean="0">
                <a:cs typeface="Times New Roman" pitchFamily="18" charset="0"/>
              </a:rPr>
              <a:t> </a:t>
            </a:r>
            <a:endParaRPr lang="ru-RU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6400800"/>
          </a:xfrm>
        </p:spPr>
        <p:txBody>
          <a:bodyPr/>
          <a:lstStyle/>
          <a:p>
            <a:pPr algn="l" eaLnBrk="1" hangingPunct="1"/>
            <a:r>
              <a:rPr lang="ru-RU" sz="2400" b="1" i="0" dirty="0" smtClean="0"/>
              <a:t> </a:t>
            </a:r>
            <a:r>
              <a:rPr lang="ru-RU" sz="2400" b="1" i="0" dirty="0" err="1" smtClean="0">
                <a:solidFill>
                  <a:srgbClr val="008000"/>
                </a:solidFill>
                <a:cs typeface="Times New Roman" pitchFamily="18" charset="0"/>
              </a:rPr>
              <a:t>Горномарийские</a:t>
            </a:r>
            <a:r>
              <a:rPr lang="ru-RU" sz="2400" b="1" i="0" dirty="0" smtClean="0">
                <a:solidFill>
                  <a:srgbClr val="008000"/>
                </a:solidFill>
                <a:cs typeface="Times New Roman" pitchFamily="18" charset="0"/>
              </a:rPr>
              <a:t> полисемантичные глаголы и их русские эквиваленты в </a:t>
            </a:r>
            <a:r>
              <a:rPr lang="ru-RU" sz="2400" b="1" i="0" dirty="0" err="1" smtClean="0">
                <a:solidFill>
                  <a:srgbClr val="008000"/>
                </a:solidFill>
                <a:cs typeface="Times New Roman" pitchFamily="18" charset="0"/>
              </a:rPr>
              <a:t>горномарийско-русских</a:t>
            </a:r>
            <a:r>
              <a:rPr lang="ru-RU" sz="2400" b="1" i="0" dirty="0" smtClean="0">
                <a:solidFill>
                  <a:srgbClr val="008000"/>
                </a:solidFill>
                <a:cs typeface="Times New Roman" pitchFamily="18" charset="0"/>
              </a:rPr>
              <a:t> словарях (3 индекса</a:t>
            </a:r>
            <a:r>
              <a:rPr lang="ru-RU" sz="2400" b="1" i="0" dirty="0" smtClean="0">
                <a:cs typeface="Times New Roman" pitchFamily="18" charset="0"/>
              </a:rPr>
              <a:t>)</a:t>
            </a:r>
            <a:br>
              <a:rPr lang="ru-RU" sz="2400" b="1" i="0" dirty="0" smtClean="0">
                <a:cs typeface="Times New Roman" pitchFamily="18" charset="0"/>
              </a:rPr>
            </a:br>
            <a:r>
              <a:rPr lang="ru-RU" sz="2400" b="1" i="0" dirty="0" smtClean="0"/>
              <a:t>1) </a:t>
            </a:r>
            <a:r>
              <a:rPr lang="ru-RU" sz="2400" b="1" dirty="0" smtClean="0"/>
              <a:t> </a:t>
            </a:r>
            <a:r>
              <a:rPr lang="ru-RU" sz="2400" b="1" dirty="0" smtClean="0">
                <a:cs typeface="Times New Roman" pitchFamily="18" charset="0"/>
              </a:rPr>
              <a:t>Филологические науки. Художественная литература -- Языкознание -- Финно-угорские языки -- Волжская группа языков -- Марийские (мари, черемисский) языки -- Лексикология -- Семантика (семасиология)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2) </a:t>
            </a:r>
            <a:r>
              <a:rPr lang="ru-RU" sz="2400" b="1" dirty="0" smtClean="0">
                <a:cs typeface="Times New Roman" pitchFamily="18" charset="0"/>
              </a:rPr>
              <a:t>Филологические науки. Художественная литература -- Языкознание -- Финно-угорские языки -- Волжская группа языков -- Марийские (мари, черемисский) языки -- Лингвистическая стилистика. Перевод -- Перевод </a:t>
            </a:r>
            <a:br>
              <a:rPr lang="ru-RU" sz="2400" b="1" dirty="0" smtClean="0">
                <a:cs typeface="Times New Roman" pitchFamily="18" charset="0"/>
              </a:rPr>
            </a:br>
            <a:r>
              <a:rPr lang="ru-RU" sz="2400" b="1" dirty="0" smtClean="0"/>
              <a:t>3) </a:t>
            </a:r>
            <a:r>
              <a:rPr lang="ru-RU" sz="2400" b="1" dirty="0" smtClean="0">
                <a:cs typeface="Times New Roman" pitchFamily="18" charset="0"/>
              </a:rPr>
              <a:t>Филологические науки. Художественная литература -- Языкознание -- Индоевропейские языки -- Славянские языки -- Восточнославянские языки -- Русский язык -- Лингвистическая стилистика. Перевод -- Перевод </a:t>
            </a:r>
            <a:br>
              <a:rPr lang="ru-RU" sz="2400" b="1" dirty="0" smtClean="0">
                <a:cs typeface="Times New Roman" pitchFamily="18" charset="0"/>
              </a:rPr>
            </a:br>
            <a:endParaRPr lang="ru-RU" sz="24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52928" cy="6264696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rgbClr val="008000"/>
                </a:solidFill>
              </a:rPr>
              <a:t>Основные публикации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0" dirty="0" err="1" smtClean="0"/>
              <a:t>Лаврёнова</a:t>
            </a:r>
            <a:r>
              <a:rPr lang="ru-RU" sz="2400" i="0" dirty="0" smtClean="0"/>
              <a:t> </a:t>
            </a:r>
            <a:r>
              <a:rPr lang="ru-RU" sz="2400" i="0" dirty="0" smtClean="0"/>
              <a:t>О.А., Павлов В.В. Библиотечно-библиографическая классификация как традиционная система организации знаний в среде открытых связанных данных // Научно-технические библиотеки. - 2017. -№4. - С. </a:t>
            </a:r>
            <a:r>
              <a:rPr lang="ru-RU" sz="2400" i="0" dirty="0" smtClean="0"/>
              <a:t>44-60</a:t>
            </a:r>
            <a:br>
              <a:rPr lang="ru-RU" sz="2400" i="0" dirty="0" smtClean="0"/>
            </a:br>
            <a:r>
              <a:rPr lang="ru-RU" sz="2400" i="0" dirty="0" smtClean="0"/>
              <a:t/>
            </a:r>
            <a:br>
              <a:rPr lang="ru-RU" sz="2400" i="0" dirty="0" smtClean="0"/>
            </a:br>
            <a:r>
              <a:rPr lang="ru-RU" sz="2400" i="0" dirty="0" err="1" smtClean="0"/>
              <a:t>Лаврёнова</a:t>
            </a:r>
            <a:r>
              <a:rPr lang="ru-RU" sz="2400" i="0" dirty="0" smtClean="0"/>
              <a:t> О.А. Опыт представления классификационных метаданных в среде </a:t>
            </a:r>
            <a:r>
              <a:rPr lang="ru-RU" sz="2400" i="0" dirty="0" err="1" smtClean="0"/>
              <a:t>Semantic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Web</a:t>
            </a:r>
            <a:r>
              <a:rPr lang="ru-RU" sz="2400" i="0" dirty="0" smtClean="0"/>
              <a:t> для поиска электронных ресурсов библиотек // Сборники Президентской библиотеки. </a:t>
            </a:r>
            <a:r>
              <a:rPr lang="ru-RU" sz="2400" i="0" dirty="0" err="1" smtClean="0"/>
              <a:t>Вып</a:t>
            </a:r>
            <a:r>
              <a:rPr lang="ru-RU" sz="2400" i="0" dirty="0" smtClean="0"/>
              <a:t>. 9: Гуманитарные исследования и цифровая среда:  наука и практика = </a:t>
            </a:r>
            <a:r>
              <a:rPr lang="ru-RU" sz="2400" i="0" dirty="0" err="1" smtClean="0"/>
              <a:t>Humanitarian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research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and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the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digital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environment</a:t>
            </a:r>
            <a:r>
              <a:rPr lang="ru-RU" sz="2400" i="0" dirty="0" smtClean="0"/>
              <a:t>: </a:t>
            </a:r>
            <a:r>
              <a:rPr lang="ru-RU" sz="2400" i="0" dirty="0" err="1" smtClean="0"/>
              <a:t>theory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and</a:t>
            </a:r>
            <a:r>
              <a:rPr lang="ru-RU" sz="2400" i="0" dirty="0" smtClean="0"/>
              <a:t> </a:t>
            </a:r>
            <a:r>
              <a:rPr lang="ru-RU" sz="2400" i="0" dirty="0" err="1" smtClean="0"/>
              <a:t>practice</a:t>
            </a:r>
            <a:r>
              <a:rPr lang="ru-RU" sz="2400" i="0" dirty="0" smtClean="0"/>
              <a:t> : сборник научных трудов. - 2019 (Серия "Электронная библиотека"). - С. 54-69.  </a:t>
            </a:r>
            <a:r>
              <a:rPr lang="ru-RU" sz="2400" i="0" u="sng" dirty="0" smtClean="0">
                <a:hlinkClick r:id="rId2"/>
              </a:rPr>
              <a:t>https://www.prlib.ru/item/1279738</a:t>
            </a:r>
            <a:r>
              <a:rPr lang="ru-RU" sz="2400" i="0" u="sng" dirty="0" smtClean="0"/>
              <a:t> </a:t>
            </a:r>
            <a:br>
              <a:rPr lang="ru-RU" sz="2400" i="0" u="sng" dirty="0" smtClean="0"/>
            </a:br>
            <a:endParaRPr lang="ru-RU" sz="2400" i="0" dirty="0"/>
          </a:p>
        </p:txBody>
      </p:sp>
    </p:spTree>
  </p:cSld>
  <p:clrMapOvr>
    <a:masterClrMapping/>
  </p:clrMapOvr>
  <p:transition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628800"/>
            <a:ext cx="75608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 ВНИМАНИЕ! 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09600"/>
            <a:ext cx="7630616" cy="569972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B050"/>
                </a:solidFill>
              </a:rPr>
              <a:t>Пример - два </a:t>
            </a:r>
            <a:r>
              <a:rPr lang="ru-RU" sz="4000" b="1" dirty="0" smtClean="0">
                <a:solidFill>
                  <a:srgbClr val="00B050"/>
                </a:solidFill>
              </a:rPr>
              <a:t>способа описания документа  «</a:t>
            </a:r>
            <a:r>
              <a:rPr lang="ru-RU" sz="4000" b="1" dirty="0" err="1" smtClean="0">
                <a:solidFill>
                  <a:srgbClr val="00B050"/>
                </a:solidFill>
              </a:rPr>
              <a:t>Муравьёвский</a:t>
            </a:r>
            <a:r>
              <a:rPr lang="ru-RU" sz="4000" b="1" dirty="0" smtClean="0">
                <a:solidFill>
                  <a:srgbClr val="00B050"/>
                </a:solidFill>
              </a:rPr>
              <a:t> парк…» (реальные данные</a:t>
            </a:r>
            <a:r>
              <a:rPr lang="ru-RU" sz="4000" b="1" dirty="0" smtClean="0">
                <a:solidFill>
                  <a:srgbClr val="00B050"/>
                </a:solidFill>
              </a:rPr>
              <a:t>):по цепочкам словесных формулировок индексов ББК и по ключевым словам. </a:t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>Почувствуйте разницу</a:t>
            </a:r>
            <a:r>
              <a:rPr lang="ru-RU" sz="4000" b="1" dirty="0" smtClean="0">
                <a:solidFill>
                  <a:srgbClr val="00B050"/>
                </a:solidFill>
              </a:rPr>
              <a:t/>
            </a:r>
            <a:br>
              <a:rPr lang="ru-RU" sz="4000" b="1" dirty="0" smtClean="0">
                <a:solidFill>
                  <a:srgbClr val="00B050"/>
                </a:solidFill>
              </a:rPr>
            </a:br>
            <a:endParaRPr lang="ru-RU" sz="4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12968" cy="6597352"/>
          </a:xfrm>
          <a:solidFill>
            <a:srgbClr val="EFFBFB"/>
          </a:solidFill>
        </p:spPr>
        <p:txBody>
          <a:bodyPr/>
          <a:lstStyle/>
          <a:p>
            <a:pPr algn="l" eaLnBrk="1" hangingPunct="1"/>
            <a:r>
              <a:rPr lang="ru-RU" sz="2000" b="1" dirty="0" smtClean="0">
                <a:solidFill>
                  <a:schemeClr val="bg2"/>
                </a:solidFill>
              </a:rPr>
              <a:t/>
            </a:r>
            <a:br>
              <a:rPr lang="ru-RU" sz="2000" b="1" dirty="0" smtClean="0">
                <a:solidFill>
                  <a:schemeClr val="bg2"/>
                </a:solidFill>
              </a:rPr>
            </a:br>
            <a:r>
              <a:rPr lang="ru-RU" sz="2000" b="1" dirty="0" smtClean="0">
                <a:solidFill>
                  <a:schemeClr val="bg2"/>
                </a:solidFill>
              </a:rPr>
              <a:t>084  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|a 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Е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585,9(2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Р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55-4</a:t>
            </a:r>
            <a:r>
              <a:rPr lang="ru-RU" sz="2000" b="1" dirty="0" err="1" smtClean="0">
                <a:solidFill>
                  <a:schemeClr val="bg2"/>
                </a:solidFill>
                <a:cs typeface="Arial" charset="0"/>
              </a:rPr>
              <a:t>Ам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),07 |2 </a:t>
            </a:r>
            <a:r>
              <a:rPr lang="en-US" sz="2000" b="1" dirty="0" err="1" smtClean="0">
                <a:solidFill>
                  <a:schemeClr val="bg2"/>
                </a:solidFill>
                <a:cs typeface="Arial" charset="0"/>
              </a:rPr>
              <a:t>rubbk</a:t>
            </a:r>
            <a: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/>
                </a:solidFill>
              </a:rPr>
              <a:t>084</a:t>
            </a:r>
            <a:r>
              <a:rPr lang="ru-RU" sz="2000" b="1" dirty="0" smtClean="0"/>
              <a:t>  </a:t>
            </a:r>
            <a:r>
              <a:rPr lang="en-US" sz="2000" b="1" dirty="0" smtClean="0">
                <a:solidFill>
                  <a:srgbClr val="212063"/>
                </a:solidFill>
                <a:cs typeface="Arial" charset="0"/>
              </a:rPr>
              <a:t>|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a 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П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3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е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(2)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л</a:t>
            </a:r>
            <a:r>
              <a:rPr lang="en-US" sz="2000" b="1" dirty="0" smtClean="0">
                <a:solidFill>
                  <a:schemeClr val="bg2"/>
                </a:solidFill>
                <a:cs typeface="Arial" charset="0"/>
              </a:rPr>
              <a:t>64,07 |2 </a:t>
            </a:r>
            <a:r>
              <a:rPr lang="en-US" sz="2000" b="1" dirty="0" err="1" smtClean="0">
                <a:solidFill>
                  <a:schemeClr val="bg2"/>
                </a:solidFill>
                <a:cs typeface="Arial" charset="0"/>
              </a:rPr>
              <a:t>rubbk</a:t>
            </a:r>
            <a: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24500</a:t>
            </a:r>
            <a: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000" b="1" dirty="0" err="1" smtClean="0">
                <a:solidFill>
                  <a:schemeClr val="bg2"/>
                </a:solidFill>
                <a:cs typeface="Arial" charset="0"/>
              </a:rPr>
              <a:t>|a</a:t>
            </a:r>
            <a:r>
              <a:rPr lang="ru-RU" sz="2000" b="1" dirty="0" smtClean="0">
                <a:solidFill>
                  <a:schemeClr val="bg2"/>
                </a:solidFill>
                <a:cs typeface="Arial" charset="0"/>
              </a:rPr>
              <a:t> </a:t>
            </a:r>
            <a:r>
              <a:rPr lang="ru-RU" sz="2400" b="1" i="0" dirty="0" err="1" smtClean="0">
                <a:solidFill>
                  <a:srgbClr val="008000"/>
                </a:solidFill>
                <a:cs typeface="Arial" charset="0"/>
              </a:rPr>
              <a:t>Муравьёвский</a:t>
            </a:r>
            <a:r>
              <a:rPr lang="ru-RU" sz="2400" b="1" i="0" dirty="0" smtClean="0">
                <a:solidFill>
                  <a:srgbClr val="008000"/>
                </a:solidFill>
                <a:cs typeface="Arial" charset="0"/>
              </a:rPr>
              <a:t> парк. Природные условия и растительность</a:t>
            </a:r>
            <a:r>
              <a:rPr lang="ru-RU" sz="2400" b="1" i="0" dirty="0" smtClean="0">
                <a:solidFill>
                  <a:srgbClr val="008000"/>
                </a:solidFill>
              </a:rPr>
              <a:t> </a:t>
            </a:r>
            <a:r>
              <a:rPr lang="ru-RU" sz="2000" b="1" i="0" dirty="0" smtClean="0">
                <a:solidFill>
                  <a:schemeClr val="bg2"/>
                </a:solidFill>
              </a:rPr>
              <a:t/>
            </a:r>
            <a:br>
              <a:rPr lang="ru-RU" sz="2000" b="1" i="0" dirty="0" smtClean="0">
                <a:solidFill>
                  <a:schemeClr val="bg2"/>
                </a:solidFill>
              </a:rPr>
            </a:br>
            <a:r>
              <a:rPr lang="ru-RU" sz="2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650 7</a:t>
            </a:r>
            <a:r>
              <a:rPr lang="ru-RU" sz="20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0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|a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 Биологические науки -- Ботаника -- Фитогеография -- Российская Федерация -- Амурская область -- Пособие для специалистов 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latin typeface="Arial" charset="0"/>
              </a:rPr>
            </a:b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|2 </a:t>
            </a: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rubbk</a:t>
            </a:r>
            <a: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650 </a:t>
            </a:r>
            <a:r>
              <a:rPr lang="ru-RU" sz="2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7</a:t>
            </a:r>
            <a:r>
              <a:rPr lang="ru-RU" sz="20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0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|a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 Сельское и лесное хозяйство. Сельскохозяйственные и лесохозяйственные науки -- Лесное хозяйство. Лесохозяйственные науки -- Лесные заповедники. Лесопарки. Дендрарии -- Пособие для специалистов |2 </a:t>
            </a: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rubbk</a:t>
            </a:r>
            <a: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400" b="1" i="0" dirty="0" smtClean="0">
                <a:solidFill>
                  <a:schemeClr val="bg2"/>
                </a:solidFill>
              </a:rPr>
              <a:t>651 7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|a Амурская область |2 </a:t>
            </a: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rubbk</a:t>
            </a:r>
            <a: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400" b="1" i="0" dirty="0" smtClean="0">
                <a:solidFill>
                  <a:schemeClr val="bg2"/>
                </a:solidFill>
              </a:rPr>
              <a:t>653  </a:t>
            </a: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|a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 </a:t>
            </a:r>
            <a:r>
              <a:rPr lang="ru-RU" sz="2400" b="1" i="0" dirty="0" err="1" smtClean="0">
                <a:solidFill>
                  <a:schemeClr val="bg2"/>
                </a:solidFill>
                <a:latin typeface="Arial" charset="0"/>
                <a:cs typeface="Arial" charset="0"/>
              </a:rPr>
              <a:t>Муравьевский</a:t>
            </a:r>
            <a:r>
              <a:rPr lang="ru-RU" sz="24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 парк</a:t>
            </a:r>
            <a: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  <a:t/>
            </a:r>
            <a:br>
              <a:rPr lang="ru-RU" sz="2400" b="1" i="0" dirty="0" smtClean="0">
                <a:solidFill>
                  <a:schemeClr val="bg2"/>
                </a:solidFill>
                <a:cs typeface="Times New Roman" pitchFamily="18" charset="0"/>
              </a:rPr>
            </a:br>
            <a:r>
              <a:rPr lang="ru-RU" sz="2000" b="1" i="0" dirty="0" smtClean="0"/>
              <a:t>                                                                                 ЭК  РГБ </a:t>
            </a:r>
            <a:r>
              <a:rPr lang="ru-RU" sz="2000" b="1" i="0" dirty="0" smtClean="0">
                <a:solidFill>
                  <a:srgbClr val="212063"/>
                </a:solidFill>
              </a:rPr>
              <a:t/>
            </a:r>
            <a:br>
              <a:rPr lang="ru-RU" sz="2000" b="1" i="0" dirty="0" smtClean="0">
                <a:solidFill>
                  <a:srgbClr val="212063"/>
                </a:solidFill>
              </a:rPr>
            </a:br>
            <a:endParaRPr lang="ru-RU" sz="2000" b="1" i="0" dirty="0" smtClean="0">
              <a:solidFill>
                <a:srgbClr val="212063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F:\Крым2004\пои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" y="228600"/>
            <a:ext cx="868045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153400" cy="59436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rgbClr val="008000"/>
                </a:solidFill>
                <a:latin typeface="Arial" charset="0"/>
              </a:rPr>
              <a:t>Тезаурус информационно-поисковый </a:t>
            </a:r>
            <a:r>
              <a:rPr lang="ru-RU" sz="4800" b="1" dirty="0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ru-RU" sz="4800" b="1" dirty="0" smtClean="0">
                <a:solidFill>
                  <a:schemeClr val="bg2"/>
                </a:solidFill>
                <a:latin typeface="Arial" charset="0"/>
              </a:rPr>
            </a:br>
            <a:r>
              <a:rPr lang="ru-RU" sz="4000" b="1" dirty="0" smtClean="0">
                <a:solidFill>
                  <a:schemeClr val="bg2"/>
                </a:solidFill>
                <a:latin typeface="Arial" charset="0"/>
              </a:rPr>
              <a:t>-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словарь лексических  единиц  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</a:rPr>
              <a:t>ИПЯ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Arial" charset="0"/>
              </a:rPr>
              <a:t>, в  котором заданы парадигматические (базисные) смысловые отношения   между этими единицами.</a:t>
            </a:r>
            <a:r>
              <a:rPr lang="ru-RU" sz="4000" b="1" i="0" dirty="0" smtClean="0">
                <a:solidFill>
                  <a:schemeClr val="bg2"/>
                </a:solidFill>
                <a:latin typeface="Arial" charset="0"/>
                <a:cs typeface="Courier New" pitchFamily="49" charset="0"/>
              </a:rPr>
              <a:t/>
            </a:r>
            <a:br>
              <a:rPr lang="ru-RU" sz="4000" b="1" i="0" dirty="0" smtClean="0">
                <a:solidFill>
                  <a:schemeClr val="bg2"/>
                </a:solidFill>
                <a:latin typeface="Arial" charset="0"/>
                <a:cs typeface="Courier New" pitchFamily="49" charset="0"/>
              </a:rPr>
            </a:br>
            <a:endParaRPr lang="ru-RU" sz="4000" b="1" i="0" dirty="0" smtClean="0">
              <a:solidFill>
                <a:schemeClr val="bg2"/>
              </a:solidFill>
              <a:latin typeface="Arial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акура">
  <a:themeElements>
    <a:clrScheme name="Сакура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Сакура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акура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акура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акура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4489</TotalTime>
  <Words>856</Words>
  <Application>Microsoft Office PowerPoint</Application>
  <PresentationFormat>Экран (4:3)</PresentationFormat>
  <Paragraphs>176</Paragraphs>
  <Slides>53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5" baseType="lpstr">
      <vt:lpstr>Сакура</vt:lpstr>
      <vt:lpstr>Image</vt:lpstr>
      <vt:lpstr> Классификации,  тезаурусы, предметные рубрики, онтологии, семантические сети как средства моделирования смыслового содержания текстов</vt:lpstr>
      <vt:lpstr>Информационно-поисковый язык (ИПЯ)  – искусственный язык, предназначенный для формализованного представления смыслового содержания  документов и запросов или описания фактов с целью их последующего поиска в АИС. </vt:lpstr>
      <vt:lpstr>Слайд 3</vt:lpstr>
      <vt:lpstr>Иллюзия  Поиск в полнотекстовых базах данных электронных библиотек и, тем более, в сети интернет сам по себе достаточен, так как все слова в нем могут быть поисковыми. </vt:lpstr>
      <vt:lpstr> Средства тематического поиска в электронных каталогах:</vt:lpstr>
      <vt:lpstr>Пример - два способа описания документа  «Муравьёвский парк…» (реальные данные):по цепочкам словесных формулировок индексов ББК и по ключевым словам.   Почувствуйте разницу </vt:lpstr>
      <vt:lpstr> 084  |a Е585,9(2Р55-4Ам),07 |2 rubbk 084  |a П3е(2)л64,07 |2 rubbk 24500 |a Муравьёвский парк. Природные условия и растительность  650 7 |a Биологические науки -- Ботаника -- Фитогеография -- Российская Федерация -- Амурская область -- Пособие для специалистов  |2 rubbk  650 7 |a Сельское и лесное хозяйство. Сельскохозяйственные и лесохозяйственные науки -- Лесное хозяйство. Лесохозяйственные науки -- Лесные заповедники. Лесопарки. Дендрарии -- Пособие для специалистов |2 rubbk 651 7|a Амурская область |2 rubbk 653  |a Муравьевский парк                                                                                  ЭК  РГБ  </vt:lpstr>
      <vt:lpstr>Слайд 8</vt:lpstr>
      <vt:lpstr>Тезаурус информационно-поисковый  - словарь лексических  единиц  ИПЯ, в  котором заданы парадигматические (базисные) смысловые отношения   между этими единицами. </vt:lpstr>
      <vt:lpstr>Ключевое слово (КС) - отдельное слово  или  словосочетание          естественного языка, выделяемое из текста информационного документа и отражающее его основное содержание при индексировании. </vt:lpstr>
      <vt:lpstr>Лексическая единица (ЛЕ) ИПЯ – выбранное для использования в ИПЯ слово или словосочетание естественного языка. </vt:lpstr>
      <vt:lpstr>Дескриптор –  ключевое слово,  выбранное из группы условно эквивалентных ключевых слов  и  представляющее  данную  группу при индексировании и поиске информации.  Ключевое слово, не являющееся таким представителем группы, называют аскриптором. </vt:lpstr>
      <vt:lpstr>Виды смысловых отношений в тезаурусах</vt:lpstr>
      <vt:lpstr>Слайд 14</vt:lpstr>
      <vt:lpstr>Слайд 15</vt:lpstr>
      <vt:lpstr>Слайд 16</vt:lpstr>
      <vt:lpstr>Классификационные системы для организации информационного поиска (некоторые):  УДК  ББК  Классификация Библиотеки конгресса США  </vt:lpstr>
      <vt:lpstr>Использование ББК для тематического поиска в электронном каталоге - поиск по иерархическим цепочкам   в библиографических записях. </vt:lpstr>
      <vt:lpstr>Слайд 19</vt:lpstr>
      <vt:lpstr> 084__$a Е691.894.73For-813.2,2 $2rubbk 650_7$a Биологические науки -- Зоология -- Систематика животных -- Беспозвоночные -- Членистоногие -- Насекомые -- Перепончатокрылые -- Жалящие -- Муравьи -- Экология муравьев -- Внутривидовые и межвидовые отношения у муравьев -- Экология питания у муравьев -- Пищевые зависимости у муравьев $2rubbk </vt:lpstr>
      <vt:lpstr>650 7 |a Биологические науки -- Физиология, биофизика и биохимия животных и человека -- Физиология, биофизика и биохимия нервной системы -- Головной мозг -- Электрофизиология головного мозга -- Экологическая физиология |2 rubbk  650 7 |a Психология -- Отраслевая (прикладная) психология -- Психология творчества. Психология научной, научно-технической и художественной деятельности -- Психология искусства. Психология художественной деятельности. Проблемы эстетического воспитания -- Психология музыки -- Восприятие музыки -- Психическая деятельность на кортикальном уровне  |2 rubbk   650 7 |a Биологические науки -- Физиология, биофизика и биохимия животных и человека -- Физиология, биофизика и биохимия органов чувств -- Слуховой анализатор -- Акустическая (звуковая) чувствительность. Восприятие звука |2 rubbk</vt:lpstr>
      <vt:lpstr>Типы «сказочных» методов поиска : 1) метод путника на распутье: эх, куда-нибудь пойду, поищу чего-нибудь, может, повезёт, выберусь; это основной метод поиска в сети интернет;  2) метод трёх ленивых братьев:  никуда я не пойду,  самый раз направить стрелу куда попало, там, глядишь, и на публикацию нужную попадём; и попали на двух сварливых жён  и полу-лягушку; повезло, что перспективная царевна оказалась;  3) метод Бабы-Яги (самый перспективный): приходит человек к мудрой женщине, получает прибор  в форме клубка ниток с запрограммированным маршрутом и двигается по нему к обозначенной цели, как и читатель в РГБ по цепочке словесных формулировок выбранного индекса ББК.</vt:lpstr>
      <vt:lpstr>Опасная пользовательская иллюзия полного обеспечения информацией: система (ЭК, ЭБ) мне выдала все (или почти все) документы, которые есть в данной (обычной или электронной) библиотеке по заданной мною теме.</vt:lpstr>
      <vt:lpstr>ЗАПРОС: Авторефераты по финно-угорским языкам. финно угорск/  И язык/. Найдено 109 БЗ: 33 с расшифрованными индексами ББК, без расшифровки нашлось бы 2.</vt:lpstr>
      <vt:lpstr>Примеры цепочек словесных формулировок индексов с синонимами их элементов и со сложными цепочками</vt:lpstr>
      <vt:lpstr>Заглавие:  Вокалическая система кильдинского диалекта саамского языка в свете русско-саамской интерференции :  автореферат дис. ... кандидата филологических наук : 10.02.19 / С.-Петерб. гос. ун-т  Тема:   Филологические науки. Художественная литература -- Языкознание -- Финно-угорские языки -- Саамская (лопарская) группа языков -- Саамский (лопарский) язык -- Диалектология и диалектография -- Местные (территориальные) диалекты  </vt:lpstr>
      <vt:lpstr>Заглавие: Модальные слова и словосочетания в современном марийском языке  : автореферат дис. ... кандидата филологических наук : 10.02.22 / Марийс. гос. ун-т  Темы:   Филологические науки. Художественная литература -- Языкознание -- Финно-угорские языки -- Волжская группа языков -- Марийский (мари, черемисский) язык -- Грамматика -- Морфология -- Части речи -- Модальные слова  .............</vt:lpstr>
      <vt:lpstr> 084 |a Ш5(0)332-4Еврипид.4,0 |2 rubbk 084 |a Ш5(2=Р)53-657Анненский И.Ф. |2 rubbk 084 |a Ш5(0)332-6 |2 rubbk 1001 |a Анненский, Иннокентий Федорович, |d 1855-1909 24500 |a Эврипид - поэт и мыслитель |h [Текст] ; |b Дионис в легенде и культуре : в приложении трагедия Эврипида "Вакханки" с параллельным греческим текстом |c И. Ф. Анненский 250 |a Изд. 2-е, [репр.] 260 |a Москва |b ЛИБРОКОМ |c 2012 300 |a C, 172 с. |c 22 см 4900 |a Школа классической филологии  650 7 |a Филологические науки. Художественная литература -- Мировая литература -- Литература древнего мира -- Античная литература -- Греческая литература -- Классический (аттический) период греческой литературы -- 5 - 4 вв. до н.э. -- Персоналии писателей -- Еврипид (481-406 гг. до н. э.) - писатель -- Общая характеристика и значение творчества писателя |2 rubbk 650 7 |a Филологические науки. Художественная литература -- Россия -- Русская литература -- кон. 19 - нач. 20 в. (2-ая пол. 90-х гг. 19 в. - 1917 г.) -- Произведения художественной литературы -- Поэзия -- Поэтические переводы -- Анненский Иннокентий Федорович (1856-1909) - переводчик |2 rubbk 650 7 |a Филологические науки. Художественная литература -- Мировая литература -- Литература древнего мира -- Античная литература -- Греческая литература -- Классический (аттический) период греческой литературы -- 5 - 4 вв. до н.э. -- Произведения античной литературы |2 rubbk 60004 |a Еврипид |d 480-406 до н.э. </vt:lpstr>
      <vt:lpstr>Технология поиска читателем в Классификационной системе: - Читатель вводит в поисковую строку Классификационной системы свободные поисковые слова или словосочетания, что инициирует вывод на экран перечня делений ББК, содержащих заданные в запросе слова, естественно, в любой грамматической форме.  - Программно в поиск включаются также синонимы и предлагаются ссылки «смотри также»,  взятые заранее из методических делений в таблицах ББК. Читатель выбирает подходящее деление ББК, получает информацию о количестве документов, найденных по запросу.  - Если устраивает количество документов,   запрос одним кликом уходит в электронный каталог SEARCH (РГБ) и работает в нём обычным образом.  Он может также сузить запрос, чтобы не получить слишком много документов, или, наоборот,  подняться на более высокий уровень для увеличения пространства конкретного поиска. </vt:lpstr>
      <vt:lpstr>Средства унификации элементов данных</vt:lpstr>
      <vt:lpstr>Как обеспечить поиск книги в библиотеке по электронному каталогу?  Назаров, Виктор Валентинович. Старый Ямгород и купцы Ганзы [Текст] : историко-библиографический очерк / В. В. Назаров, И. Н. Назарова. - Санкт-Петербург : Реноме, 2014. - 319 с.  </vt:lpstr>
      <vt:lpstr>Библиографическая запись (БЗ)в электронном каталоге (ЭК) РГБ  084|a Т3(2)435.1-643(4Г)9Ганза,02 |2 rubbk 084|a Т(2Р-4Ле-2Кингисепп)43,02 |2 rubbk  1001|a Назаров, Виктор Валентинович 24500|a Старый Ямгород и купцы Ганзы |h [Текст] : |b историко-библиографический очерк  300|a 319 с. |b ил., портр., цв. ил., карты, портр., факс. |c 24 см  650 7|a История. Исторические науки -- Россия -- Период феодализма (4 в.-1861 г.) -- Феодальная раздробленность. Объединение русских земель вокруг Москвы. Образование единого Российского государства (12-конец 15 в.) -- Новгород и Псков -- Новгород -- Международные отношения. Внешняя политика -- Отношения с зарубежными странами -- Германия -- Новгород и Ганзейский союз |2 rubbk 650 7|a История. Исторические науки -- Российская Федерация -- Ленинградская область -- Кингисепп, город -- Период феодализма (4 в. 1861 г.) -- Феодальная раздробленность. Объединение русских земель вокруг Москвы. Образование единого Российского государства (12-конец 15 в.) |2 rubbk  651 7|a Кингисепп, город (Российская Федерация, Ленинградская область, Кингисеппский район) |2 rugeo </vt:lpstr>
      <vt:lpstr>151  |a Кингисепп, город (Российская Федерация, Ленинградская область, Кингисеппский район) 451 |w a|a Ямбург 451 |wa |a Ямгород 678 |a 59° 22' СШ, 28° 37' ВД 551 |a Кингисеппский район (Российская Федерация, Ленинградская область) |w g SYS 000009763 </vt:lpstr>
      <vt:lpstr>Полезно также уточнить , какой из городов с названием «Новгород» имеется в виду в книге.  151|a Нижний Новгород, город (Российская Федерация, Нижегородская область) 451|w a |a Горький 451|w a |a Нижнiй-Новгородъ 451|w a |a Нижней Новгородъ 751 0|a Nizhniĭ Novgorod (Russia) |0 n 86059283 |5 RuMoRGB 0167|a ng000009794 |2 RuMoRGB 670|a АГКГН. ЦНИИГАиК 670|a Указ Президиума Верховного Совета РСФСР от 22/10/1990 670|a Постановление ЦИК СССР от 07/10/1932 670|a Материалы переписи населения, 1939 670|a Справочник административно-территориального деления РСФСР, 1942,1947,1950,1955, 1960,1965,1974,1986 678|a город |a центр области |a Город областного подчинения. 678|a 56° 19' СШ, 44° 1' ВД 551|a Нижегородская область (Российская Федерация) |w g SYS000009794 </vt:lpstr>
      <vt:lpstr>151|a Великий Новгород, город (Российская Федерация, Новгородская область, Новгородский район) 451|w a |a Новгород 670|a АГКГН. ЦНИИГАиК |b (Новгород (31.12.1804). Великий Новгород (11.6.1999)) 678|a город |a центр области |a Город областного подчинения. 678|a 58° 33' СШ, 31° 16' ВД 551|a Новгородский район (Российская Федерация, Новгородская область) |w g   </vt:lpstr>
      <vt:lpstr>  151 |a Нерль, река (левый приток р. Клязьма) 451 |w a |a Нерль Клязьминская, река 665 |a Данные в АГКГН: Нерль Клязьминская (31.12.1936)  |a Данные в АГКГН: Нерль (9.2.1945) 670 |a АГКГН (ЦНИИГАиК) 680 |i 56 град. 11 мин. С.Ш., 40 град. 44 мин. В.Д. 551 |a Ярославская, область (Россия). Природные объекты |w g 551 |a Ивановская, область (Россия). Природные объекты |w g 551 |a Владимирская, область (Россия). Природные объекты |w    </vt:lpstr>
      <vt:lpstr>   151 |a Нерль, река (впадает в Угличское вдхр.) 451 |w a |a Нерль (Векса Плещеевская), река 451 |w a |a Нерль Волжская, река 665 |a Данные в АГКГН: Нерль (Векса Плещеевская)  (31.12.1966) |a Данные в АГКГН: Нерль Волжская (31.12.1936)  |a Данные в АГКГН: Нерль (25.2.1946)  680 |i 57 град. 6 мин. С.Ш., 37 град. 40 мин. В.Д. 551 |a Ярославская, область (Россия). Природные объекты |w g 551 |a Тверская, область (Россия). Природные объекты |w g  </vt:lpstr>
      <vt:lpstr>Слайд 38</vt:lpstr>
      <vt:lpstr>Слайд 39</vt:lpstr>
      <vt:lpstr>Нормативная/ авторитетная запись - машиночитаемая запись, исходным элементом данных которой является принятый заголовок, представляющий собой имя лица, наименование организации, предмета, темы, географическое название, унифицированное заглавие произведения или серии, устанавливаемые каталогизирующей организацией, ответственной за запись. </vt:lpstr>
      <vt:lpstr>Библиотеки и Semantic Web </vt:lpstr>
      <vt:lpstr>Semantic Web  - семантическая паутина, в переводе с английского,   или «семантический веб» – в качестве разговорной формы). </vt:lpstr>
      <vt:lpstr>Семантическая паутина как способ представления знаний предполагает запись информации в виде семантической сети с помощью онтологий. </vt:lpstr>
      <vt:lpstr>«Семанти́ческая сеть — информационная модель предметной области, имеющая вид ориентированного графа, вершины которого соответствуют объектам предметной области, а дуги (рёбра) задают отношения между ними. Объектами могут быть понятия, события, свойства, процессы»  (Википедия)</vt:lpstr>
      <vt:lpstr>Таким образом, в математическом смысле и семантическая сеть, и семантическая паутина представляют собой графы.   Граф - набор вершин, соединённых дугами (рёбрами). </vt:lpstr>
      <vt:lpstr>Понятия семантической сети записываются в овалах или прямоугольниках и соединяются стрелками с подписями — дугами. </vt:lpstr>
      <vt:lpstr> Пример ориентированного (направленного) графа </vt:lpstr>
      <vt:lpstr>Иерархические деревья – это разновидность графов.  Каждая цепочка словесных формулировок индексов ББК – фрагмент направленного графа - дерева, где узлы (вершины) – это словесные формулировки, связанные дугами (рёбрами, стрелками) – отношениями. </vt:lpstr>
      <vt:lpstr>Слайд 49</vt:lpstr>
      <vt:lpstr>Одна из диссертаций с тремя цепочками СФИ, на основании которых построена семантическая сеть на предыдущем рисунке  (один из пяти документов) </vt:lpstr>
      <vt:lpstr> Горномарийские полисемантичные глаголы и их русские эквиваленты в горномарийско-русских словарях (3 индекса) 1)  Филологические науки. Художественная литература -- Языкознание -- Финно-угорские языки -- Волжская группа языков -- Марийские (мари, черемисский) языки -- Лексикология -- Семантика (семасиология)  2) Филологические науки. Художественная литература -- Языкознание -- Финно-угорские языки -- Волжская группа языков -- Марийские (мари, черемисский) языки -- Лингвистическая стилистика. Перевод -- Перевод  3) Филологические науки. Художественная литература -- Языкознание -- Индоевропейские языки -- Славянские языки -- Восточнославянские языки -- Русский язык -- Лингвистическая стилистика. Перевод -- Перевод  </vt:lpstr>
      <vt:lpstr>Основные публикации Лаврёнова О.А., Павлов В.В. Библиотечно-библиографическая классификация как традиционная система организации знаний в среде открытых связанных данных // Научно-технические библиотеки. - 2017. -№4. - С. 44-60  Лаврёнова О.А. Опыт представления классификационных метаданных в среде Semantic Web для поиска электронных ресурсов библиотек // Сборники Президентской библиотеки. Вып. 9: Гуманитарные исследования и цифровая среда:  наука и практика = Humanitarian research and the digital environment: theory and practice : сборник научных трудов. - 2019 (Серия "Электронная библиотека"). - С. 54-69.  https://www.prlib.ru/item/1279738  </vt:lpstr>
      <vt:lpstr>Слайд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поиск в электронных каталогах</dc:title>
  <dc:creator>ASUS</dc:creator>
  <cp:lastModifiedBy>LavrenovaOA</cp:lastModifiedBy>
  <cp:revision>225</cp:revision>
  <dcterms:created xsi:type="dcterms:W3CDTF">2003-11-09T11:38:11Z</dcterms:created>
  <dcterms:modified xsi:type="dcterms:W3CDTF">2025-10-29T20:58:06Z</dcterms:modified>
</cp:coreProperties>
</file>