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565" r:id="rId2"/>
    <p:sldId id="581" r:id="rId3"/>
    <p:sldId id="593" r:id="rId4"/>
    <p:sldId id="597" r:id="rId5"/>
    <p:sldId id="598" r:id="rId6"/>
    <p:sldId id="594" r:id="rId7"/>
    <p:sldId id="595" r:id="rId8"/>
    <p:sldId id="590" r:id="rId9"/>
    <p:sldId id="591" r:id="rId10"/>
    <p:sldId id="600" r:id="rId11"/>
    <p:sldId id="601" r:id="rId12"/>
    <p:sldId id="599" r:id="rId13"/>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6"/>
    <a:srgbClr val="339966"/>
    <a:srgbClr val="ED1C24"/>
    <a:srgbClr val="35BF9E"/>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330" autoAdjust="0"/>
  </p:normalViewPr>
  <p:slideViewPr>
    <p:cSldViewPr snapToGrid="0">
      <p:cViewPr varScale="1">
        <p:scale>
          <a:sx n="99" d="100"/>
          <a:sy n="99" d="100"/>
        </p:scale>
        <p:origin x="8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doughnutChart>
        <c:varyColors val="1"/>
        <c:ser>
          <c:idx val="0"/>
          <c:order val="0"/>
          <c:tx>
            <c:strRef>
              <c:f>Лист1!$B$1</c:f>
              <c:strCache>
                <c:ptCount val="1"/>
                <c:pt idx="0">
                  <c:v>Продажи</c:v>
                </c:pt>
              </c:strCache>
            </c:strRef>
          </c:tx>
          <c:explosion val="3"/>
          <c:dPt>
            <c:idx val="1"/>
            <c:bubble3D val="0"/>
            <c:extLst>
              <c:ext xmlns:c16="http://schemas.microsoft.com/office/drawing/2014/chart" uri="{C3380CC4-5D6E-409C-BE32-E72D297353CC}">
                <c16:uniqueId val="{00000000-5924-4C52-B901-A2E2E19EE2F9}"/>
              </c:ext>
            </c:extLst>
          </c:dPt>
          <c:dPt>
            <c:idx val="2"/>
            <c:bubble3D val="0"/>
            <c:extLst>
              <c:ext xmlns:c16="http://schemas.microsoft.com/office/drawing/2014/chart" uri="{C3380CC4-5D6E-409C-BE32-E72D297353CC}">
                <c16:uniqueId val="{00000001-5924-4C52-B901-A2E2E19EE2F9}"/>
              </c:ext>
            </c:extLst>
          </c:dPt>
          <c:dLbls>
            <c:delete val="1"/>
          </c:dLbls>
          <c:cat>
            <c:strRef>
              <c:f>Лист1!$A$2:$A$4</c:f>
              <c:strCache>
                <c:ptCount val="3"/>
                <c:pt idx="0">
                  <c:v>В цифровом формате</c:v>
                </c:pt>
                <c:pt idx="1">
                  <c:v>На бумаге</c:v>
                </c:pt>
                <c:pt idx="2">
                  <c:v>На микроносителях</c:v>
                </c:pt>
              </c:strCache>
            </c:strRef>
          </c:cat>
          <c:val>
            <c:numRef>
              <c:f>Лист1!$B$2:$B$4</c:f>
              <c:numCache>
                <c:formatCode>General</c:formatCode>
                <c:ptCount val="3"/>
                <c:pt idx="0">
                  <c:v>128227154</c:v>
                </c:pt>
                <c:pt idx="1">
                  <c:v>35479918</c:v>
                </c:pt>
                <c:pt idx="2">
                  <c:v>11416571</c:v>
                </c:pt>
              </c:numCache>
            </c:numRef>
          </c:val>
          <c:extLst>
            <c:ext xmlns:c16="http://schemas.microsoft.com/office/drawing/2014/chart" uri="{C3380CC4-5D6E-409C-BE32-E72D297353CC}">
              <c16:uniqueId val="{00000002-5924-4C52-B901-A2E2E19EE2F9}"/>
            </c:ext>
          </c:extLst>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spPr>
    <a:ln>
      <a:solidFill>
        <a:schemeClr val="bg1"/>
      </a:solidFill>
    </a:ln>
  </c:spPr>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plotArea>
      <c:layout>
        <c:manualLayout>
          <c:layoutTarget val="inner"/>
          <c:xMode val="edge"/>
          <c:yMode val="edge"/>
          <c:x val="0.13678276708858211"/>
          <c:y val="0.11808836930934978"/>
          <c:w val="0.71971189196027918"/>
          <c:h val="0.79347053758157016"/>
        </c:manualLayout>
      </c:layout>
      <c:doughnutChart>
        <c:varyColors val="1"/>
        <c:ser>
          <c:idx val="0"/>
          <c:order val="0"/>
          <c:tx>
            <c:strRef>
              <c:f>Лист1!$B$1</c:f>
              <c:strCache>
                <c:ptCount val="1"/>
                <c:pt idx="0">
                  <c:v>Продажи</c:v>
                </c:pt>
              </c:strCache>
            </c:strRef>
          </c:tx>
          <c:explosion val="2"/>
          <c:dPt>
            <c:idx val="1"/>
            <c:bubble3D val="0"/>
            <c:extLst>
              <c:ext xmlns:c16="http://schemas.microsoft.com/office/drawing/2014/chart" uri="{C3380CC4-5D6E-409C-BE32-E72D297353CC}">
                <c16:uniqueId val="{00000000-8854-4C4C-A594-D6B575C384F8}"/>
              </c:ext>
            </c:extLst>
          </c:dPt>
          <c:dPt>
            <c:idx val="2"/>
            <c:bubble3D val="0"/>
            <c:extLst>
              <c:ext xmlns:c16="http://schemas.microsoft.com/office/drawing/2014/chart" uri="{C3380CC4-5D6E-409C-BE32-E72D297353CC}">
                <c16:uniqueId val="{00000001-8854-4C4C-A594-D6B575C384F8}"/>
              </c:ext>
            </c:extLst>
          </c:dPt>
          <c:dLbls>
            <c:dLbl>
              <c:idx val="0"/>
              <c:tx>
                <c:rich>
                  <a:bodyPr/>
                  <a:lstStyle/>
                  <a:p>
                    <a:pPr>
                      <a:defRPr sz="1000" b="1">
                        <a:solidFill>
                          <a:schemeClr val="bg1"/>
                        </a:solidFill>
                      </a:defRPr>
                    </a:pPr>
                    <a:r>
                      <a:rPr lang="ru-RU" sz="1000" b="1" dirty="0">
                        <a:solidFill>
                          <a:schemeClr val="bg1"/>
                        </a:solidFill>
                      </a:rPr>
                      <a:t>В цифровом формате 128227154</a:t>
                    </a:r>
                    <a:endParaRPr lang="ru-RU" sz="1000" dirty="0">
                      <a:solidFill>
                        <a:schemeClr val="bg1"/>
                      </a:solidFill>
                    </a:endParaRPr>
                  </a:p>
                </c:rich>
              </c:tx>
              <c:spPr/>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854-4C4C-A594-D6B575C384F8}"/>
                </c:ext>
              </c:extLst>
            </c:dLbl>
            <c:dLbl>
              <c:idx val="1"/>
              <c:tx>
                <c:rich>
                  <a:bodyPr/>
                  <a:lstStyle/>
                  <a:p>
                    <a:pPr>
                      <a:defRPr sz="1000" b="1">
                        <a:solidFill>
                          <a:schemeClr val="bg1"/>
                        </a:solidFill>
                      </a:defRPr>
                    </a:pPr>
                    <a:r>
                      <a:rPr lang="ru-RU" sz="1000" b="1" dirty="0">
                        <a:solidFill>
                          <a:schemeClr val="bg1"/>
                        </a:solidFill>
                      </a:rPr>
                      <a:t>На бумаге 35479918</a:t>
                    </a:r>
                    <a:endParaRPr lang="ru-RU" sz="1000" dirty="0">
                      <a:solidFill>
                        <a:schemeClr val="bg1"/>
                      </a:solidFill>
                    </a:endParaRPr>
                  </a:p>
                </c:rich>
              </c:tx>
              <c:spPr/>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854-4C4C-A594-D6B575C384F8}"/>
                </c:ext>
              </c:extLst>
            </c:dLbl>
            <c:dLbl>
              <c:idx val="2"/>
              <c:tx>
                <c:rich>
                  <a:bodyPr/>
                  <a:lstStyle/>
                  <a:p>
                    <a:pPr>
                      <a:defRPr sz="1000" b="1">
                        <a:solidFill>
                          <a:schemeClr val="bg1"/>
                        </a:solidFill>
                      </a:defRPr>
                    </a:pPr>
                    <a:r>
                      <a:rPr lang="ru-RU" sz="1000" b="1" dirty="0">
                        <a:solidFill>
                          <a:schemeClr val="bg1"/>
                        </a:solidFill>
                      </a:rPr>
                      <a:t>На </a:t>
                    </a:r>
                    <a:r>
                      <a:rPr lang="ru-RU" sz="800" b="1" dirty="0" err="1">
                        <a:solidFill>
                          <a:schemeClr val="bg1"/>
                        </a:solidFill>
                      </a:rPr>
                      <a:t>микроносит</a:t>
                    </a:r>
                    <a:r>
                      <a:rPr lang="ru-RU" sz="800" b="1" dirty="0">
                        <a:solidFill>
                          <a:schemeClr val="bg1"/>
                        </a:solidFill>
                      </a:rPr>
                      <a:t>. </a:t>
                    </a:r>
                    <a:r>
                      <a:rPr lang="ru-RU" sz="1000" b="1" dirty="0">
                        <a:solidFill>
                          <a:schemeClr val="bg1"/>
                        </a:solidFill>
                      </a:rPr>
                      <a:t>11416571</a:t>
                    </a:r>
                    <a:endParaRPr lang="ru-RU" sz="1200" dirty="0">
                      <a:solidFill>
                        <a:schemeClr val="bg1"/>
                      </a:solidFill>
                    </a:endParaRPr>
                  </a:p>
                </c:rich>
              </c:tx>
              <c:spPr/>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854-4C4C-A594-D6B575C384F8}"/>
                </c:ext>
              </c:extLst>
            </c:dLbl>
            <c:spPr>
              <a:noFill/>
              <a:ln>
                <a:noFill/>
              </a:ln>
              <a:effectLst/>
            </c:spPr>
            <c:txPr>
              <a:bodyPr/>
              <a:lstStyle/>
              <a:p>
                <a:pPr>
                  <a:defRPr sz="1000" b="1"/>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Лист1!$A$2:$A$4</c:f>
              <c:strCache>
                <c:ptCount val="3"/>
                <c:pt idx="0">
                  <c:v>В цифровом формате</c:v>
                </c:pt>
                <c:pt idx="1">
                  <c:v>На бумаге</c:v>
                </c:pt>
                <c:pt idx="2">
                  <c:v>На микроносителях</c:v>
                </c:pt>
              </c:strCache>
            </c:strRef>
          </c:cat>
          <c:val>
            <c:numRef>
              <c:f>Лист1!$B$2:$B$4</c:f>
              <c:numCache>
                <c:formatCode>General</c:formatCode>
                <c:ptCount val="3"/>
                <c:pt idx="0">
                  <c:v>128227154</c:v>
                </c:pt>
                <c:pt idx="1">
                  <c:v>35479918</c:v>
                </c:pt>
                <c:pt idx="2">
                  <c:v>11416571</c:v>
                </c:pt>
              </c:numCache>
            </c:numRef>
          </c:val>
          <c:extLst>
            <c:ext xmlns:c16="http://schemas.microsoft.com/office/drawing/2014/chart" uri="{C3380CC4-5D6E-409C-BE32-E72D297353CC}">
              <c16:uniqueId val="{00000003-8854-4C4C-A594-D6B575C384F8}"/>
            </c:ext>
          </c:extLst>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spPr>
    <a:noFill/>
    <a:ln>
      <a:noFill/>
    </a:ln>
  </c:spPr>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283FB-2EDE-422D-A4BC-B254E085FAD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ru-RU"/>
        </a:p>
      </dgm:t>
    </dgm:pt>
    <dgm:pt modelId="{E17BDD37-1380-4E41-A439-32B5DCD8B422}">
      <dgm:prSet phldrT="[Текст]" custT="1"/>
      <dgm:spPr/>
      <dgm:t>
        <a:bodyPr/>
        <a:lstStyle/>
        <a:p>
          <a:pPr algn="ctr">
            <a:lnSpc>
              <a:spcPct val="100000"/>
            </a:lnSpc>
            <a:spcAft>
              <a:spcPts val="0"/>
            </a:spcAft>
          </a:pPr>
          <a:endParaRPr lang="ru-RU" sz="1600" dirty="0"/>
        </a:p>
      </dgm:t>
    </dgm:pt>
    <dgm:pt modelId="{BDBB00D1-7C23-4B1F-869A-8DBD30F2FCB2}" type="sibTrans" cxnId="{63732768-80C5-438D-A54C-A52DF1BC1844}">
      <dgm:prSet/>
      <dgm:spPr/>
      <dgm:t>
        <a:bodyPr/>
        <a:lstStyle/>
        <a:p>
          <a:endParaRPr lang="ru-RU"/>
        </a:p>
      </dgm:t>
    </dgm:pt>
    <dgm:pt modelId="{38BC6BED-69F4-4C41-A041-EAAA074EF324}" type="parTrans" cxnId="{63732768-80C5-438D-A54C-A52DF1BC1844}">
      <dgm:prSet/>
      <dgm:spPr/>
      <dgm:t>
        <a:bodyPr/>
        <a:lstStyle/>
        <a:p>
          <a:endParaRPr lang="ru-RU"/>
        </a:p>
      </dgm:t>
    </dgm:pt>
    <dgm:pt modelId="{D701473B-8BB7-4A49-9001-26DDE694EC62}">
      <dgm:prSet phldrT="[Текст]" custT="1"/>
      <dgm:spPr/>
      <dgm:t>
        <a:bodyPr/>
        <a:lstStyle/>
        <a:p>
          <a:endParaRPr lang="ru-RU" sz="1200" b="1" dirty="0">
            <a:solidFill>
              <a:schemeClr val="tx1"/>
            </a:solidFill>
          </a:endParaRPr>
        </a:p>
      </dgm:t>
    </dgm:pt>
    <dgm:pt modelId="{456D23A8-D497-42DE-A9BC-3BFB43B0CE23}" type="sibTrans" cxnId="{C668247D-F21E-4454-AEDB-4507E5841146}">
      <dgm:prSet/>
      <dgm:spPr/>
      <dgm:t>
        <a:bodyPr/>
        <a:lstStyle/>
        <a:p>
          <a:endParaRPr lang="ru-RU"/>
        </a:p>
      </dgm:t>
    </dgm:pt>
    <dgm:pt modelId="{A6802D47-DE87-44BC-8C14-ACAEFD784AB4}" type="parTrans" cxnId="{C668247D-F21E-4454-AEDB-4507E5841146}">
      <dgm:prSet/>
      <dgm:spPr/>
      <dgm:t>
        <a:bodyPr/>
        <a:lstStyle/>
        <a:p>
          <a:endParaRPr lang="ru-RU"/>
        </a:p>
      </dgm:t>
    </dgm:pt>
    <dgm:pt modelId="{C002812C-7A2E-4660-AC71-47481F9CE0B1}">
      <dgm:prSet phldrT="[Текст]" custT="1"/>
      <dgm:spPr/>
      <dgm:t>
        <a:bodyPr/>
        <a:lstStyle/>
        <a:p>
          <a:endParaRPr lang="ru-RU" sz="1400" i="0" dirty="0">
            <a:solidFill>
              <a:srgbClr val="0054A6"/>
            </a:solidFill>
          </a:endParaRPr>
        </a:p>
      </dgm:t>
    </dgm:pt>
    <dgm:pt modelId="{ED6A335E-8CFD-4350-B7D7-586977CCE98B}" type="sibTrans" cxnId="{14FDC2D7-0AC6-4AD5-B879-84766C931441}">
      <dgm:prSet/>
      <dgm:spPr/>
      <dgm:t>
        <a:bodyPr/>
        <a:lstStyle/>
        <a:p>
          <a:endParaRPr lang="ru-RU"/>
        </a:p>
      </dgm:t>
    </dgm:pt>
    <dgm:pt modelId="{5D147CCE-D0A8-4EE2-8DA0-234C58C6B876}" type="parTrans" cxnId="{14FDC2D7-0AC6-4AD5-B879-84766C931441}">
      <dgm:prSet/>
      <dgm:spPr/>
      <dgm:t>
        <a:bodyPr/>
        <a:lstStyle/>
        <a:p>
          <a:endParaRPr lang="ru-RU"/>
        </a:p>
      </dgm:t>
    </dgm:pt>
    <dgm:pt modelId="{B74B5656-57A7-4596-AF34-1186EF56B47C}" type="pres">
      <dgm:prSet presAssocID="{65F283FB-2EDE-422D-A4BC-B254E085FAD4}" presName="Name0" presStyleCnt="0">
        <dgm:presLayoutVars>
          <dgm:dir/>
          <dgm:animOne val="branch"/>
          <dgm:animLvl val="lvl"/>
        </dgm:presLayoutVars>
      </dgm:prSet>
      <dgm:spPr/>
    </dgm:pt>
    <dgm:pt modelId="{3803A13F-515B-4F54-B030-2D06CD77697C}" type="pres">
      <dgm:prSet presAssocID="{C002812C-7A2E-4660-AC71-47481F9CE0B1}" presName="chaos" presStyleCnt="0"/>
      <dgm:spPr/>
    </dgm:pt>
    <dgm:pt modelId="{2C055775-039C-485B-BE6E-5342B52EA8A5}" type="pres">
      <dgm:prSet presAssocID="{C002812C-7A2E-4660-AC71-47481F9CE0B1}" presName="parTx1" presStyleLbl="revTx" presStyleIdx="0" presStyleCnt="2" custScaleX="94862" custLinFactY="-105668" custLinFactNeighborX="-59421" custLinFactNeighborY="-200000"/>
      <dgm:spPr/>
    </dgm:pt>
    <dgm:pt modelId="{5D662DDB-EC42-4E80-AAE8-7AF4F4D507FC}" type="pres">
      <dgm:prSet presAssocID="{C002812C-7A2E-4660-AC71-47481F9CE0B1}" presName="c1" presStyleLbl="node1" presStyleIdx="0" presStyleCnt="19"/>
      <dgm:spPr/>
    </dgm:pt>
    <dgm:pt modelId="{BEA8CEAC-59EF-498F-8135-C7726DDE4F10}" type="pres">
      <dgm:prSet presAssocID="{C002812C-7A2E-4660-AC71-47481F9CE0B1}" presName="c2" presStyleLbl="node1" presStyleIdx="1" presStyleCnt="19"/>
      <dgm:spPr/>
    </dgm:pt>
    <dgm:pt modelId="{0551EE41-CD27-43E9-BF51-16341135792C}" type="pres">
      <dgm:prSet presAssocID="{C002812C-7A2E-4660-AC71-47481F9CE0B1}" presName="c3" presStyleLbl="node1" presStyleIdx="2" presStyleCnt="19"/>
      <dgm:spPr/>
    </dgm:pt>
    <dgm:pt modelId="{0D71C6DF-CC21-4533-A11C-063F28CDF19D}" type="pres">
      <dgm:prSet presAssocID="{C002812C-7A2E-4660-AC71-47481F9CE0B1}" presName="c4" presStyleLbl="node1" presStyleIdx="3" presStyleCnt="19"/>
      <dgm:spPr/>
    </dgm:pt>
    <dgm:pt modelId="{80C80D09-86EA-4380-8F35-944ED1937DF9}" type="pres">
      <dgm:prSet presAssocID="{C002812C-7A2E-4660-AC71-47481F9CE0B1}" presName="c5" presStyleLbl="node1" presStyleIdx="4" presStyleCnt="19"/>
      <dgm:spPr/>
    </dgm:pt>
    <dgm:pt modelId="{44F0A62B-215E-4B13-930D-41B9DBC30CE1}" type="pres">
      <dgm:prSet presAssocID="{C002812C-7A2E-4660-AC71-47481F9CE0B1}" presName="c6" presStyleLbl="node1" presStyleIdx="5" presStyleCnt="19"/>
      <dgm:spPr/>
    </dgm:pt>
    <dgm:pt modelId="{17F66364-695C-4AB4-B7C3-F790AB9883A7}" type="pres">
      <dgm:prSet presAssocID="{C002812C-7A2E-4660-AC71-47481F9CE0B1}" presName="c7" presStyleLbl="node1" presStyleIdx="6" presStyleCnt="19"/>
      <dgm:spPr/>
    </dgm:pt>
    <dgm:pt modelId="{ECFDE555-33DE-4A1A-9DB1-FD107B12E511}" type="pres">
      <dgm:prSet presAssocID="{C002812C-7A2E-4660-AC71-47481F9CE0B1}" presName="c8" presStyleLbl="node1" presStyleIdx="7" presStyleCnt="19"/>
      <dgm:spPr/>
    </dgm:pt>
    <dgm:pt modelId="{42C69B77-C090-4C93-A4BF-6B19A508B839}" type="pres">
      <dgm:prSet presAssocID="{C002812C-7A2E-4660-AC71-47481F9CE0B1}" presName="c9" presStyleLbl="node1" presStyleIdx="8" presStyleCnt="19"/>
      <dgm:spPr/>
    </dgm:pt>
    <dgm:pt modelId="{0857D8A1-6902-4C57-962A-AB9063D8918F}" type="pres">
      <dgm:prSet presAssocID="{C002812C-7A2E-4660-AC71-47481F9CE0B1}" presName="c10" presStyleLbl="node1" presStyleIdx="9" presStyleCnt="19" custLinFactX="-43648" custLinFactY="21667" custLinFactNeighborX="-100000" custLinFactNeighborY="100000"/>
      <dgm:spPr/>
    </dgm:pt>
    <dgm:pt modelId="{0398DB63-F80E-486F-BA15-1B23AFC8E876}" type="pres">
      <dgm:prSet presAssocID="{C002812C-7A2E-4660-AC71-47481F9CE0B1}" presName="c11" presStyleLbl="node1" presStyleIdx="10" presStyleCnt="19"/>
      <dgm:spPr/>
    </dgm:pt>
    <dgm:pt modelId="{A8ABB938-1790-471E-B080-345979A775D4}" type="pres">
      <dgm:prSet presAssocID="{C002812C-7A2E-4660-AC71-47481F9CE0B1}" presName="c12" presStyleLbl="node1" presStyleIdx="11" presStyleCnt="19"/>
      <dgm:spPr/>
    </dgm:pt>
    <dgm:pt modelId="{C4872CFF-3658-485C-9598-A7812A6B1485}" type="pres">
      <dgm:prSet presAssocID="{C002812C-7A2E-4660-AC71-47481F9CE0B1}" presName="c13" presStyleLbl="node1" presStyleIdx="12" presStyleCnt="19"/>
      <dgm:spPr/>
    </dgm:pt>
    <dgm:pt modelId="{72331826-D127-44F0-9711-A0AD301F1C75}" type="pres">
      <dgm:prSet presAssocID="{C002812C-7A2E-4660-AC71-47481F9CE0B1}" presName="c14" presStyleLbl="node1" presStyleIdx="13" presStyleCnt="19"/>
      <dgm:spPr/>
    </dgm:pt>
    <dgm:pt modelId="{D24942C9-1B56-4F55-B2BB-9E9C17C10734}" type="pres">
      <dgm:prSet presAssocID="{C002812C-7A2E-4660-AC71-47481F9CE0B1}" presName="c15" presStyleLbl="node1" presStyleIdx="14" presStyleCnt="19"/>
      <dgm:spPr/>
    </dgm:pt>
    <dgm:pt modelId="{D0D9D5C6-E1CC-4AA9-9075-098858DF0F5F}" type="pres">
      <dgm:prSet presAssocID="{C002812C-7A2E-4660-AC71-47481F9CE0B1}" presName="c16" presStyleLbl="node1" presStyleIdx="15" presStyleCnt="19"/>
      <dgm:spPr/>
    </dgm:pt>
    <dgm:pt modelId="{B95D0B8C-3DC1-4B1B-8137-62A1B3A4B876}" type="pres">
      <dgm:prSet presAssocID="{C002812C-7A2E-4660-AC71-47481F9CE0B1}" presName="c17" presStyleLbl="node1" presStyleIdx="16" presStyleCnt="19"/>
      <dgm:spPr/>
    </dgm:pt>
    <dgm:pt modelId="{CC78A741-B5CD-420D-BF42-9370644E1FDA}" type="pres">
      <dgm:prSet presAssocID="{C002812C-7A2E-4660-AC71-47481F9CE0B1}" presName="c18" presStyleLbl="node1" presStyleIdx="17" presStyleCnt="19"/>
      <dgm:spPr/>
    </dgm:pt>
    <dgm:pt modelId="{89962266-259C-4AED-B5C8-79D569B2278D}" type="pres">
      <dgm:prSet presAssocID="{ED6A335E-8CFD-4350-B7D7-586977CCE98B}" presName="chevronComposite1" presStyleCnt="0"/>
      <dgm:spPr/>
    </dgm:pt>
    <dgm:pt modelId="{D8B38B67-0AC7-428B-AEB0-450CCD789139}" type="pres">
      <dgm:prSet presAssocID="{ED6A335E-8CFD-4350-B7D7-586977CCE98B}" presName="chevron1" presStyleLbl="sibTrans2D1" presStyleIdx="0" presStyleCnt="2" custFlipHor="1" custScaleX="109633" custLinFactNeighborX="29105" custLinFactNeighborY="-3050"/>
      <dgm:spPr/>
    </dgm:pt>
    <dgm:pt modelId="{753FFE78-E5D7-4C6A-8EC5-263C92BADB17}" type="pres">
      <dgm:prSet presAssocID="{ED6A335E-8CFD-4350-B7D7-586977CCE98B}" presName="spChevron1" presStyleCnt="0"/>
      <dgm:spPr/>
    </dgm:pt>
    <dgm:pt modelId="{2EFE18E8-41B3-4C8A-AE68-029335C98F42}" type="pres">
      <dgm:prSet presAssocID="{E17BDD37-1380-4E41-A439-32B5DCD8B422}" presName="middle" presStyleCnt="0"/>
      <dgm:spPr/>
    </dgm:pt>
    <dgm:pt modelId="{AE6857C1-412D-4EB1-8424-FE62809483AA}" type="pres">
      <dgm:prSet presAssocID="{E17BDD37-1380-4E41-A439-32B5DCD8B422}" presName="parTxMid" presStyleLbl="revTx" presStyleIdx="1" presStyleCnt="2"/>
      <dgm:spPr/>
    </dgm:pt>
    <dgm:pt modelId="{55526DF1-96BF-4827-82A2-8D97227BB45B}" type="pres">
      <dgm:prSet presAssocID="{E17BDD37-1380-4E41-A439-32B5DCD8B422}" presName="spMid" presStyleCnt="0"/>
      <dgm:spPr/>
    </dgm:pt>
    <dgm:pt modelId="{130E97B5-A481-4DBF-BC7F-198942669F0F}" type="pres">
      <dgm:prSet presAssocID="{BDBB00D1-7C23-4B1F-869A-8DBD30F2FCB2}" presName="chevronComposite1" presStyleCnt="0"/>
      <dgm:spPr/>
    </dgm:pt>
    <dgm:pt modelId="{444AF677-5F71-44B3-828C-14648D9F5CB2}" type="pres">
      <dgm:prSet presAssocID="{BDBB00D1-7C23-4B1F-869A-8DBD30F2FCB2}" presName="chevron1" presStyleLbl="sibTrans2D1" presStyleIdx="1" presStyleCnt="2" custFlipHor="1" custScaleX="114030" custLinFactNeighborX="-33885" custLinFactNeighborY="-2970"/>
      <dgm:spPr/>
    </dgm:pt>
    <dgm:pt modelId="{A5E0D843-C2D1-4230-A046-8BE2995FBC3B}" type="pres">
      <dgm:prSet presAssocID="{BDBB00D1-7C23-4B1F-869A-8DBD30F2FCB2}" presName="spChevron1" presStyleCnt="0"/>
      <dgm:spPr/>
    </dgm:pt>
    <dgm:pt modelId="{96EF3033-09BB-48DE-88F0-4B1D44746B59}" type="pres">
      <dgm:prSet presAssocID="{D701473B-8BB7-4A49-9001-26DDE694EC62}" presName="last" presStyleCnt="0"/>
      <dgm:spPr/>
    </dgm:pt>
    <dgm:pt modelId="{E159664D-8E77-4D45-B38B-C179D293B63A}" type="pres">
      <dgm:prSet presAssocID="{D701473B-8BB7-4A49-9001-26DDE694EC62}" presName="circleTx" presStyleLbl="node1" presStyleIdx="18" presStyleCnt="19" custScaleX="53503" custScaleY="44489" custLinFactNeighborX="-501" custLinFactNeighborY="933"/>
      <dgm:spPr/>
    </dgm:pt>
    <dgm:pt modelId="{12172908-9D85-4643-AEED-E28B51D0D159}" type="pres">
      <dgm:prSet presAssocID="{D701473B-8BB7-4A49-9001-26DDE694EC62}" presName="spN" presStyleCnt="0"/>
      <dgm:spPr/>
    </dgm:pt>
  </dgm:ptLst>
  <dgm:cxnLst>
    <dgm:cxn modelId="{0AF9BB29-A1DD-4108-9F4E-1794F33CC79D}" type="presOf" srcId="{E17BDD37-1380-4E41-A439-32B5DCD8B422}" destId="{AE6857C1-412D-4EB1-8424-FE62809483AA}" srcOrd="0" destOrd="0" presId="urn:microsoft.com/office/officeart/2009/3/layout/RandomtoResultProcess"/>
    <dgm:cxn modelId="{C7EE1364-6918-45F3-986F-6A7CD004FF75}" type="presOf" srcId="{C002812C-7A2E-4660-AC71-47481F9CE0B1}" destId="{2C055775-039C-485B-BE6E-5342B52EA8A5}" srcOrd="0" destOrd="0" presId="urn:microsoft.com/office/officeart/2009/3/layout/RandomtoResultProcess"/>
    <dgm:cxn modelId="{63732768-80C5-438D-A54C-A52DF1BC1844}" srcId="{65F283FB-2EDE-422D-A4BC-B254E085FAD4}" destId="{E17BDD37-1380-4E41-A439-32B5DCD8B422}" srcOrd="1" destOrd="0" parTransId="{38BC6BED-69F4-4C41-A041-EAAA074EF324}" sibTransId="{BDBB00D1-7C23-4B1F-869A-8DBD30F2FCB2}"/>
    <dgm:cxn modelId="{C668247D-F21E-4454-AEDB-4507E5841146}" srcId="{65F283FB-2EDE-422D-A4BC-B254E085FAD4}" destId="{D701473B-8BB7-4A49-9001-26DDE694EC62}" srcOrd="2" destOrd="0" parTransId="{A6802D47-DE87-44BC-8C14-ACAEFD784AB4}" sibTransId="{456D23A8-D497-42DE-A9BC-3BFB43B0CE23}"/>
    <dgm:cxn modelId="{25B30C90-8C14-4061-8A22-D46DB83F2B5B}" type="presOf" srcId="{D701473B-8BB7-4A49-9001-26DDE694EC62}" destId="{E159664D-8E77-4D45-B38B-C179D293B63A}" srcOrd="0" destOrd="0" presId="urn:microsoft.com/office/officeart/2009/3/layout/RandomtoResultProcess"/>
    <dgm:cxn modelId="{14FDC2D7-0AC6-4AD5-B879-84766C931441}" srcId="{65F283FB-2EDE-422D-A4BC-B254E085FAD4}" destId="{C002812C-7A2E-4660-AC71-47481F9CE0B1}" srcOrd="0" destOrd="0" parTransId="{5D147CCE-D0A8-4EE2-8DA0-234C58C6B876}" sibTransId="{ED6A335E-8CFD-4350-B7D7-586977CCE98B}"/>
    <dgm:cxn modelId="{79E42ADD-4287-4102-A6D8-553303ADA798}" type="presOf" srcId="{65F283FB-2EDE-422D-A4BC-B254E085FAD4}" destId="{B74B5656-57A7-4596-AF34-1186EF56B47C}" srcOrd="0" destOrd="0" presId="urn:microsoft.com/office/officeart/2009/3/layout/RandomtoResultProcess"/>
    <dgm:cxn modelId="{61F20337-7278-4864-A97C-45C6B71F7148}" type="presParOf" srcId="{B74B5656-57A7-4596-AF34-1186EF56B47C}" destId="{3803A13F-515B-4F54-B030-2D06CD77697C}" srcOrd="0" destOrd="0" presId="urn:microsoft.com/office/officeart/2009/3/layout/RandomtoResultProcess"/>
    <dgm:cxn modelId="{52F294ED-181E-43E5-98B4-21BAF46833BE}" type="presParOf" srcId="{3803A13F-515B-4F54-B030-2D06CD77697C}" destId="{2C055775-039C-485B-BE6E-5342B52EA8A5}" srcOrd="0" destOrd="0" presId="urn:microsoft.com/office/officeart/2009/3/layout/RandomtoResultProcess"/>
    <dgm:cxn modelId="{48E7C281-BC4E-41E0-A6A3-1003E81DD436}" type="presParOf" srcId="{3803A13F-515B-4F54-B030-2D06CD77697C}" destId="{5D662DDB-EC42-4E80-AAE8-7AF4F4D507FC}" srcOrd="1" destOrd="0" presId="urn:microsoft.com/office/officeart/2009/3/layout/RandomtoResultProcess"/>
    <dgm:cxn modelId="{865F3A91-1FD4-4D2F-8B50-1A74F051DECE}" type="presParOf" srcId="{3803A13F-515B-4F54-B030-2D06CD77697C}" destId="{BEA8CEAC-59EF-498F-8135-C7726DDE4F10}" srcOrd="2" destOrd="0" presId="urn:microsoft.com/office/officeart/2009/3/layout/RandomtoResultProcess"/>
    <dgm:cxn modelId="{260AF08D-F8E0-427A-9334-CF5CBF82557A}" type="presParOf" srcId="{3803A13F-515B-4F54-B030-2D06CD77697C}" destId="{0551EE41-CD27-43E9-BF51-16341135792C}" srcOrd="3" destOrd="0" presId="urn:microsoft.com/office/officeart/2009/3/layout/RandomtoResultProcess"/>
    <dgm:cxn modelId="{F1F105A6-DCB7-403C-83F9-A5EC0B94676A}" type="presParOf" srcId="{3803A13F-515B-4F54-B030-2D06CD77697C}" destId="{0D71C6DF-CC21-4533-A11C-063F28CDF19D}" srcOrd="4" destOrd="0" presId="urn:microsoft.com/office/officeart/2009/3/layout/RandomtoResultProcess"/>
    <dgm:cxn modelId="{2F03454D-3877-4CBD-B5D0-242C82136171}" type="presParOf" srcId="{3803A13F-515B-4F54-B030-2D06CD77697C}" destId="{80C80D09-86EA-4380-8F35-944ED1937DF9}" srcOrd="5" destOrd="0" presId="urn:microsoft.com/office/officeart/2009/3/layout/RandomtoResultProcess"/>
    <dgm:cxn modelId="{286A8743-F12A-4680-A2CD-A64B64F334A6}" type="presParOf" srcId="{3803A13F-515B-4F54-B030-2D06CD77697C}" destId="{44F0A62B-215E-4B13-930D-41B9DBC30CE1}" srcOrd="6" destOrd="0" presId="urn:microsoft.com/office/officeart/2009/3/layout/RandomtoResultProcess"/>
    <dgm:cxn modelId="{B7292461-A484-4F54-A63F-B3E0ECB125B2}" type="presParOf" srcId="{3803A13F-515B-4F54-B030-2D06CD77697C}" destId="{17F66364-695C-4AB4-B7C3-F790AB9883A7}" srcOrd="7" destOrd="0" presId="urn:microsoft.com/office/officeart/2009/3/layout/RandomtoResultProcess"/>
    <dgm:cxn modelId="{99110251-AB1A-49D3-847A-6D02A4AFDDE8}" type="presParOf" srcId="{3803A13F-515B-4F54-B030-2D06CD77697C}" destId="{ECFDE555-33DE-4A1A-9DB1-FD107B12E511}" srcOrd="8" destOrd="0" presId="urn:microsoft.com/office/officeart/2009/3/layout/RandomtoResultProcess"/>
    <dgm:cxn modelId="{3C3DAE2E-D403-4E98-A233-2A5F8F8B4F04}" type="presParOf" srcId="{3803A13F-515B-4F54-B030-2D06CD77697C}" destId="{42C69B77-C090-4C93-A4BF-6B19A508B839}" srcOrd="9" destOrd="0" presId="urn:microsoft.com/office/officeart/2009/3/layout/RandomtoResultProcess"/>
    <dgm:cxn modelId="{08F8DCAE-ACCA-4E57-91A9-FD05AFCDB67A}" type="presParOf" srcId="{3803A13F-515B-4F54-B030-2D06CD77697C}" destId="{0857D8A1-6902-4C57-962A-AB9063D8918F}" srcOrd="10" destOrd="0" presId="urn:microsoft.com/office/officeart/2009/3/layout/RandomtoResultProcess"/>
    <dgm:cxn modelId="{23AF6D48-191D-436F-BD3F-C463FBFE7D20}" type="presParOf" srcId="{3803A13F-515B-4F54-B030-2D06CD77697C}" destId="{0398DB63-F80E-486F-BA15-1B23AFC8E876}" srcOrd="11" destOrd="0" presId="urn:microsoft.com/office/officeart/2009/3/layout/RandomtoResultProcess"/>
    <dgm:cxn modelId="{FED495B1-B3D0-4799-8C84-7BD3D2763A62}" type="presParOf" srcId="{3803A13F-515B-4F54-B030-2D06CD77697C}" destId="{A8ABB938-1790-471E-B080-345979A775D4}" srcOrd="12" destOrd="0" presId="urn:microsoft.com/office/officeart/2009/3/layout/RandomtoResultProcess"/>
    <dgm:cxn modelId="{29170750-0D65-47F7-9333-1E01C86FC9D3}" type="presParOf" srcId="{3803A13F-515B-4F54-B030-2D06CD77697C}" destId="{C4872CFF-3658-485C-9598-A7812A6B1485}" srcOrd="13" destOrd="0" presId="urn:microsoft.com/office/officeart/2009/3/layout/RandomtoResultProcess"/>
    <dgm:cxn modelId="{CED9EAA7-B8CF-4E24-A20E-31C4F90AD903}" type="presParOf" srcId="{3803A13F-515B-4F54-B030-2D06CD77697C}" destId="{72331826-D127-44F0-9711-A0AD301F1C75}" srcOrd="14" destOrd="0" presId="urn:microsoft.com/office/officeart/2009/3/layout/RandomtoResultProcess"/>
    <dgm:cxn modelId="{EE65A730-26FA-4700-B742-117B69A90AB2}" type="presParOf" srcId="{3803A13F-515B-4F54-B030-2D06CD77697C}" destId="{D24942C9-1B56-4F55-B2BB-9E9C17C10734}" srcOrd="15" destOrd="0" presId="urn:microsoft.com/office/officeart/2009/3/layout/RandomtoResultProcess"/>
    <dgm:cxn modelId="{8B9E09A9-12F5-44AF-B0CD-2DEDA3679C21}" type="presParOf" srcId="{3803A13F-515B-4F54-B030-2D06CD77697C}" destId="{D0D9D5C6-E1CC-4AA9-9075-098858DF0F5F}" srcOrd="16" destOrd="0" presId="urn:microsoft.com/office/officeart/2009/3/layout/RandomtoResultProcess"/>
    <dgm:cxn modelId="{14090527-4772-4382-ADB2-1387E8BBB971}" type="presParOf" srcId="{3803A13F-515B-4F54-B030-2D06CD77697C}" destId="{B95D0B8C-3DC1-4B1B-8137-62A1B3A4B876}" srcOrd="17" destOrd="0" presId="urn:microsoft.com/office/officeart/2009/3/layout/RandomtoResultProcess"/>
    <dgm:cxn modelId="{D8C3573E-37A8-458E-BD92-C255C4F9947B}" type="presParOf" srcId="{3803A13F-515B-4F54-B030-2D06CD77697C}" destId="{CC78A741-B5CD-420D-BF42-9370644E1FDA}" srcOrd="18" destOrd="0" presId="urn:microsoft.com/office/officeart/2009/3/layout/RandomtoResultProcess"/>
    <dgm:cxn modelId="{65D43748-635B-4BC4-850A-59CB3D8ECAE3}" type="presParOf" srcId="{B74B5656-57A7-4596-AF34-1186EF56B47C}" destId="{89962266-259C-4AED-B5C8-79D569B2278D}" srcOrd="1" destOrd="0" presId="urn:microsoft.com/office/officeart/2009/3/layout/RandomtoResultProcess"/>
    <dgm:cxn modelId="{C99E6E34-5046-4420-B98C-9C862A5C1AEA}" type="presParOf" srcId="{89962266-259C-4AED-B5C8-79D569B2278D}" destId="{D8B38B67-0AC7-428B-AEB0-450CCD789139}" srcOrd="0" destOrd="0" presId="urn:microsoft.com/office/officeart/2009/3/layout/RandomtoResultProcess"/>
    <dgm:cxn modelId="{7441C8E5-5C24-4B6F-A570-EBD9C2AEB327}" type="presParOf" srcId="{89962266-259C-4AED-B5C8-79D569B2278D}" destId="{753FFE78-E5D7-4C6A-8EC5-263C92BADB17}" srcOrd="1" destOrd="0" presId="urn:microsoft.com/office/officeart/2009/3/layout/RandomtoResultProcess"/>
    <dgm:cxn modelId="{0786E5C1-4BBA-43CA-ADA5-FBD26BBCBD50}" type="presParOf" srcId="{B74B5656-57A7-4596-AF34-1186EF56B47C}" destId="{2EFE18E8-41B3-4C8A-AE68-029335C98F42}" srcOrd="2" destOrd="0" presId="urn:microsoft.com/office/officeart/2009/3/layout/RandomtoResultProcess"/>
    <dgm:cxn modelId="{A6670FA3-CF4B-4106-97AC-CBEA0913F745}" type="presParOf" srcId="{2EFE18E8-41B3-4C8A-AE68-029335C98F42}" destId="{AE6857C1-412D-4EB1-8424-FE62809483AA}" srcOrd="0" destOrd="0" presId="urn:microsoft.com/office/officeart/2009/3/layout/RandomtoResultProcess"/>
    <dgm:cxn modelId="{3C74928A-99F1-41F4-A5C7-A3A348943EAE}" type="presParOf" srcId="{2EFE18E8-41B3-4C8A-AE68-029335C98F42}" destId="{55526DF1-96BF-4827-82A2-8D97227BB45B}" srcOrd="1" destOrd="0" presId="urn:microsoft.com/office/officeart/2009/3/layout/RandomtoResultProcess"/>
    <dgm:cxn modelId="{33E0C954-C413-4D27-85D4-3C1EF379AA5A}" type="presParOf" srcId="{B74B5656-57A7-4596-AF34-1186EF56B47C}" destId="{130E97B5-A481-4DBF-BC7F-198942669F0F}" srcOrd="3" destOrd="0" presId="urn:microsoft.com/office/officeart/2009/3/layout/RandomtoResultProcess"/>
    <dgm:cxn modelId="{2D2DD8BB-35A0-40AE-B260-A0333AC2AE55}" type="presParOf" srcId="{130E97B5-A481-4DBF-BC7F-198942669F0F}" destId="{444AF677-5F71-44B3-828C-14648D9F5CB2}" srcOrd="0" destOrd="0" presId="urn:microsoft.com/office/officeart/2009/3/layout/RandomtoResultProcess"/>
    <dgm:cxn modelId="{9B6FB72D-2830-4248-B4D1-B252D54690A2}" type="presParOf" srcId="{130E97B5-A481-4DBF-BC7F-198942669F0F}" destId="{A5E0D843-C2D1-4230-A046-8BE2995FBC3B}" srcOrd="1" destOrd="0" presId="urn:microsoft.com/office/officeart/2009/3/layout/RandomtoResultProcess"/>
    <dgm:cxn modelId="{F390A048-3EF4-407E-ADAA-BEB8A9945E84}" type="presParOf" srcId="{B74B5656-57A7-4596-AF34-1186EF56B47C}" destId="{96EF3033-09BB-48DE-88F0-4B1D44746B59}" srcOrd="4" destOrd="0" presId="urn:microsoft.com/office/officeart/2009/3/layout/RandomtoResultProcess"/>
    <dgm:cxn modelId="{2B63B91D-7D07-4A22-ACF2-48BB8D625CE0}" type="presParOf" srcId="{96EF3033-09BB-48DE-88F0-4B1D44746B59}" destId="{E159664D-8E77-4D45-B38B-C179D293B63A}" srcOrd="0" destOrd="0" presId="urn:microsoft.com/office/officeart/2009/3/layout/RandomtoResultProcess"/>
    <dgm:cxn modelId="{787203C5-2135-4C39-8E40-687D31538111}" type="presParOf" srcId="{96EF3033-09BB-48DE-88F0-4B1D44746B59}" destId="{12172908-9D85-4643-AEED-E28B51D0D159}"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293BA-2035-48F6-940C-0C49754E36C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6E0624C7-66C8-4FF2-A43F-BC6EBA7E2A9F}">
      <dgm:prSet phldrT="[Текст]" custT="1"/>
      <dgm:spPr/>
      <dgm:t>
        <a:bodyPr/>
        <a:lstStyle/>
        <a:p>
          <a:r>
            <a:rPr lang="ru-RU" sz="1200" b="1" dirty="0">
              <a:solidFill>
                <a:srgbClr val="0054A6"/>
              </a:solidFill>
            </a:rPr>
            <a:t>Страны</a:t>
          </a:r>
        </a:p>
      </dgm:t>
    </dgm:pt>
    <dgm:pt modelId="{7C5D5099-7E54-4BCF-A553-26C6EF28EEC0}" type="parTrans" cxnId="{A15D4662-3651-4533-8015-4481D80D35D2}">
      <dgm:prSet/>
      <dgm:spPr/>
      <dgm:t>
        <a:bodyPr/>
        <a:lstStyle/>
        <a:p>
          <a:endParaRPr lang="ru-RU"/>
        </a:p>
      </dgm:t>
    </dgm:pt>
    <dgm:pt modelId="{4934FFCD-9678-496C-B243-D16607EF89BC}" type="sibTrans" cxnId="{A15D4662-3651-4533-8015-4481D80D35D2}">
      <dgm:prSet/>
      <dgm:spPr/>
      <dgm:t>
        <a:bodyPr/>
        <a:lstStyle/>
        <a:p>
          <a:endParaRPr lang="ru-RU"/>
        </a:p>
      </dgm:t>
    </dgm:pt>
    <dgm:pt modelId="{20DD378E-EC1F-42B3-958D-FD85213A1929}">
      <dgm:prSet phldrT="[Текст]" custT="1"/>
      <dgm:spPr/>
      <dgm:t>
        <a:bodyPr/>
        <a:lstStyle/>
        <a:p>
          <a:r>
            <a:rPr lang="ru-RU" sz="1200" b="1" dirty="0">
              <a:solidFill>
                <a:srgbClr val="0054A6"/>
              </a:solidFill>
            </a:rPr>
            <a:t>Объект промышленной собственности</a:t>
          </a:r>
        </a:p>
      </dgm:t>
    </dgm:pt>
    <dgm:pt modelId="{EF11A5A8-9817-43F8-945C-E11553FDBAA3}" type="parTrans" cxnId="{5C19C3EB-E045-4779-B351-CFA60E7F7497}">
      <dgm:prSet/>
      <dgm:spPr/>
      <dgm:t>
        <a:bodyPr/>
        <a:lstStyle/>
        <a:p>
          <a:endParaRPr lang="ru-RU"/>
        </a:p>
      </dgm:t>
    </dgm:pt>
    <dgm:pt modelId="{71F43B4C-A75A-4F4C-A169-B987BF8DE497}" type="sibTrans" cxnId="{5C19C3EB-E045-4779-B351-CFA60E7F7497}">
      <dgm:prSet/>
      <dgm:spPr/>
      <dgm:t>
        <a:bodyPr/>
        <a:lstStyle/>
        <a:p>
          <a:endParaRPr lang="ru-RU"/>
        </a:p>
      </dgm:t>
    </dgm:pt>
    <dgm:pt modelId="{8A740CF9-170E-42CF-BA5B-A73727A7D700}">
      <dgm:prSet phldrT="[Текст]" custT="1"/>
      <dgm:spPr/>
      <dgm:t>
        <a:bodyPr/>
        <a:lstStyle/>
        <a:p>
          <a:r>
            <a:rPr lang="ru-RU" sz="1200" b="1" dirty="0">
              <a:solidFill>
                <a:srgbClr val="0054A6"/>
              </a:solidFill>
            </a:rPr>
            <a:t>Сведения относящиеся к объекту</a:t>
          </a:r>
        </a:p>
      </dgm:t>
    </dgm:pt>
    <dgm:pt modelId="{924FBC6B-56C8-4F01-9B9A-C9D9D3A84C4A}" type="parTrans" cxnId="{D66DA916-BC0E-4BE4-9013-D486D20109CB}">
      <dgm:prSet/>
      <dgm:spPr/>
      <dgm:t>
        <a:bodyPr/>
        <a:lstStyle/>
        <a:p>
          <a:endParaRPr lang="ru-RU"/>
        </a:p>
      </dgm:t>
    </dgm:pt>
    <dgm:pt modelId="{8E66147B-3581-4175-A076-0628FFAFED45}" type="sibTrans" cxnId="{D66DA916-BC0E-4BE4-9013-D486D20109CB}">
      <dgm:prSet/>
      <dgm:spPr/>
      <dgm:t>
        <a:bodyPr/>
        <a:lstStyle/>
        <a:p>
          <a:endParaRPr lang="ru-RU"/>
        </a:p>
      </dgm:t>
    </dgm:pt>
    <dgm:pt modelId="{A22768B6-2EC9-4957-BC03-A27E9ABB79E7}" type="pres">
      <dgm:prSet presAssocID="{B89293BA-2035-48F6-940C-0C49754E36C0}" presName="rootnode" presStyleCnt="0">
        <dgm:presLayoutVars>
          <dgm:chMax/>
          <dgm:chPref/>
          <dgm:dir/>
          <dgm:animLvl val="lvl"/>
        </dgm:presLayoutVars>
      </dgm:prSet>
      <dgm:spPr/>
    </dgm:pt>
    <dgm:pt modelId="{4B682879-5E82-46B7-BE36-5DFFE0B9C728}" type="pres">
      <dgm:prSet presAssocID="{6E0624C7-66C8-4FF2-A43F-BC6EBA7E2A9F}" presName="composite" presStyleCnt="0"/>
      <dgm:spPr/>
    </dgm:pt>
    <dgm:pt modelId="{4921954C-B28F-4D40-A26D-4A198C42E9D5}" type="pres">
      <dgm:prSet presAssocID="{6E0624C7-66C8-4FF2-A43F-BC6EBA7E2A9F}" presName="LShape" presStyleLbl="alignNode1" presStyleIdx="0" presStyleCnt="5" custScaleX="134521" custLinFactNeighborX="-63962" custLinFactNeighborY="-44376"/>
      <dgm:spPr/>
    </dgm:pt>
    <dgm:pt modelId="{EF12D9AF-CB12-4184-9D1A-85C44B309E7E}" type="pres">
      <dgm:prSet presAssocID="{6E0624C7-66C8-4FF2-A43F-BC6EBA7E2A9F}" presName="ParentText" presStyleLbl="revTx" presStyleIdx="0" presStyleCnt="3" custScaleX="131487" custLinFactNeighborX="-44170" custLinFactNeighborY="-27304">
        <dgm:presLayoutVars>
          <dgm:chMax val="0"/>
          <dgm:chPref val="0"/>
          <dgm:bulletEnabled val="1"/>
        </dgm:presLayoutVars>
      </dgm:prSet>
      <dgm:spPr/>
    </dgm:pt>
    <dgm:pt modelId="{B09B3405-CC5F-4E62-9870-CEE170739584}" type="pres">
      <dgm:prSet presAssocID="{6E0624C7-66C8-4FF2-A43F-BC6EBA7E2A9F}" presName="Triangle" presStyleLbl="alignNode1" presStyleIdx="1" presStyleCnt="5" custLinFactX="20797" custLinFactNeighborX="100000" custLinFactNeighborY="-42173"/>
      <dgm:spPr/>
    </dgm:pt>
    <dgm:pt modelId="{32913616-E7D6-4A21-A3EC-F52E64A32E6C}" type="pres">
      <dgm:prSet presAssocID="{4934FFCD-9678-496C-B243-D16607EF89BC}" presName="sibTrans" presStyleCnt="0"/>
      <dgm:spPr/>
    </dgm:pt>
    <dgm:pt modelId="{8C33633A-A82E-489A-8890-7FC15CCDEB82}" type="pres">
      <dgm:prSet presAssocID="{4934FFCD-9678-496C-B243-D16607EF89BC}" presName="space" presStyleCnt="0"/>
      <dgm:spPr/>
    </dgm:pt>
    <dgm:pt modelId="{70711F79-140D-4D0D-A9F9-217246A713FE}" type="pres">
      <dgm:prSet presAssocID="{20DD378E-EC1F-42B3-958D-FD85213A1929}" presName="composite" presStyleCnt="0"/>
      <dgm:spPr/>
    </dgm:pt>
    <dgm:pt modelId="{D6F6DBA3-E392-45A4-BAE6-E049951373B8}" type="pres">
      <dgm:prSet presAssocID="{20DD378E-EC1F-42B3-958D-FD85213A1929}" presName="LShape" presStyleLbl="alignNode1" presStyleIdx="2" presStyleCnt="5" custLinFactNeighborX="-7550" custLinFactNeighborY="18099"/>
      <dgm:spPr/>
    </dgm:pt>
    <dgm:pt modelId="{C54EFB08-7560-4B35-A2E8-FB2974D7FCF9}" type="pres">
      <dgm:prSet presAssocID="{20DD378E-EC1F-42B3-958D-FD85213A1929}" presName="ParentText" presStyleLbl="revTx" presStyleIdx="1" presStyleCnt="3" custScaleX="145350" custLinFactNeighborX="22610" custLinFactNeighborY="19571">
        <dgm:presLayoutVars>
          <dgm:chMax val="0"/>
          <dgm:chPref val="0"/>
          <dgm:bulletEnabled val="1"/>
        </dgm:presLayoutVars>
      </dgm:prSet>
      <dgm:spPr/>
    </dgm:pt>
    <dgm:pt modelId="{BDC3A4E2-EF46-4645-8FA2-B97CE0BA06F4}" type="pres">
      <dgm:prSet presAssocID="{20DD378E-EC1F-42B3-958D-FD85213A1929}" presName="Triangle" presStyleLbl="alignNode1" presStyleIdx="3" presStyleCnt="5" custLinFactX="200000" custLinFactY="97339" custLinFactNeighborX="215363" custLinFactNeighborY="100000"/>
      <dgm:spPr/>
    </dgm:pt>
    <dgm:pt modelId="{ADA0A3EE-6AB9-4064-A97E-3BB598B8141E}" type="pres">
      <dgm:prSet presAssocID="{71F43B4C-A75A-4F4C-A169-B987BF8DE497}" presName="sibTrans" presStyleCnt="0"/>
      <dgm:spPr/>
    </dgm:pt>
    <dgm:pt modelId="{B54965F1-9C52-404A-A1F4-1C69B8E6F834}" type="pres">
      <dgm:prSet presAssocID="{71F43B4C-A75A-4F4C-A169-B987BF8DE497}" presName="space" presStyleCnt="0"/>
      <dgm:spPr/>
    </dgm:pt>
    <dgm:pt modelId="{CC329E8C-40E4-4EE7-9993-001B38211650}" type="pres">
      <dgm:prSet presAssocID="{8A740CF9-170E-42CF-BA5B-A73727A7D700}" presName="composite" presStyleCnt="0"/>
      <dgm:spPr/>
    </dgm:pt>
    <dgm:pt modelId="{19410936-40FA-4B08-A0A3-907248319E3A}" type="pres">
      <dgm:prSet presAssocID="{8A740CF9-170E-42CF-BA5B-A73727A7D700}" presName="LShape" presStyleLbl="alignNode1" presStyleIdx="4" presStyleCnt="5" custLinFactNeighborX="32005" custLinFactNeighborY="87360"/>
      <dgm:spPr/>
    </dgm:pt>
    <dgm:pt modelId="{21642C0D-B0A3-47B1-839F-D60630E9B227}" type="pres">
      <dgm:prSet presAssocID="{8A740CF9-170E-42CF-BA5B-A73727A7D700}" presName="ParentText" presStyleLbl="revTx" presStyleIdx="2" presStyleCnt="3" custScaleX="153211" custLinFactNeighborX="68742" custLinFactNeighborY="66911">
        <dgm:presLayoutVars>
          <dgm:chMax val="0"/>
          <dgm:chPref val="0"/>
          <dgm:bulletEnabled val="1"/>
        </dgm:presLayoutVars>
      </dgm:prSet>
      <dgm:spPr/>
    </dgm:pt>
  </dgm:ptLst>
  <dgm:cxnLst>
    <dgm:cxn modelId="{D66DA916-BC0E-4BE4-9013-D486D20109CB}" srcId="{B89293BA-2035-48F6-940C-0C49754E36C0}" destId="{8A740CF9-170E-42CF-BA5B-A73727A7D700}" srcOrd="2" destOrd="0" parTransId="{924FBC6B-56C8-4F01-9B9A-C9D9D3A84C4A}" sibTransId="{8E66147B-3581-4175-A076-0628FFAFED45}"/>
    <dgm:cxn modelId="{9992E540-D9C1-4F28-BF7C-38C8B688B0FE}" type="presOf" srcId="{20DD378E-EC1F-42B3-958D-FD85213A1929}" destId="{C54EFB08-7560-4B35-A2E8-FB2974D7FCF9}" srcOrd="0" destOrd="0" presId="urn:microsoft.com/office/officeart/2009/3/layout/StepUpProcess"/>
    <dgm:cxn modelId="{A15D4662-3651-4533-8015-4481D80D35D2}" srcId="{B89293BA-2035-48F6-940C-0C49754E36C0}" destId="{6E0624C7-66C8-4FF2-A43F-BC6EBA7E2A9F}" srcOrd="0" destOrd="0" parTransId="{7C5D5099-7E54-4BCF-A553-26C6EF28EEC0}" sibTransId="{4934FFCD-9678-496C-B243-D16607EF89BC}"/>
    <dgm:cxn modelId="{27D5F973-620A-4471-B723-81307C4698E6}" type="presOf" srcId="{8A740CF9-170E-42CF-BA5B-A73727A7D700}" destId="{21642C0D-B0A3-47B1-839F-D60630E9B227}" srcOrd="0" destOrd="0" presId="urn:microsoft.com/office/officeart/2009/3/layout/StepUpProcess"/>
    <dgm:cxn modelId="{8EB932A5-FE6E-43FA-81B6-B1259576F21C}" type="presOf" srcId="{6E0624C7-66C8-4FF2-A43F-BC6EBA7E2A9F}" destId="{EF12D9AF-CB12-4184-9D1A-85C44B309E7E}" srcOrd="0" destOrd="0" presId="urn:microsoft.com/office/officeart/2009/3/layout/StepUpProcess"/>
    <dgm:cxn modelId="{5C19C3EB-E045-4779-B351-CFA60E7F7497}" srcId="{B89293BA-2035-48F6-940C-0C49754E36C0}" destId="{20DD378E-EC1F-42B3-958D-FD85213A1929}" srcOrd="1" destOrd="0" parTransId="{EF11A5A8-9817-43F8-945C-E11553FDBAA3}" sibTransId="{71F43B4C-A75A-4F4C-A169-B987BF8DE497}"/>
    <dgm:cxn modelId="{D825BDF5-50AC-456F-AA8C-FCCE61D83972}" type="presOf" srcId="{B89293BA-2035-48F6-940C-0C49754E36C0}" destId="{A22768B6-2EC9-4957-BC03-A27E9ABB79E7}" srcOrd="0" destOrd="0" presId="urn:microsoft.com/office/officeart/2009/3/layout/StepUpProcess"/>
    <dgm:cxn modelId="{85017908-301F-4A39-BE43-B5CE69720531}" type="presParOf" srcId="{A22768B6-2EC9-4957-BC03-A27E9ABB79E7}" destId="{4B682879-5E82-46B7-BE36-5DFFE0B9C728}" srcOrd="0" destOrd="0" presId="urn:microsoft.com/office/officeart/2009/3/layout/StepUpProcess"/>
    <dgm:cxn modelId="{0CF74FE3-099B-4162-B06F-885FB701570A}" type="presParOf" srcId="{4B682879-5E82-46B7-BE36-5DFFE0B9C728}" destId="{4921954C-B28F-4D40-A26D-4A198C42E9D5}" srcOrd="0" destOrd="0" presId="urn:microsoft.com/office/officeart/2009/3/layout/StepUpProcess"/>
    <dgm:cxn modelId="{EBE44F2B-7DDE-454E-90A4-00B87B6E7CF4}" type="presParOf" srcId="{4B682879-5E82-46B7-BE36-5DFFE0B9C728}" destId="{EF12D9AF-CB12-4184-9D1A-85C44B309E7E}" srcOrd="1" destOrd="0" presId="urn:microsoft.com/office/officeart/2009/3/layout/StepUpProcess"/>
    <dgm:cxn modelId="{A45C20A2-284A-4614-9FF5-3095B3072BB1}" type="presParOf" srcId="{4B682879-5E82-46B7-BE36-5DFFE0B9C728}" destId="{B09B3405-CC5F-4E62-9870-CEE170739584}" srcOrd="2" destOrd="0" presId="urn:microsoft.com/office/officeart/2009/3/layout/StepUpProcess"/>
    <dgm:cxn modelId="{2617C45E-8065-43FD-B8FD-A7CCDA3E59F4}" type="presParOf" srcId="{A22768B6-2EC9-4957-BC03-A27E9ABB79E7}" destId="{32913616-E7D6-4A21-A3EC-F52E64A32E6C}" srcOrd="1" destOrd="0" presId="urn:microsoft.com/office/officeart/2009/3/layout/StepUpProcess"/>
    <dgm:cxn modelId="{A38DDDD0-D1A4-4530-BA33-5631CCE74E56}" type="presParOf" srcId="{32913616-E7D6-4A21-A3EC-F52E64A32E6C}" destId="{8C33633A-A82E-489A-8890-7FC15CCDEB82}" srcOrd="0" destOrd="0" presId="urn:microsoft.com/office/officeart/2009/3/layout/StepUpProcess"/>
    <dgm:cxn modelId="{1B868D3A-B8AD-4774-8AD3-CABE16C9B4EB}" type="presParOf" srcId="{A22768B6-2EC9-4957-BC03-A27E9ABB79E7}" destId="{70711F79-140D-4D0D-A9F9-217246A713FE}" srcOrd="2" destOrd="0" presId="urn:microsoft.com/office/officeart/2009/3/layout/StepUpProcess"/>
    <dgm:cxn modelId="{3F4A86E7-589B-4979-B921-DE9E51D7F0D7}" type="presParOf" srcId="{70711F79-140D-4D0D-A9F9-217246A713FE}" destId="{D6F6DBA3-E392-45A4-BAE6-E049951373B8}" srcOrd="0" destOrd="0" presId="urn:microsoft.com/office/officeart/2009/3/layout/StepUpProcess"/>
    <dgm:cxn modelId="{2C71B34F-F7DC-41B6-9235-F5334A973D7E}" type="presParOf" srcId="{70711F79-140D-4D0D-A9F9-217246A713FE}" destId="{C54EFB08-7560-4B35-A2E8-FB2974D7FCF9}" srcOrd="1" destOrd="0" presId="urn:microsoft.com/office/officeart/2009/3/layout/StepUpProcess"/>
    <dgm:cxn modelId="{B21263FA-0B87-4F02-8C47-F074666F0A1E}" type="presParOf" srcId="{70711F79-140D-4D0D-A9F9-217246A713FE}" destId="{BDC3A4E2-EF46-4645-8FA2-B97CE0BA06F4}" srcOrd="2" destOrd="0" presId="urn:microsoft.com/office/officeart/2009/3/layout/StepUpProcess"/>
    <dgm:cxn modelId="{4C5A7F91-C449-4070-B40B-B559C48F003B}" type="presParOf" srcId="{A22768B6-2EC9-4957-BC03-A27E9ABB79E7}" destId="{ADA0A3EE-6AB9-4064-A97E-3BB598B8141E}" srcOrd="3" destOrd="0" presId="urn:microsoft.com/office/officeart/2009/3/layout/StepUpProcess"/>
    <dgm:cxn modelId="{52EA5A8D-A183-4EA9-B1EF-6E5DCE75110E}" type="presParOf" srcId="{ADA0A3EE-6AB9-4064-A97E-3BB598B8141E}" destId="{B54965F1-9C52-404A-A1F4-1C69B8E6F834}" srcOrd="0" destOrd="0" presId="urn:microsoft.com/office/officeart/2009/3/layout/StepUpProcess"/>
    <dgm:cxn modelId="{2B66F404-5AE0-45BD-B83F-CBCC01F17239}" type="presParOf" srcId="{A22768B6-2EC9-4957-BC03-A27E9ABB79E7}" destId="{CC329E8C-40E4-4EE7-9993-001B38211650}" srcOrd="4" destOrd="0" presId="urn:microsoft.com/office/officeart/2009/3/layout/StepUpProcess"/>
    <dgm:cxn modelId="{246B9BE3-513E-411A-8285-FA84154C1FAD}" type="presParOf" srcId="{CC329E8C-40E4-4EE7-9993-001B38211650}" destId="{19410936-40FA-4B08-A0A3-907248319E3A}" srcOrd="0" destOrd="0" presId="urn:microsoft.com/office/officeart/2009/3/layout/StepUpProcess"/>
    <dgm:cxn modelId="{37829E18-27A3-4E0C-B38E-C8F4DF7510F6}" type="presParOf" srcId="{CC329E8C-40E4-4EE7-9993-001B38211650}" destId="{21642C0D-B0A3-47B1-839F-D60630E9B227}" srcOrd="1" destOrd="0" presId="urn:microsoft.com/office/officeart/2009/3/layout/StepUpProcess"/>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6DE2F7-02CA-4E6E-BAFE-9EE01B6917CB}" type="doc">
      <dgm:prSet loTypeId="urn:microsoft.com/office/officeart/2008/layout/RadialCluster" loCatId="relationship" qsTypeId="urn:microsoft.com/office/officeart/2005/8/quickstyle/simple1" qsCatId="simple" csTypeId="urn:microsoft.com/office/officeart/2005/8/colors/colorful5" csCatId="colorful" phldr="1"/>
      <dgm:spPr/>
      <dgm:t>
        <a:bodyPr/>
        <a:lstStyle/>
        <a:p>
          <a:endParaRPr lang="ru-RU"/>
        </a:p>
      </dgm:t>
    </dgm:pt>
    <dgm:pt modelId="{A23CF961-E4B7-46F5-AB7B-AE4E43EA38E6}">
      <dgm:prSet phldrT="[Текст]" phldr="1"/>
      <dgm:spPr/>
      <dgm:t>
        <a:bodyPr/>
        <a:lstStyle/>
        <a:p>
          <a:endParaRPr lang="ru-RU" dirty="0"/>
        </a:p>
      </dgm:t>
    </dgm:pt>
    <dgm:pt modelId="{030196D8-47DD-4A7D-A70D-8E1B0D416838}" type="parTrans" cxnId="{57D56248-F6C2-493E-8DA4-B280089B057B}">
      <dgm:prSet/>
      <dgm:spPr/>
      <dgm:t>
        <a:bodyPr/>
        <a:lstStyle/>
        <a:p>
          <a:endParaRPr lang="ru-RU"/>
        </a:p>
      </dgm:t>
    </dgm:pt>
    <dgm:pt modelId="{F459B0FD-9E8E-4FCF-802D-B7D5D9F644EF}" type="sibTrans" cxnId="{57D56248-F6C2-493E-8DA4-B280089B057B}">
      <dgm:prSet/>
      <dgm:spPr/>
      <dgm:t>
        <a:bodyPr/>
        <a:lstStyle/>
        <a:p>
          <a:endParaRPr lang="ru-RU"/>
        </a:p>
      </dgm:t>
    </dgm:pt>
    <dgm:pt modelId="{DB3E25A4-9A68-4AB4-9966-656DD34CD418}">
      <dgm:prSet phldrT="[Текст]"/>
      <dgm:spPr/>
      <dgm:t>
        <a:bodyPr/>
        <a:lstStyle/>
        <a:p>
          <a:pPr rtl="0"/>
          <a:r>
            <a:rPr lang="ru-RU" b="0" dirty="0">
              <a:latin typeface="+mn-lt"/>
            </a:rPr>
            <a:t>Виртуальные пользователи, посетители сайтов Роспатента и ФИПС, электронной библиотеки</a:t>
          </a:r>
          <a:endParaRPr lang="ru-RU" dirty="0"/>
        </a:p>
      </dgm:t>
    </dgm:pt>
    <dgm:pt modelId="{7D235B7E-750C-42BD-81D7-F2F4823C5490}" type="parTrans" cxnId="{A9CD9D26-C8A6-4F8D-AF4F-0C822B06F0CE}">
      <dgm:prSet/>
      <dgm:spPr/>
      <dgm:t>
        <a:bodyPr/>
        <a:lstStyle/>
        <a:p>
          <a:endParaRPr lang="ru-RU"/>
        </a:p>
      </dgm:t>
    </dgm:pt>
    <dgm:pt modelId="{B75CAAE3-28C2-49A6-B2DA-D60BE425BC7D}" type="sibTrans" cxnId="{A9CD9D26-C8A6-4F8D-AF4F-0C822B06F0CE}">
      <dgm:prSet/>
      <dgm:spPr/>
      <dgm:t>
        <a:bodyPr/>
        <a:lstStyle/>
        <a:p>
          <a:endParaRPr lang="ru-RU"/>
        </a:p>
      </dgm:t>
    </dgm:pt>
    <dgm:pt modelId="{8AB0580E-D70B-47C9-8618-E7859E18897B}">
      <dgm:prSet phldrT="[Текст]" custT="1"/>
      <dgm:spPr>
        <a:solidFill>
          <a:schemeClr val="bg1">
            <a:lumMod val="85000"/>
          </a:schemeClr>
        </a:solidFill>
      </dgm:spPr>
      <dgm:t>
        <a:bodyPr/>
        <a:lstStyle/>
        <a:p>
          <a:pPr rtl="0"/>
          <a:r>
            <a:rPr lang="ru-RU" sz="1200" b="1" dirty="0">
              <a:solidFill>
                <a:srgbClr val="0054A6"/>
              </a:solidFill>
              <a:latin typeface="+mn-lt"/>
            </a:rPr>
            <a:t>Мероприятия:</a:t>
          </a:r>
          <a:r>
            <a:rPr lang="ru-RU" sz="1200" dirty="0">
              <a:solidFill>
                <a:srgbClr val="0054A6"/>
              </a:solidFill>
              <a:latin typeface="+mn-lt"/>
            </a:rPr>
            <a:t> конференции, круглые столы, тематические встречи, </a:t>
          </a:r>
          <a:r>
            <a:rPr lang="ru-RU" sz="1200" dirty="0" err="1">
              <a:solidFill>
                <a:srgbClr val="0054A6"/>
              </a:solidFill>
              <a:latin typeface="+mn-lt"/>
            </a:rPr>
            <a:t>вебинары</a:t>
          </a:r>
          <a:r>
            <a:rPr lang="ru-RU" sz="1200" dirty="0">
              <a:solidFill>
                <a:srgbClr val="0054A6"/>
              </a:solidFill>
              <a:latin typeface="+mn-lt"/>
            </a:rPr>
            <a:t>,  выставки </a:t>
          </a:r>
          <a:endParaRPr lang="ru-RU" sz="1200" dirty="0"/>
        </a:p>
      </dgm:t>
    </dgm:pt>
    <dgm:pt modelId="{C5926D27-8CE3-4821-80DA-DA6C856347B9}" type="parTrans" cxnId="{034973B3-C34A-4A27-880F-F1A895FF017F}">
      <dgm:prSet/>
      <dgm:spPr/>
      <dgm:t>
        <a:bodyPr/>
        <a:lstStyle/>
        <a:p>
          <a:endParaRPr lang="ru-RU"/>
        </a:p>
      </dgm:t>
    </dgm:pt>
    <dgm:pt modelId="{DA2619D1-4F6C-4151-9FA9-D56AEB9E924C}" type="sibTrans" cxnId="{034973B3-C34A-4A27-880F-F1A895FF017F}">
      <dgm:prSet/>
      <dgm:spPr/>
      <dgm:t>
        <a:bodyPr/>
        <a:lstStyle/>
        <a:p>
          <a:endParaRPr lang="ru-RU"/>
        </a:p>
      </dgm:t>
    </dgm:pt>
    <dgm:pt modelId="{2AD87062-48DC-4A01-BA9B-D6A156A23A01}">
      <dgm:prSet/>
      <dgm:spPr/>
      <dgm:t>
        <a:bodyPr/>
        <a:lstStyle/>
        <a:p>
          <a:endParaRPr lang="ru-RU"/>
        </a:p>
      </dgm:t>
    </dgm:pt>
    <dgm:pt modelId="{0D794678-3293-4DB6-9CEA-18456A0D048A}" type="parTrans" cxnId="{24FD6FD9-C129-44A4-B1AF-28AE852044B8}">
      <dgm:prSet/>
      <dgm:spPr/>
      <dgm:t>
        <a:bodyPr/>
        <a:lstStyle/>
        <a:p>
          <a:endParaRPr lang="ru-RU"/>
        </a:p>
      </dgm:t>
    </dgm:pt>
    <dgm:pt modelId="{2BC732DE-76C0-4CE8-9F4E-F2D43C92290F}" type="sibTrans" cxnId="{24FD6FD9-C129-44A4-B1AF-28AE852044B8}">
      <dgm:prSet/>
      <dgm:spPr/>
      <dgm:t>
        <a:bodyPr/>
        <a:lstStyle/>
        <a:p>
          <a:endParaRPr lang="ru-RU"/>
        </a:p>
      </dgm:t>
    </dgm:pt>
    <dgm:pt modelId="{D9E4BE43-F5BF-48C0-8CD2-DB08BB489EE8}">
      <dgm:prSet phldrT="[Текст]" custT="1"/>
      <dgm:spPr>
        <a:solidFill>
          <a:schemeClr val="bg1">
            <a:lumMod val="85000"/>
          </a:schemeClr>
        </a:solidFill>
      </dgm:spPr>
      <dgm:t>
        <a:bodyPr/>
        <a:lstStyle/>
        <a:p>
          <a:pPr rtl="0"/>
          <a:r>
            <a:rPr lang="ru-RU" sz="1200" b="1" dirty="0">
              <a:solidFill>
                <a:srgbClr val="0054A6"/>
              </a:solidFill>
              <a:latin typeface="+mn-lt"/>
            </a:rPr>
            <a:t>Информационные ресурсы ГПФ:</a:t>
          </a:r>
          <a:r>
            <a:rPr lang="ru-RU" sz="1200" dirty="0">
              <a:solidFill>
                <a:srgbClr val="0054A6"/>
              </a:solidFill>
              <a:latin typeface="+mn-lt"/>
            </a:rPr>
            <a:t> поисковая платформа Роспатента, ИПС ФИПС, дополнительные точки доступа </a:t>
          </a:r>
        </a:p>
        <a:p>
          <a:pPr rtl="0"/>
          <a:r>
            <a:rPr lang="ru-RU" sz="1200" dirty="0">
              <a:solidFill>
                <a:srgbClr val="0054A6"/>
              </a:solidFill>
              <a:latin typeface="+mn-lt"/>
            </a:rPr>
            <a:t>к ПИ</a:t>
          </a:r>
          <a:endParaRPr lang="ru-RU" sz="1200" dirty="0">
            <a:solidFill>
              <a:srgbClr val="0054A6"/>
            </a:solidFill>
          </a:endParaRPr>
        </a:p>
      </dgm:t>
    </dgm:pt>
    <dgm:pt modelId="{C4486A4C-3916-4A94-B6FB-5AE0543D5B3C}" type="parTrans" cxnId="{81709C48-546F-479B-A77B-48B28A119E2E}">
      <dgm:prSet/>
      <dgm:spPr/>
      <dgm:t>
        <a:bodyPr/>
        <a:lstStyle/>
        <a:p>
          <a:endParaRPr lang="ru-RU"/>
        </a:p>
      </dgm:t>
    </dgm:pt>
    <dgm:pt modelId="{0364582E-B171-4317-8C89-8CDE2DFB5124}" type="sibTrans" cxnId="{81709C48-546F-479B-A77B-48B28A119E2E}">
      <dgm:prSet/>
      <dgm:spPr/>
      <dgm:t>
        <a:bodyPr/>
        <a:lstStyle/>
        <a:p>
          <a:endParaRPr lang="ru-RU"/>
        </a:p>
      </dgm:t>
    </dgm:pt>
    <dgm:pt modelId="{7E962A73-F37D-442B-9D07-6FD3984A2607}">
      <dgm:prSet phldrT="[Текст]"/>
      <dgm:spPr>
        <a:solidFill>
          <a:schemeClr val="bg1">
            <a:lumMod val="85000"/>
          </a:schemeClr>
        </a:solidFill>
      </dgm:spPr>
      <dgm:t>
        <a:bodyPr/>
        <a:lstStyle/>
        <a:p>
          <a:pPr rtl="0"/>
          <a:r>
            <a:rPr lang="ru-RU" b="1" dirty="0">
              <a:solidFill>
                <a:srgbClr val="0054A6"/>
              </a:solidFill>
              <a:latin typeface="+mn-lt"/>
            </a:rPr>
            <a:t>Информационные продукты ВПТБ</a:t>
          </a:r>
        </a:p>
        <a:p>
          <a:pPr rtl="0"/>
          <a:r>
            <a:rPr lang="ru-RU" dirty="0">
              <a:solidFill>
                <a:srgbClr val="0054A6"/>
              </a:solidFill>
              <a:latin typeface="+mn-lt"/>
            </a:rPr>
            <a:t>Электронная библиотека, справочные, библиографические материалы, мультимедиа, виртуальные коллекции  </a:t>
          </a:r>
          <a:endParaRPr lang="ru-RU" dirty="0">
            <a:solidFill>
              <a:srgbClr val="0054A6"/>
            </a:solidFill>
          </a:endParaRPr>
        </a:p>
      </dgm:t>
    </dgm:pt>
    <dgm:pt modelId="{126961AC-7D10-4D87-9BA9-F57374E625CB}" type="parTrans" cxnId="{9D4271A6-38DC-4B9D-98A0-DF089EECF64E}">
      <dgm:prSet/>
      <dgm:spPr/>
      <dgm:t>
        <a:bodyPr/>
        <a:lstStyle/>
        <a:p>
          <a:endParaRPr lang="ru-RU"/>
        </a:p>
      </dgm:t>
    </dgm:pt>
    <dgm:pt modelId="{45E16AB6-77DB-4364-A3E6-ECEA2CDB06AB}" type="sibTrans" cxnId="{9D4271A6-38DC-4B9D-98A0-DF089EECF64E}">
      <dgm:prSet/>
      <dgm:spPr/>
      <dgm:t>
        <a:bodyPr/>
        <a:lstStyle/>
        <a:p>
          <a:endParaRPr lang="ru-RU"/>
        </a:p>
      </dgm:t>
    </dgm:pt>
    <dgm:pt modelId="{AD54DDBE-C076-4131-B58D-6FBA34B8D0DE}">
      <dgm:prSet custT="1"/>
      <dgm:spPr>
        <a:solidFill>
          <a:schemeClr val="accent1">
            <a:lumMod val="75000"/>
          </a:schemeClr>
        </a:solidFill>
      </dgm:spPr>
      <dgm:t>
        <a:bodyPr/>
        <a:lstStyle/>
        <a:p>
          <a:pPr rtl="0"/>
          <a:r>
            <a:rPr lang="ru-RU" sz="1800" dirty="0">
              <a:latin typeface="+mn-lt"/>
            </a:rPr>
            <a:t>Различные категории пользователей, посетители библиотеки</a:t>
          </a:r>
        </a:p>
      </dgm:t>
    </dgm:pt>
    <dgm:pt modelId="{C032338A-474A-488C-8BB2-418F1571B1B1}" type="parTrans" cxnId="{7F3AAD45-EC36-4F59-83F3-C6CE1E7F3FA4}">
      <dgm:prSet/>
      <dgm:spPr/>
      <dgm:t>
        <a:bodyPr/>
        <a:lstStyle/>
        <a:p>
          <a:endParaRPr lang="ru-RU"/>
        </a:p>
      </dgm:t>
    </dgm:pt>
    <dgm:pt modelId="{4685205A-9B7E-4E6B-A4A7-D2BAA1945431}" type="sibTrans" cxnId="{7F3AAD45-EC36-4F59-83F3-C6CE1E7F3FA4}">
      <dgm:prSet/>
      <dgm:spPr/>
      <dgm:t>
        <a:bodyPr/>
        <a:lstStyle/>
        <a:p>
          <a:endParaRPr lang="ru-RU"/>
        </a:p>
      </dgm:t>
    </dgm:pt>
    <dgm:pt modelId="{4EA74F83-F6B5-4B10-A8C3-D38528FA0191}">
      <dgm:prSet phldrT="[Текст]" custT="1"/>
      <dgm:spPr>
        <a:solidFill>
          <a:schemeClr val="bg1">
            <a:lumMod val="85000"/>
          </a:schemeClr>
        </a:solidFill>
      </dgm:spPr>
      <dgm:t>
        <a:bodyPr/>
        <a:lstStyle/>
        <a:p>
          <a:pPr rtl="0">
            <a:lnSpc>
              <a:spcPct val="100000"/>
            </a:lnSpc>
            <a:spcAft>
              <a:spcPts val="0"/>
            </a:spcAft>
          </a:pPr>
          <a:r>
            <a:rPr lang="ru-RU" sz="1200" b="1" dirty="0">
              <a:solidFill>
                <a:srgbClr val="0054A6"/>
              </a:solidFill>
              <a:latin typeface="+mn-lt"/>
            </a:rPr>
            <a:t>Справки, консультации </a:t>
          </a:r>
          <a:r>
            <a:rPr lang="ru-RU" sz="1200" dirty="0">
              <a:solidFill>
                <a:srgbClr val="0054A6"/>
              </a:solidFill>
              <a:latin typeface="+mn-lt"/>
            </a:rPr>
            <a:t>по ПИ</a:t>
          </a:r>
        </a:p>
        <a:p>
          <a:pPr rtl="0">
            <a:lnSpc>
              <a:spcPct val="100000"/>
            </a:lnSpc>
            <a:spcAft>
              <a:spcPts val="0"/>
            </a:spcAft>
          </a:pPr>
          <a:r>
            <a:rPr lang="ru-RU" sz="1200" dirty="0">
              <a:solidFill>
                <a:srgbClr val="0054A6"/>
              </a:solidFill>
              <a:latin typeface="+mn-lt"/>
            </a:rPr>
            <a:t>в режиме вопрос-ответ, тренинги по подаче электронной заявки  </a:t>
          </a:r>
          <a:endParaRPr lang="ru-RU" sz="1200" dirty="0"/>
        </a:p>
      </dgm:t>
    </dgm:pt>
    <dgm:pt modelId="{24298072-2770-4225-8465-1C1C9B031424}" type="parTrans" cxnId="{1D074660-6A1E-4E9E-82EC-00C3FDEA1442}">
      <dgm:prSet/>
      <dgm:spPr/>
      <dgm:t>
        <a:bodyPr/>
        <a:lstStyle/>
        <a:p>
          <a:endParaRPr lang="ru-RU"/>
        </a:p>
      </dgm:t>
    </dgm:pt>
    <dgm:pt modelId="{41C14919-895D-451E-BFEA-9F5F991F13B4}" type="sibTrans" cxnId="{1D074660-6A1E-4E9E-82EC-00C3FDEA1442}">
      <dgm:prSet/>
      <dgm:spPr/>
      <dgm:t>
        <a:bodyPr/>
        <a:lstStyle/>
        <a:p>
          <a:endParaRPr lang="ru-RU"/>
        </a:p>
      </dgm:t>
    </dgm:pt>
    <dgm:pt modelId="{943E1618-FE97-4B21-BABA-9D85648AEAC5}">
      <dgm:prSet phldrT="[Текст]" custT="1"/>
      <dgm:spPr>
        <a:solidFill>
          <a:schemeClr val="accent1">
            <a:lumMod val="75000"/>
          </a:schemeClr>
        </a:solidFill>
      </dgm:spPr>
      <dgm:t>
        <a:bodyPr/>
        <a:lstStyle/>
        <a:p>
          <a:pPr rtl="0"/>
          <a:r>
            <a:rPr lang="ru-RU" sz="1800" b="0" dirty="0">
              <a:latin typeface="+mn-lt"/>
            </a:rPr>
            <a:t>Сотрудники системы Роспатента и подведомственных организаций</a:t>
          </a:r>
          <a:endParaRPr lang="ru-RU" sz="1800" dirty="0"/>
        </a:p>
      </dgm:t>
    </dgm:pt>
    <dgm:pt modelId="{E24E8A6B-14E8-43D0-828C-C6F8EAB835C5}" type="sibTrans" cxnId="{A7B96529-45A3-47BA-B949-0F62B8D16B59}">
      <dgm:prSet/>
      <dgm:spPr/>
      <dgm:t>
        <a:bodyPr/>
        <a:lstStyle/>
        <a:p>
          <a:endParaRPr lang="ru-RU"/>
        </a:p>
      </dgm:t>
    </dgm:pt>
    <dgm:pt modelId="{0BA5020D-573E-405E-85E8-7288973047AE}" type="parTrans" cxnId="{A7B96529-45A3-47BA-B949-0F62B8D16B59}">
      <dgm:prSet/>
      <dgm:spPr/>
      <dgm:t>
        <a:bodyPr/>
        <a:lstStyle/>
        <a:p>
          <a:endParaRPr lang="ru-RU"/>
        </a:p>
      </dgm:t>
    </dgm:pt>
    <dgm:pt modelId="{F6E648EE-DD84-4FC8-81B8-50FEB8EAB40A}">
      <dgm:prSet/>
      <dgm:spPr/>
      <dgm:t>
        <a:bodyPr/>
        <a:lstStyle/>
        <a:p>
          <a:endParaRPr lang="ru-RU"/>
        </a:p>
      </dgm:t>
    </dgm:pt>
    <dgm:pt modelId="{FF851411-6E8D-471A-96D0-C092EFA31416}" type="parTrans" cxnId="{DCB37F32-63B0-42DE-B997-8B699CF56419}">
      <dgm:prSet/>
      <dgm:spPr/>
      <dgm:t>
        <a:bodyPr/>
        <a:lstStyle/>
        <a:p>
          <a:endParaRPr lang="ru-RU"/>
        </a:p>
      </dgm:t>
    </dgm:pt>
    <dgm:pt modelId="{725E0F14-9D1C-4C16-B47C-B8E11E644DDF}" type="sibTrans" cxnId="{DCB37F32-63B0-42DE-B997-8B699CF56419}">
      <dgm:prSet/>
      <dgm:spPr/>
      <dgm:t>
        <a:bodyPr/>
        <a:lstStyle/>
        <a:p>
          <a:endParaRPr lang="ru-RU"/>
        </a:p>
      </dgm:t>
    </dgm:pt>
    <dgm:pt modelId="{315274B9-09A9-41E7-AF91-25C50A1DD138}" type="pres">
      <dgm:prSet presAssocID="{B26DE2F7-02CA-4E6E-BAFE-9EE01B6917CB}" presName="Name0" presStyleCnt="0">
        <dgm:presLayoutVars>
          <dgm:chMax val="1"/>
          <dgm:chPref val="1"/>
          <dgm:dir/>
          <dgm:animOne val="branch"/>
          <dgm:animLvl val="lvl"/>
        </dgm:presLayoutVars>
      </dgm:prSet>
      <dgm:spPr/>
    </dgm:pt>
    <dgm:pt modelId="{0C9C093C-F81A-44BC-A7A0-7EF751D45F2A}" type="pres">
      <dgm:prSet presAssocID="{A23CF961-E4B7-46F5-AB7B-AE4E43EA38E6}" presName="singleCycle" presStyleCnt="0"/>
      <dgm:spPr/>
    </dgm:pt>
    <dgm:pt modelId="{44ABDC69-E7E2-4D4D-8D09-301DCA7B397A}" type="pres">
      <dgm:prSet presAssocID="{A23CF961-E4B7-46F5-AB7B-AE4E43EA38E6}" presName="singleCenter" presStyleLbl="node1" presStyleIdx="0" presStyleCnt="8" custAng="0" custScaleX="18313" custScaleY="14980" custLinFactNeighborX="-299" custLinFactNeighborY="2455">
        <dgm:presLayoutVars>
          <dgm:chMax val="7"/>
          <dgm:chPref val="7"/>
        </dgm:presLayoutVars>
      </dgm:prSet>
      <dgm:spPr/>
    </dgm:pt>
    <dgm:pt modelId="{BE29C8BE-BD8C-4850-B29A-7EDD5779F760}" type="pres">
      <dgm:prSet presAssocID="{7D235B7E-750C-42BD-81D7-F2F4823C5490}" presName="Name56" presStyleLbl="parChTrans1D2" presStyleIdx="0" presStyleCnt="7"/>
      <dgm:spPr/>
    </dgm:pt>
    <dgm:pt modelId="{D39FD552-6AAF-4536-AF96-85232CE6C0C7}" type="pres">
      <dgm:prSet presAssocID="{DB3E25A4-9A68-4AB4-9966-656DD34CD418}" presName="text0" presStyleLbl="node1" presStyleIdx="1" presStyleCnt="8" custScaleX="354887" custScaleY="98865" custRadScaleRad="88611" custRadScaleInc="-6641">
        <dgm:presLayoutVars>
          <dgm:bulletEnabled val="1"/>
        </dgm:presLayoutVars>
      </dgm:prSet>
      <dgm:spPr/>
    </dgm:pt>
    <dgm:pt modelId="{3FD391E1-5F15-4252-8002-B2370570D05C}" type="pres">
      <dgm:prSet presAssocID="{126961AC-7D10-4D87-9BA9-F57374E625CB}" presName="Name56" presStyleLbl="parChTrans1D2" presStyleIdx="1" presStyleCnt="7"/>
      <dgm:spPr/>
    </dgm:pt>
    <dgm:pt modelId="{38F5CC15-3385-46FE-9B66-256166020163}" type="pres">
      <dgm:prSet presAssocID="{7E962A73-F37D-442B-9D07-6FD3984A2607}" presName="text0" presStyleLbl="node1" presStyleIdx="2" presStyleCnt="8" custScaleX="284649" custScaleY="96435" custRadScaleRad="179981" custRadScaleInc="67171">
        <dgm:presLayoutVars>
          <dgm:bulletEnabled val="1"/>
        </dgm:presLayoutVars>
      </dgm:prSet>
      <dgm:spPr/>
    </dgm:pt>
    <dgm:pt modelId="{FD43632D-618C-4DCF-AB2D-A6AFC4616974}" type="pres">
      <dgm:prSet presAssocID="{C032338A-474A-488C-8BB2-418F1571B1B1}" presName="Name56" presStyleLbl="parChTrans1D2" presStyleIdx="2" presStyleCnt="7"/>
      <dgm:spPr/>
    </dgm:pt>
    <dgm:pt modelId="{C9DD1282-9A8B-4AE9-8362-8CCCE093F08C}" type="pres">
      <dgm:prSet presAssocID="{AD54DDBE-C076-4131-B58D-6FBA34B8D0DE}" presName="text0" presStyleLbl="node1" presStyleIdx="3" presStyleCnt="8" custScaleX="300694" custScaleY="95640" custRadScaleRad="165130" custRadScaleInc="-18630">
        <dgm:presLayoutVars>
          <dgm:bulletEnabled val="1"/>
        </dgm:presLayoutVars>
      </dgm:prSet>
      <dgm:spPr/>
    </dgm:pt>
    <dgm:pt modelId="{8B9FE7F6-98BB-4428-9B6E-9EE820B4AF72}" type="pres">
      <dgm:prSet presAssocID="{C5926D27-8CE3-4821-80DA-DA6C856347B9}" presName="Name56" presStyleLbl="parChTrans1D2" presStyleIdx="3" presStyleCnt="7"/>
      <dgm:spPr/>
    </dgm:pt>
    <dgm:pt modelId="{913175CF-B5AE-48D9-BF6F-DD63070D8AC9}" type="pres">
      <dgm:prSet presAssocID="{8AB0580E-D70B-47C9-8618-E7859E18897B}" presName="text0" presStyleLbl="node1" presStyleIdx="4" presStyleCnt="8" custScaleX="263367" custScaleY="80458" custRadScaleRad="123584" custRadScaleInc="261946">
        <dgm:presLayoutVars>
          <dgm:bulletEnabled val="1"/>
        </dgm:presLayoutVars>
      </dgm:prSet>
      <dgm:spPr/>
    </dgm:pt>
    <dgm:pt modelId="{5F424D50-1679-4E7F-B9CF-7AC297AFFFFB}" type="pres">
      <dgm:prSet presAssocID="{24298072-2770-4225-8465-1C1C9B031424}" presName="Name56" presStyleLbl="parChTrans1D2" presStyleIdx="4" presStyleCnt="7"/>
      <dgm:spPr/>
    </dgm:pt>
    <dgm:pt modelId="{BFC0211A-BE77-44D5-A4A9-F72B4FCD1FC0}" type="pres">
      <dgm:prSet presAssocID="{4EA74F83-F6B5-4B10-A8C3-D38528FA0191}" presName="text0" presStyleLbl="node1" presStyleIdx="5" presStyleCnt="8" custScaleX="263367" custScaleY="80458" custRadScaleRad="121163" custRadScaleInc="-255975">
        <dgm:presLayoutVars>
          <dgm:bulletEnabled val="1"/>
        </dgm:presLayoutVars>
      </dgm:prSet>
      <dgm:spPr/>
    </dgm:pt>
    <dgm:pt modelId="{9AD765C8-4B96-4014-B9E8-B74D16FBF6AF}" type="pres">
      <dgm:prSet presAssocID="{0BA5020D-573E-405E-85E8-7288973047AE}" presName="Name56" presStyleLbl="parChTrans1D2" presStyleIdx="5" presStyleCnt="7"/>
      <dgm:spPr/>
    </dgm:pt>
    <dgm:pt modelId="{72AEF331-E764-4846-B353-F2D069DE72E1}" type="pres">
      <dgm:prSet presAssocID="{943E1618-FE97-4B21-BABA-9D85648AEAC5}" presName="text0" presStyleLbl="node1" presStyleIdx="6" presStyleCnt="8" custScaleX="323302" custScaleY="94489" custRadScaleRad="168998" custRadScaleInc="27234">
        <dgm:presLayoutVars>
          <dgm:bulletEnabled val="1"/>
        </dgm:presLayoutVars>
      </dgm:prSet>
      <dgm:spPr/>
    </dgm:pt>
    <dgm:pt modelId="{5C6396AA-996D-43D2-B48E-CCF64FB9E683}" type="pres">
      <dgm:prSet presAssocID="{C4486A4C-3916-4A94-B6FB-5AE0543D5B3C}" presName="Name56" presStyleLbl="parChTrans1D2" presStyleIdx="6" presStyleCnt="7"/>
      <dgm:spPr/>
    </dgm:pt>
    <dgm:pt modelId="{89DA76E1-C029-40FB-B154-62744C06BEA7}" type="pres">
      <dgm:prSet presAssocID="{D9E4BE43-F5BF-48C0-8CD2-DB08BB489EE8}" presName="text0" presStyleLbl="node1" presStyleIdx="7" presStyleCnt="8" custScaleX="285415" custRadScaleRad="181262" custRadScaleInc="-70965">
        <dgm:presLayoutVars>
          <dgm:bulletEnabled val="1"/>
        </dgm:presLayoutVars>
      </dgm:prSet>
      <dgm:spPr/>
    </dgm:pt>
  </dgm:ptLst>
  <dgm:cxnLst>
    <dgm:cxn modelId="{0D0BE202-D897-4E01-B9C8-B07B31CDDBDA}" type="presOf" srcId="{AD54DDBE-C076-4131-B58D-6FBA34B8D0DE}" destId="{C9DD1282-9A8B-4AE9-8362-8CCCE093F08C}" srcOrd="0" destOrd="0" presId="urn:microsoft.com/office/officeart/2008/layout/RadialCluster"/>
    <dgm:cxn modelId="{DF00F60A-AE05-40CA-8DA9-2829FC6DECF5}" type="presOf" srcId="{C032338A-474A-488C-8BB2-418F1571B1B1}" destId="{FD43632D-618C-4DCF-AB2D-A6AFC4616974}" srcOrd="0" destOrd="0" presId="urn:microsoft.com/office/officeart/2008/layout/RadialCluster"/>
    <dgm:cxn modelId="{F87B6F0C-5FA6-497B-903B-C610FA5D14ED}" type="presOf" srcId="{8AB0580E-D70B-47C9-8618-E7859E18897B}" destId="{913175CF-B5AE-48D9-BF6F-DD63070D8AC9}" srcOrd="0" destOrd="0" presId="urn:microsoft.com/office/officeart/2008/layout/RadialCluster"/>
    <dgm:cxn modelId="{B8ABAA1A-6F95-4B08-AFEA-F847FB7631F0}" type="presOf" srcId="{24298072-2770-4225-8465-1C1C9B031424}" destId="{5F424D50-1679-4E7F-B9CF-7AC297AFFFFB}" srcOrd="0" destOrd="0" presId="urn:microsoft.com/office/officeart/2008/layout/RadialCluster"/>
    <dgm:cxn modelId="{A9CD9D26-C8A6-4F8D-AF4F-0C822B06F0CE}" srcId="{A23CF961-E4B7-46F5-AB7B-AE4E43EA38E6}" destId="{DB3E25A4-9A68-4AB4-9966-656DD34CD418}" srcOrd="0" destOrd="0" parTransId="{7D235B7E-750C-42BD-81D7-F2F4823C5490}" sibTransId="{B75CAAE3-28C2-49A6-B2DA-D60BE425BC7D}"/>
    <dgm:cxn modelId="{A7B96529-45A3-47BA-B949-0F62B8D16B59}" srcId="{A23CF961-E4B7-46F5-AB7B-AE4E43EA38E6}" destId="{943E1618-FE97-4B21-BABA-9D85648AEAC5}" srcOrd="5" destOrd="0" parTransId="{0BA5020D-573E-405E-85E8-7288973047AE}" sibTransId="{E24E8A6B-14E8-43D0-828C-C6F8EAB835C5}"/>
    <dgm:cxn modelId="{23EE4D31-F965-4C2F-8C79-CBE6C6094E8D}" type="presOf" srcId="{D9E4BE43-F5BF-48C0-8CD2-DB08BB489EE8}" destId="{89DA76E1-C029-40FB-B154-62744C06BEA7}" srcOrd="0" destOrd="0" presId="urn:microsoft.com/office/officeart/2008/layout/RadialCluster"/>
    <dgm:cxn modelId="{64D50232-7E38-45BD-AF57-B4F023B3BAEE}" type="presOf" srcId="{DB3E25A4-9A68-4AB4-9966-656DD34CD418}" destId="{D39FD552-6AAF-4536-AF96-85232CE6C0C7}" srcOrd="0" destOrd="0" presId="urn:microsoft.com/office/officeart/2008/layout/RadialCluster"/>
    <dgm:cxn modelId="{DCB37F32-63B0-42DE-B997-8B699CF56419}" srcId="{B26DE2F7-02CA-4E6E-BAFE-9EE01B6917CB}" destId="{F6E648EE-DD84-4FC8-81B8-50FEB8EAB40A}" srcOrd="2" destOrd="0" parTransId="{FF851411-6E8D-471A-96D0-C092EFA31416}" sibTransId="{725E0F14-9D1C-4C16-B47C-B8E11E644DDF}"/>
    <dgm:cxn modelId="{B4FFD334-52B0-43B6-9C86-843575576044}" type="presOf" srcId="{A23CF961-E4B7-46F5-AB7B-AE4E43EA38E6}" destId="{44ABDC69-E7E2-4D4D-8D09-301DCA7B397A}" srcOrd="0" destOrd="0" presId="urn:microsoft.com/office/officeart/2008/layout/RadialCluster"/>
    <dgm:cxn modelId="{1D074660-6A1E-4E9E-82EC-00C3FDEA1442}" srcId="{A23CF961-E4B7-46F5-AB7B-AE4E43EA38E6}" destId="{4EA74F83-F6B5-4B10-A8C3-D38528FA0191}" srcOrd="4" destOrd="0" parTransId="{24298072-2770-4225-8465-1C1C9B031424}" sibTransId="{41C14919-895D-451E-BFEA-9F5F991F13B4}"/>
    <dgm:cxn modelId="{7F3AAD45-EC36-4F59-83F3-C6CE1E7F3FA4}" srcId="{A23CF961-E4B7-46F5-AB7B-AE4E43EA38E6}" destId="{AD54DDBE-C076-4131-B58D-6FBA34B8D0DE}" srcOrd="2" destOrd="0" parTransId="{C032338A-474A-488C-8BB2-418F1571B1B1}" sibTransId="{4685205A-9B7E-4E6B-A4A7-D2BAA1945431}"/>
    <dgm:cxn modelId="{8C15F966-1DFA-4378-BB99-51A8880C6978}" type="presOf" srcId="{7D235B7E-750C-42BD-81D7-F2F4823C5490}" destId="{BE29C8BE-BD8C-4850-B29A-7EDD5779F760}" srcOrd="0" destOrd="0" presId="urn:microsoft.com/office/officeart/2008/layout/RadialCluster"/>
    <dgm:cxn modelId="{57D56248-F6C2-493E-8DA4-B280089B057B}" srcId="{B26DE2F7-02CA-4E6E-BAFE-9EE01B6917CB}" destId="{A23CF961-E4B7-46F5-AB7B-AE4E43EA38E6}" srcOrd="0" destOrd="0" parTransId="{030196D8-47DD-4A7D-A70D-8E1B0D416838}" sibTransId="{F459B0FD-9E8E-4FCF-802D-B7D5D9F644EF}"/>
    <dgm:cxn modelId="{81709C48-546F-479B-A77B-48B28A119E2E}" srcId="{A23CF961-E4B7-46F5-AB7B-AE4E43EA38E6}" destId="{D9E4BE43-F5BF-48C0-8CD2-DB08BB489EE8}" srcOrd="6" destOrd="0" parTransId="{C4486A4C-3916-4A94-B6FB-5AE0543D5B3C}" sibTransId="{0364582E-B171-4317-8C89-8CDE2DFB5124}"/>
    <dgm:cxn modelId="{812B7C6B-D30F-4527-8328-056F1874D8DB}" type="presOf" srcId="{7E962A73-F37D-442B-9D07-6FD3984A2607}" destId="{38F5CC15-3385-46FE-9B66-256166020163}" srcOrd="0" destOrd="0" presId="urn:microsoft.com/office/officeart/2008/layout/RadialCluster"/>
    <dgm:cxn modelId="{F31D206D-E314-423C-8C21-DC4D6A3757AF}" type="presOf" srcId="{126961AC-7D10-4D87-9BA9-F57374E625CB}" destId="{3FD391E1-5F15-4252-8002-B2370570D05C}" srcOrd="0" destOrd="0" presId="urn:microsoft.com/office/officeart/2008/layout/RadialCluster"/>
    <dgm:cxn modelId="{9D87A289-6350-41CC-BDA2-EA9DCEF5A609}" type="presOf" srcId="{4EA74F83-F6B5-4B10-A8C3-D38528FA0191}" destId="{BFC0211A-BE77-44D5-A4A9-F72B4FCD1FC0}" srcOrd="0" destOrd="0" presId="urn:microsoft.com/office/officeart/2008/layout/RadialCluster"/>
    <dgm:cxn modelId="{B57ABA97-3B6C-486C-91D5-803EDD985098}" type="presOf" srcId="{C4486A4C-3916-4A94-B6FB-5AE0543D5B3C}" destId="{5C6396AA-996D-43D2-B48E-CCF64FB9E683}" srcOrd="0" destOrd="0" presId="urn:microsoft.com/office/officeart/2008/layout/RadialCluster"/>
    <dgm:cxn modelId="{9D4271A6-38DC-4B9D-98A0-DF089EECF64E}" srcId="{A23CF961-E4B7-46F5-AB7B-AE4E43EA38E6}" destId="{7E962A73-F37D-442B-9D07-6FD3984A2607}" srcOrd="1" destOrd="0" parTransId="{126961AC-7D10-4D87-9BA9-F57374E625CB}" sibTransId="{45E16AB6-77DB-4364-A3E6-ECEA2CDB06AB}"/>
    <dgm:cxn modelId="{034973B3-C34A-4A27-880F-F1A895FF017F}" srcId="{A23CF961-E4B7-46F5-AB7B-AE4E43EA38E6}" destId="{8AB0580E-D70B-47C9-8618-E7859E18897B}" srcOrd="3" destOrd="0" parTransId="{C5926D27-8CE3-4821-80DA-DA6C856347B9}" sibTransId="{DA2619D1-4F6C-4151-9FA9-D56AEB9E924C}"/>
    <dgm:cxn modelId="{3C9A2DBE-2F57-4C42-B7EF-048C3B7C3A14}" type="presOf" srcId="{B26DE2F7-02CA-4E6E-BAFE-9EE01B6917CB}" destId="{315274B9-09A9-41E7-AF91-25C50A1DD138}" srcOrd="0" destOrd="0" presId="urn:microsoft.com/office/officeart/2008/layout/RadialCluster"/>
    <dgm:cxn modelId="{24FD6FD9-C129-44A4-B1AF-28AE852044B8}" srcId="{B26DE2F7-02CA-4E6E-BAFE-9EE01B6917CB}" destId="{2AD87062-48DC-4A01-BA9B-D6A156A23A01}" srcOrd="1" destOrd="0" parTransId="{0D794678-3293-4DB6-9CEA-18456A0D048A}" sibTransId="{2BC732DE-76C0-4CE8-9F4E-F2D43C92290F}"/>
    <dgm:cxn modelId="{B1F3CBDD-2232-4BD1-B261-74CF2263CE3B}" type="presOf" srcId="{0BA5020D-573E-405E-85E8-7288973047AE}" destId="{9AD765C8-4B96-4014-B9E8-B74D16FBF6AF}" srcOrd="0" destOrd="0" presId="urn:microsoft.com/office/officeart/2008/layout/RadialCluster"/>
    <dgm:cxn modelId="{0BB5F1F1-7D72-4287-B95E-C191214B3D3D}" type="presOf" srcId="{943E1618-FE97-4B21-BABA-9D85648AEAC5}" destId="{72AEF331-E764-4846-B353-F2D069DE72E1}" srcOrd="0" destOrd="0" presId="urn:microsoft.com/office/officeart/2008/layout/RadialCluster"/>
    <dgm:cxn modelId="{5E642EFA-DC35-4B22-857C-D03B57F889AE}" type="presOf" srcId="{C5926D27-8CE3-4821-80DA-DA6C856347B9}" destId="{8B9FE7F6-98BB-4428-9B6E-9EE820B4AF72}" srcOrd="0" destOrd="0" presId="urn:microsoft.com/office/officeart/2008/layout/RadialCluster"/>
    <dgm:cxn modelId="{804340AD-DF5C-4123-9ACA-19846761351F}" type="presParOf" srcId="{315274B9-09A9-41E7-AF91-25C50A1DD138}" destId="{0C9C093C-F81A-44BC-A7A0-7EF751D45F2A}" srcOrd="0" destOrd="0" presId="urn:microsoft.com/office/officeart/2008/layout/RadialCluster"/>
    <dgm:cxn modelId="{24A010E9-C20E-4E38-8E22-EA0C8C060336}" type="presParOf" srcId="{0C9C093C-F81A-44BC-A7A0-7EF751D45F2A}" destId="{44ABDC69-E7E2-4D4D-8D09-301DCA7B397A}" srcOrd="0" destOrd="0" presId="urn:microsoft.com/office/officeart/2008/layout/RadialCluster"/>
    <dgm:cxn modelId="{033CE12B-6B85-4165-BBB7-4FCA5C570102}" type="presParOf" srcId="{0C9C093C-F81A-44BC-A7A0-7EF751D45F2A}" destId="{BE29C8BE-BD8C-4850-B29A-7EDD5779F760}" srcOrd="1" destOrd="0" presId="urn:microsoft.com/office/officeart/2008/layout/RadialCluster"/>
    <dgm:cxn modelId="{2DB2E6E7-3159-4810-90D3-2D7194CF85F1}" type="presParOf" srcId="{0C9C093C-F81A-44BC-A7A0-7EF751D45F2A}" destId="{D39FD552-6AAF-4536-AF96-85232CE6C0C7}" srcOrd="2" destOrd="0" presId="urn:microsoft.com/office/officeart/2008/layout/RadialCluster"/>
    <dgm:cxn modelId="{F04FFFC6-4E63-4124-A799-7DE060128679}" type="presParOf" srcId="{0C9C093C-F81A-44BC-A7A0-7EF751D45F2A}" destId="{3FD391E1-5F15-4252-8002-B2370570D05C}" srcOrd="3" destOrd="0" presId="urn:microsoft.com/office/officeart/2008/layout/RadialCluster"/>
    <dgm:cxn modelId="{1B26A071-8C0C-4810-AF4C-3DE6829F147E}" type="presParOf" srcId="{0C9C093C-F81A-44BC-A7A0-7EF751D45F2A}" destId="{38F5CC15-3385-46FE-9B66-256166020163}" srcOrd="4" destOrd="0" presId="urn:microsoft.com/office/officeart/2008/layout/RadialCluster"/>
    <dgm:cxn modelId="{10955C8E-E155-49EA-A9FE-A682E7CCF653}" type="presParOf" srcId="{0C9C093C-F81A-44BC-A7A0-7EF751D45F2A}" destId="{FD43632D-618C-4DCF-AB2D-A6AFC4616974}" srcOrd="5" destOrd="0" presId="urn:microsoft.com/office/officeart/2008/layout/RadialCluster"/>
    <dgm:cxn modelId="{80403459-3E46-4B8B-8EF9-39387F5ED73D}" type="presParOf" srcId="{0C9C093C-F81A-44BC-A7A0-7EF751D45F2A}" destId="{C9DD1282-9A8B-4AE9-8362-8CCCE093F08C}" srcOrd="6" destOrd="0" presId="urn:microsoft.com/office/officeart/2008/layout/RadialCluster"/>
    <dgm:cxn modelId="{0A47A267-E51E-4739-9C1E-F5B1CBD9FECF}" type="presParOf" srcId="{0C9C093C-F81A-44BC-A7A0-7EF751D45F2A}" destId="{8B9FE7F6-98BB-4428-9B6E-9EE820B4AF72}" srcOrd="7" destOrd="0" presId="urn:microsoft.com/office/officeart/2008/layout/RadialCluster"/>
    <dgm:cxn modelId="{7ACD287F-66D1-4128-B7B8-0DEE630C2875}" type="presParOf" srcId="{0C9C093C-F81A-44BC-A7A0-7EF751D45F2A}" destId="{913175CF-B5AE-48D9-BF6F-DD63070D8AC9}" srcOrd="8" destOrd="0" presId="urn:microsoft.com/office/officeart/2008/layout/RadialCluster"/>
    <dgm:cxn modelId="{6D65F035-CF2C-4E65-BBE4-F83D08285BA7}" type="presParOf" srcId="{0C9C093C-F81A-44BC-A7A0-7EF751D45F2A}" destId="{5F424D50-1679-4E7F-B9CF-7AC297AFFFFB}" srcOrd="9" destOrd="0" presId="urn:microsoft.com/office/officeart/2008/layout/RadialCluster"/>
    <dgm:cxn modelId="{D1614C43-5509-4469-8F28-55D64A14E058}" type="presParOf" srcId="{0C9C093C-F81A-44BC-A7A0-7EF751D45F2A}" destId="{BFC0211A-BE77-44D5-A4A9-F72B4FCD1FC0}" srcOrd="10" destOrd="0" presId="urn:microsoft.com/office/officeart/2008/layout/RadialCluster"/>
    <dgm:cxn modelId="{743EE4E8-46D4-4895-AD5D-73AFB1468F39}" type="presParOf" srcId="{0C9C093C-F81A-44BC-A7A0-7EF751D45F2A}" destId="{9AD765C8-4B96-4014-B9E8-B74D16FBF6AF}" srcOrd="11" destOrd="0" presId="urn:microsoft.com/office/officeart/2008/layout/RadialCluster"/>
    <dgm:cxn modelId="{FA0033C8-800E-4A9E-90C0-E38B94A2951B}" type="presParOf" srcId="{0C9C093C-F81A-44BC-A7A0-7EF751D45F2A}" destId="{72AEF331-E764-4846-B353-F2D069DE72E1}" srcOrd="12" destOrd="0" presId="urn:microsoft.com/office/officeart/2008/layout/RadialCluster"/>
    <dgm:cxn modelId="{E5BDC1DB-84AA-4B8D-A475-C813EFFA388E}" type="presParOf" srcId="{0C9C093C-F81A-44BC-A7A0-7EF751D45F2A}" destId="{5C6396AA-996D-43D2-B48E-CCF64FB9E683}" srcOrd="13" destOrd="0" presId="urn:microsoft.com/office/officeart/2008/layout/RadialCluster"/>
    <dgm:cxn modelId="{A273987E-4EDA-4C6B-B1FA-190856E4297A}" type="presParOf" srcId="{0C9C093C-F81A-44BC-A7A0-7EF751D45F2A}" destId="{89DA76E1-C029-40FB-B154-62744C06BEA7}" srcOrd="14"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55775-039C-485B-BE6E-5342B52EA8A5}">
      <dsp:nvSpPr>
        <dsp:cNvPr id="0" name=""/>
        <dsp:cNvSpPr/>
      </dsp:nvSpPr>
      <dsp:spPr>
        <a:xfrm>
          <a:off x="0" y="0"/>
          <a:ext cx="2822540" cy="98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ru-RU" sz="1400" i="0" kern="1200" dirty="0">
            <a:solidFill>
              <a:srgbClr val="0054A6"/>
            </a:solidFill>
          </a:endParaRPr>
        </a:p>
      </dsp:txBody>
      <dsp:txXfrm>
        <a:off x="0" y="0"/>
        <a:ext cx="2822540" cy="980535"/>
      </dsp:txXfrm>
    </dsp:sp>
    <dsp:sp modelId="{5D662DDB-EC42-4E80-AAE8-7AF4F4D507FC}">
      <dsp:nvSpPr>
        <dsp:cNvPr id="0" name=""/>
        <dsp:cNvSpPr/>
      </dsp:nvSpPr>
      <dsp:spPr>
        <a:xfrm>
          <a:off x="197881" y="1905918"/>
          <a:ext cx="236680" cy="23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8CEAC-59EF-498F-8135-C7726DDE4F10}">
      <dsp:nvSpPr>
        <dsp:cNvPr id="0" name=""/>
        <dsp:cNvSpPr/>
      </dsp:nvSpPr>
      <dsp:spPr>
        <a:xfrm>
          <a:off x="363558" y="1574564"/>
          <a:ext cx="236680" cy="23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1EE41-CD27-43E9-BF51-16341135792C}">
      <dsp:nvSpPr>
        <dsp:cNvPr id="0" name=""/>
        <dsp:cNvSpPr/>
      </dsp:nvSpPr>
      <dsp:spPr>
        <a:xfrm>
          <a:off x="761182" y="1640835"/>
          <a:ext cx="371927" cy="3719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1C6DF-CC21-4533-A11C-063F28CDF19D}">
      <dsp:nvSpPr>
        <dsp:cNvPr id="0" name=""/>
        <dsp:cNvSpPr/>
      </dsp:nvSpPr>
      <dsp:spPr>
        <a:xfrm>
          <a:off x="1092535" y="1276346"/>
          <a:ext cx="236680" cy="23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C80D09-86EA-4380-8F35-944ED1937DF9}">
      <dsp:nvSpPr>
        <dsp:cNvPr id="0" name=""/>
        <dsp:cNvSpPr/>
      </dsp:nvSpPr>
      <dsp:spPr>
        <a:xfrm>
          <a:off x="1523295" y="1143805"/>
          <a:ext cx="236680" cy="23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0A62B-215E-4B13-930D-41B9DBC30CE1}">
      <dsp:nvSpPr>
        <dsp:cNvPr id="0" name=""/>
        <dsp:cNvSpPr/>
      </dsp:nvSpPr>
      <dsp:spPr>
        <a:xfrm>
          <a:off x="2053460" y="1375752"/>
          <a:ext cx="236680" cy="23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66364-695C-4AB4-B7C3-F790AB9883A7}">
      <dsp:nvSpPr>
        <dsp:cNvPr id="0" name=""/>
        <dsp:cNvSpPr/>
      </dsp:nvSpPr>
      <dsp:spPr>
        <a:xfrm>
          <a:off x="2384813" y="1541429"/>
          <a:ext cx="371927" cy="3719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DE555-33DE-4A1A-9DB1-FD107B12E511}">
      <dsp:nvSpPr>
        <dsp:cNvPr id="0" name=""/>
        <dsp:cNvSpPr/>
      </dsp:nvSpPr>
      <dsp:spPr>
        <a:xfrm>
          <a:off x="2848708" y="1905918"/>
          <a:ext cx="236680" cy="23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69B77-C090-4C93-A4BF-6B19A508B839}">
      <dsp:nvSpPr>
        <dsp:cNvPr id="0" name=""/>
        <dsp:cNvSpPr/>
      </dsp:nvSpPr>
      <dsp:spPr>
        <a:xfrm>
          <a:off x="3047520" y="2270406"/>
          <a:ext cx="236680" cy="23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7D8A1-6902-4C57-962A-AB9063D8918F}">
      <dsp:nvSpPr>
        <dsp:cNvPr id="0" name=""/>
        <dsp:cNvSpPr/>
      </dsp:nvSpPr>
      <dsp:spPr>
        <a:xfrm>
          <a:off x="450229" y="2315039"/>
          <a:ext cx="608608" cy="6086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8DB63-F80E-486F-BA15-1B23AFC8E876}">
      <dsp:nvSpPr>
        <dsp:cNvPr id="0" name=""/>
        <dsp:cNvSpPr/>
      </dsp:nvSpPr>
      <dsp:spPr>
        <a:xfrm>
          <a:off x="32205" y="2833707"/>
          <a:ext cx="236680" cy="23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BB938-1790-471E-B080-345979A775D4}">
      <dsp:nvSpPr>
        <dsp:cNvPr id="0" name=""/>
        <dsp:cNvSpPr/>
      </dsp:nvSpPr>
      <dsp:spPr>
        <a:xfrm>
          <a:off x="231017" y="3131925"/>
          <a:ext cx="371927" cy="3719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72CFF-3658-485C-9598-A7812A6B1485}">
      <dsp:nvSpPr>
        <dsp:cNvPr id="0" name=""/>
        <dsp:cNvSpPr/>
      </dsp:nvSpPr>
      <dsp:spPr>
        <a:xfrm>
          <a:off x="728047" y="3397008"/>
          <a:ext cx="540985" cy="540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31826-D127-44F0-9711-A0AD301F1C75}">
      <dsp:nvSpPr>
        <dsp:cNvPr id="0" name=""/>
        <dsp:cNvSpPr/>
      </dsp:nvSpPr>
      <dsp:spPr>
        <a:xfrm>
          <a:off x="1423889" y="3827767"/>
          <a:ext cx="236680" cy="23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942C9-1B56-4F55-B2BB-9E9C17C10734}">
      <dsp:nvSpPr>
        <dsp:cNvPr id="0" name=""/>
        <dsp:cNvSpPr/>
      </dsp:nvSpPr>
      <dsp:spPr>
        <a:xfrm>
          <a:off x="1556430" y="3397008"/>
          <a:ext cx="371927" cy="3719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9D5C6-E1CC-4AA9-9075-098858DF0F5F}">
      <dsp:nvSpPr>
        <dsp:cNvPr id="0" name=""/>
        <dsp:cNvSpPr/>
      </dsp:nvSpPr>
      <dsp:spPr>
        <a:xfrm>
          <a:off x="1887783" y="3860902"/>
          <a:ext cx="236680" cy="23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D0B8C-3DC1-4B1B-8137-62A1B3A4B876}">
      <dsp:nvSpPr>
        <dsp:cNvPr id="0" name=""/>
        <dsp:cNvSpPr/>
      </dsp:nvSpPr>
      <dsp:spPr>
        <a:xfrm>
          <a:off x="2186001" y="3330737"/>
          <a:ext cx="540985" cy="540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78A741-B5CD-420D-BF42-9370644E1FDA}">
      <dsp:nvSpPr>
        <dsp:cNvPr id="0" name=""/>
        <dsp:cNvSpPr/>
      </dsp:nvSpPr>
      <dsp:spPr>
        <a:xfrm>
          <a:off x="2914979" y="3198196"/>
          <a:ext cx="371927" cy="3719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38B67-0AC7-428B-AEB0-450CCD789139}">
      <dsp:nvSpPr>
        <dsp:cNvPr id="0" name=""/>
        <dsp:cNvSpPr/>
      </dsp:nvSpPr>
      <dsp:spPr>
        <a:xfrm flipH="1">
          <a:off x="3604819" y="1576682"/>
          <a:ext cx="1197518" cy="208531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6857C1-412D-4EB1-8424-FE62809483AA}">
      <dsp:nvSpPr>
        <dsp:cNvPr id="0" name=""/>
        <dsp:cNvSpPr/>
      </dsp:nvSpPr>
      <dsp:spPr>
        <a:xfrm>
          <a:off x="4484424" y="1641297"/>
          <a:ext cx="2978992" cy="208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endParaRPr lang="ru-RU" sz="1600" kern="1200" dirty="0"/>
        </a:p>
      </dsp:txBody>
      <dsp:txXfrm>
        <a:off x="4484424" y="1641297"/>
        <a:ext cx="2978992" cy="2085294"/>
      </dsp:txXfrm>
    </dsp:sp>
    <dsp:sp modelId="{444AF677-5F71-44B3-828C-14648D9F5CB2}">
      <dsp:nvSpPr>
        <dsp:cNvPr id="0" name=""/>
        <dsp:cNvSpPr/>
      </dsp:nvSpPr>
      <dsp:spPr>
        <a:xfrm flipH="1">
          <a:off x="7093292" y="1578350"/>
          <a:ext cx="1245546" cy="208531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9664D-8E77-4D45-B38B-C179D293B63A}">
      <dsp:nvSpPr>
        <dsp:cNvPr id="0" name=""/>
        <dsp:cNvSpPr/>
      </dsp:nvSpPr>
      <dsp:spPr>
        <a:xfrm>
          <a:off x="9404122" y="2194383"/>
          <a:ext cx="1354772" cy="11265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b="1" kern="1200" dirty="0">
            <a:solidFill>
              <a:schemeClr val="tx1"/>
            </a:solidFill>
          </a:endParaRPr>
        </a:p>
      </dsp:txBody>
      <dsp:txXfrm>
        <a:off x="9602524" y="2359359"/>
        <a:ext cx="957968" cy="796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1954C-B28F-4D40-A26D-4A198C42E9D5}">
      <dsp:nvSpPr>
        <dsp:cNvPr id="0" name=""/>
        <dsp:cNvSpPr/>
      </dsp:nvSpPr>
      <dsp:spPr>
        <a:xfrm rot="5400000">
          <a:off x="751749" y="-132608"/>
          <a:ext cx="875638" cy="196002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2D9AF-CB12-4184-9D1A-85C44B309E7E}">
      <dsp:nvSpPr>
        <dsp:cNvPr id="0" name=""/>
        <dsp:cNvSpPr/>
      </dsp:nvSpPr>
      <dsp:spPr>
        <a:xfrm>
          <a:off x="749419" y="627971"/>
          <a:ext cx="1729615" cy="1153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1" kern="1200" dirty="0">
              <a:solidFill>
                <a:srgbClr val="0054A6"/>
              </a:solidFill>
            </a:rPr>
            <a:t>Страны</a:t>
          </a:r>
        </a:p>
      </dsp:txBody>
      <dsp:txXfrm>
        <a:off x="749419" y="627971"/>
        <a:ext cx="1729615" cy="1153048"/>
      </dsp:txXfrm>
    </dsp:sp>
    <dsp:sp modelId="{B09B3405-CC5F-4E62-9870-CEE170739584}">
      <dsp:nvSpPr>
        <dsp:cNvPr id="0" name=""/>
        <dsp:cNvSpPr/>
      </dsp:nvSpPr>
      <dsp:spPr>
        <a:xfrm>
          <a:off x="2904581" y="295517"/>
          <a:ext cx="248193" cy="24819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6DBA3-E392-45A4-BAE6-E049951373B8}">
      <dsp:nvSpPr>
        <dsp:cNvPr id="0" name=""/>
        <dsp:cNvSpPr/>
      </dsp:nvSpPr>
      <dsp:spPr>
        <a:xfrm rot="5400000">
          <a:off x="3586345" y="267459"/>
          <a:ext cx="875638" cy="145704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EFB08-7560-4B35-A2E8-FB2974D7FCF9}">
      <dsp:nvSpPr>
        <dsp:cNvPr id="0" name=""/>
        <dsp:cNvSpPr/>
      </dsp:nvSpPr>
      <dsp:spPr>
        <a:xfrm>
          <a:off x="3549331" y="769982"/>
          <a:ext cx="1911972" cy="1153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1" kern="1200" dirty="0">
              <a:solidFill>
                <a:srgbClr val="0054A6"/>
              </a:solidFill>
            </a:rPr>
            <a:t>Объект промышленной собственности</a:t>
          </a:r>
        </a:p>
      </dsp:txBody>
      <dsp:txXfrm>
        <a:off x="3549331" y="769982"/>
        <a:ext cx="1911972" cy="1153048"/>
      </dsp:txXfrm>
    </dsp:sp>
    <dsp:sp modelId="{BDC3A4E2-EF46-4645-8FA2-B97CE0BA06F4}">
      <dsp:nvSpPr>
        <dsp:cNvPr id="0" name=""/>
        <dsp:cNvSpPr/>
      </dsp:nvSpPr>
      <dsp:spPr>
        <a:xfrm>
          <a:off x="5648324" y="491491"/>
          <a:ext cx="248193" cy="24819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10936-40FA-4B08-A0A3-907248319E3A}">
      <dsp:nvSpPr>
        <dsp:cNvPr id="0" name=""/>
        <dsp:cNvSpPr/>
      </dsp:nvSpPr>
      <dsp:spPr>
        <a:xfrm rot="5400000">
          <a:off x="6324787" y="475455"/>
          <a:ext cx="875638" cy="145704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42C0D-B0A3-47B1-839F-D60630E9B227}">
      <dsp:nvSpPr>
        <dsp:cNvPr id="0" name=""/>
        <dsp:cNvSpPr/>
      </dsp:nvSpPr>
      <dsp:spPr>
        <a:xfrm>
          <a:off x="6266569" y="917355"/>
          <a:ext cx="2015378" cy="1153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1" kern="1200" dirty="0">
              <a:solidFill>
                <a:srgbClr val="0054A6"/>
              </a:solidFill>
            </a:rPr>
            <a:t>Сведения относящиеся к объекту</a:t>
          </a:r>
        </a:p>
      </dsp:txBody>
      <dsp:txXfrm>
        <a:off x="6266569" y="917355"/>
        <a:ext cx="2015378" cy="1153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BDC69-E7E2-4D4D-8D09-301DCA7B397A}">
      <dsp:nvSpPr>
        <dsp:cNvPr id="0" name=""/>
        <dsp:cNvSpPr/>
      </dsp:nvSpPr>
      <dsp:spPr>
        <a:xfrm>
          <a:off x="5389438" y="2856608"/>
          <a:ext cx="297696" cy="2435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266700">
            <a:lnSpc>
              <a:spcPct val="90000"/>
            </a:lnSpc>
            <a:spcBef>
              <a:spcPct val="0"/>
            </a:spcBef>
            <a:spcAft>
              <a:spcPct val="35000"/>
            </a:spcAft>
            <a:buNone/>
          </a:pPr>
          <a:endParaRPr lang="ru-RU" sz="600" kern="1200" dirty="0"/>
        </a:p>
      </dsp:txBody>
      <dsp:txXfrm>
        <a:off x="5401325" y="2868495"/>
        <a:ext cx="273922" cy="219740"/>
      </dsp:txXfrm>
    </dsp:sp>
    <dsp:sp modelId="{BE29C8BE-BD8C-4850-B29A-7EDD5779F760}">
      <dsp:nvSpPr>
        <dsp:cNvPr id="0" name=""/>
        <dsp:cNvSpPr/>
      </dsp:nvSpPr>
      <dsp:spPr>
        <a:xfrm rot="16124895">
          <a:off x="4812495" y="2149106"/>
          <a:ext cx="1415341" cy="0"/>
        </a:xfrm>
        <a:custGeom>
          <a:avLst/>
          <a:gdLst/>
          <a:ahLst/>
          <a:cxnLst/>
          <a:rect l="0" t="0" r="0" b="0"/>
          <a:pathLst>
            <a:path>
              <a:moveTo>
                <a:pt x="0" y="0"/>
              </a:moveTo>
              <a:lnTo>
                <a:pt x="141534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9FD552-6AAF-4536-AF96-85232CE6C0C7}">
      <dsp:nvSpPr>
        <dsp:cNvPr id="0" name=""/>
        <dsp:cNvSpPr/>
      </dsp:nvSpPr>
      <dsp:spPr>
        <a:xfrm>
          <a:off x="3560313" y="364814"/>
          <a:ext cx="3865259" cy="1076790"/>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ct val="35000"/>
            </a:spcAft>
            <a:buNone/>
          </a:pPr>
          <a:r>
            <a:rPr lang="ru-RU" sz="1800" b="0" kern="1200" dirty="0">
              <a:latin typeface="+mn-lt"/>
            </a:rPr>
            <a:t>Виртуальные пользователи, посетители сайтов Роспатента и ФИПС, электронной библиотеки</a:t>
          </a:r>
          <a:endParaRPr lang="ru-RU" sz="1800" kern="1200" dirty="0"/>
        </a:p>
      </dsp:txBody>
      <dsp:txXfrm>
        <a:off x="3612878" y="417379"/>
        <a:ext cx="3760129" cy="971660"/>
      </dsp:txXfrm>
    </dsp:sp>
    <dsp:sp modelId="{3FD391E1-5F15-4252-8002-B2370570D05C}">
      <dsp:nvSpPr>
        <dsp:cNvPr id="0" name=""/>
        <dsp:cNvSpPr/>
      </dsp:nvSpPr>
      <dsp:spPr>
        <a:xfrm rot="20239922">
          <a:off x="5589632" y="2429750"/>
          <a:ext cx="2524446" cy="0"/>
        </a:xfrm>
        <a:custGeom>
          <a:avLst/>
          <a:gdLst/>
          <a:ahLst/>
          <a:cxnLst/>
          <a:rect l="0" t="0" r="0" b="0"/>
          <a:pathLst>
            <a:path>
              <a:moveTo>
                <a:pt x="0" y="0"/>
              </a:moveTo>
              <a:lnTo>
                <a:pt x="252444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F5CC15-3385-46FE-9B66-256166020163}">
      <dsp:nvSpPr>
        <dsp:cNvPr id="0" name=""/>
        <dsp:cNvSpPr/>
      </dsp:nvSpPr>
      <dsp:spPr>
        <a:xfrm>
          <a:off x="7723859" y="892977"/>
          <a:ext cx="3100260" cy="1050323"/>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rtl="0">
            <a:lnSpc>
              <a:spcPct val="90000"/>
            </a:lnSpc>
            <a:spcBef>
              <a:spcPct val="0"/>
            </a:spcBef>
            <a:spcAft>
              <a:spcPct val="35000"/>
            </a:spcAft>
            <a:buNone/>
          </a:pPr>
          <a:r>
            <a:rPr lang="ru-RU" sz="1100" b="1" kern="1200" dirty="0">
              <a:solidFill>
                <a:srgbClr val="0054A6"/>
              </a:solidFill>
              <a:latin typeface="+mn-lt"/>
            </a:rPr>
            <a:t>Информационные продукты ВПТБ</a:t>
          </a:r>
        </a:p>
        <a:p>
          <a:pPr marL="0" lvl="0" indent="0" algn="ctr" defTabSz="488950" rtl="0">
            <a:lnSpc>
              <a:spcPct val="90000"/>
            </a:lnSpc>
            <a:spcBef>
              <a:spcPct val="0"/>
            </a:spcBef>
            <a:spcAft>
              <a:spcPct val="35000"/>
            </a:spcAft>
            <a:buNone/>
          </a:pPr>
          <a:r>
            <a:rPr lang="ru-RU" sz="1100" kern="1200" dirty="0">
              <a:solidFill>
                <a:srgbClr val="0054A6"/>
              </a:solidFill>
              <a:latin typeface="+mn-lt"/>
            </a:rPr>
            <a:t>Электронная библиотека, справочные, библиографические материалы, мультимедиа, виртуальные коллекции  </a:t>
          </a:r>
          <a:endParaRPr lang="ru-RU" sz="1100" kern="1200" dirty="0">
            <a:solidFill>
              <a:srgbClr val="0054A6"/>
            </a:solidFill>
          </a:endParaRPr>
        </a:p>
      </dsp:txBody>
      <dsp:txXfrm>
        <a:off x="7775132" y="944250"/>
        <a:ext cx="2997714" cy="947777"/>
      </dsp:txXfrm>
    </dsp:sp>
    <dsp:sp modelId="{FD43632D-618C-4DCF-AB2D-A6AFC4616974}">
      <dsp:nvSpPr>
        <dsp:cNvPr id="0" name=""/>
        <dsp:cNvSpPr/>
      </dsp:nvSpPr>
      <dsp:spPr>
        <a:xfrm rot="381011">
          <a:off x="5681404" y="3098221"/>
          <a:ext cx="1867755" cy="0"/>
        </a:xfrm>
        <a:custGeom>
          <a:avLst/>
          <a:gdLst/>
          <a:ahLst/>
          <a:cxnLst/>
          <a:rect l="0" t="0" r="0" b="0"/>
          <a:pathLst>
            <a:path>
              <a:moveTo>
                <a:pt x="0" y="0"/>
              </a:moveTo>
              <a:lnTo>
                <a:pt x="186775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DD1282-9A8B-4AE9-8362-8CCCE093F08C}">
      <dsp:nvSpPr>
        <dsp:cNvPr id="0" name=""/>
        <dsp:cNvSpPr/>
      </dsp:nvSpPr>
      <dsp:spPr>
        <a:xfrm>
          <a:off x="7543429" y="2862914"/>
          <a:ext cx="3275014" cy="104166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ct val="35000"/>
            </a:spcAft>
            <a:buNone/>
          </a:pPr>
          <a:r>
            <a:rPr lang="ru-RU" sz="1800" kern="1200" dirty="0">
              <a:latin typeface="+mn-lt"/>
            </a:rPr>
            <a:t>Различные категории пользователей, посетители библиотеки</a:t>
          </a:r>
        </a:p>
      </dsp:txBody>
      <dsp:txXfrm>
        <a:off x="7594279" y="2913764"/>
        <a:ext cx="3173314" cy="939965"/>
      </dsp:txXfrm>
    </dsp:sp>
    <dsp:sp modelId="{8B9FE7F6-98BB-4428-9B6E-9EE820B4AF72}">
      <dsp:nvSpPr>
        <dsp:cNvPr id="0" name=""/>
        <dsp:cNvSpPr/>
      </dsp:nvSpPr>
      <dsp:spPr>
        <a:xfrm rot="7979572">
          <a:off x="3836755" y="3790730"/>
          <a:ext cx="1888353" cy="0"/>
        </a:xfrm>
        <a:custGeom>
          <a:avLst/>
          <a:gdLst/>
          <a:ahLst/>
          <a:cxnLst/>
          <a:rect l="0" t="0" r="0" b="0"/>
          <a:pathLst>
            <a:path>
              <a:moveTo>
                <a:pt x="0" y="0"/>
              </a:moveTo>
              <a:lnTo>
                <a:pt x="188835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3175CF-B5AE-48D9-BF6F-DD63070D8AC9}">
      <dsp:nvSpPr>
        <dsp:cNvPr id="0" name=""/>
        <dsp:cNvSpPr/>
      </dsp:nvSpPr>
      <dsp:spPr>
        <a:xfrm>
          <a:off x="2294373" y="4481338"/>
          <a:ext cx="2868467" cy="87630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rtl="0">
            <a:lnSpc>
              <a:spcPct val="90000"/>
            </a:lnSpc>
            <a:spcBef>
              <a:spcPct val="0"/>
            </a:spcBef>
            <a:spcAft>
              <a:spcPct val="35000"/>
            </a:spcAft>
            <a:buNone/>
          </a:pPr>
          <a:r>
            <a:rPr lang="ru-RU" sz="1200" b="1" kern="1200" dirty="0">
              <a:solidFill>
                <a:srgbClr val="0054A6"/>
              </a:solidFill>
              <a:latin typeface="+mn-lt"/>
            </a:rPr>
            <a:t>Мероприятия:</a:t>
          </a:r>
          <a:r>
            <a:rPr lang="ru-RU" sz="1200" kern="1200" dirty="0">
              <a:solidFill>
                <a:srgbClr val="0054A6"/>
              </a:solidFill>
              <a:latin typeface="+mn-lt"/>
            </a:rPr>
            <a:t> конференции, круглые столы, тематические встречи, </a:t>
          </a:r>
          <a:r>
            <a:rPr lang="ru-RU" sz="1200" kern="1200" dirty="0" err="1">
              <a:solidFill>
                <a:srgbClr val="0054A6"/>
              </a:solidFill>
              <a:latin typeface="+mn-lt"/>
            </a:rPr>
            <a:t>вебинары</a:t>
          </a:r>
          <a:r>
            <a:rPr lang="ru-RU" sz="1200" kern="1200" dirty="0">
              <a:solidFill>
                <a:srgbClr val="0054A6"/>
              </a:solidFill>
              <a:latin typeface="+mn-lt"/>
            </a:rPr>
            <a:t>,  выставки </a:t>
          </a:r>
          <a:endParaRPr lang="ru-RU" sz="1200" kern="1200" dirty="0"/>
        </a:p>
      </dsp:txBody>
      <dsp:txXfrm>
        <a:off x="2337151" y="4524116"/>
        <a:ext cx="2782911" cy="790753"/>
      </dsp:txXfrm>
    </dsp:sp>
    <dsp:sp modelId="{5F424D50-1679-4E7F-B9CF-7AC297AFFFFB}">
      <dsp:nvSpPr>
        <dsp:cNvPr id="0" name=""/>
        <dsp:cNvSpPr/>
      </dsp:nvSpPr>
      <dsp:spPr>
        <a:xfrm rot="2887898">
          <a:off x="5337418" y="3794233"/>
          <a:ext cx="1864182" cy="0"/>
        </a:xfrm>
        <a:custGeom>
          <a:avLst/>
          <a:gdLst/>
          <a:ahLst/>
          <a:cxnLst/>
          <a:rect l="0" t="0" r="0" b="0"/>
          <a:pathLst>
            <a:path>
              <a:moveTo>
                <a:pt x="0" y="0"/>
              </a:moveTo>
              <a:lnTo>
                <a:pt x="1864182"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C0211A-BE77-44D5-A4A9-F72B4FCD1FC0}">
      <dsp:nvSpPr>
        <dsp:cNvPr id="0" name=""/>
        <dsp:cNvSpPr/>
      </dsp:nvSpPr>
      <dsp:spPr>
        <a:xfrm>
          <a:off x="5850071" y="4488343"/>
          <a:ext cx="2868467" cy="876309"/>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rtl="0">
            <a:lnSpc>
              <a:spcPct val="100000"/>
            </a:lnSpc>
            <a:spcBef>
              <a:spcPct val="0"/>
            </a:spcBef>
            <a:spcAft>
              <a:spcPts val="0"/>
            </a:spcAft>
            <a:buNone/>
          </a:pPr>
          <a:r>
            <a:rPr lang="ru-RU" sz="1200" b="1" kern="1200" dirty="0">
              <a:solidFill>
                <a:srgbClr val="0054A6"/>
              </a:solidFill>
              <a:latin typeface="+mn-lt"/>
            </a:rPr>
            <a:t>Справки, консультации </a:t>
          </a:r>
          <a:r>
            <a:rPr lang="ru-RU" sz="1200" kern="1200" dirty="0">
              <a:solidFill>
                <a:srgbClr val="0054A6"/>
              </a:solidFill>
              <a:latin typeface="+mn-lt"/>
            </a:rPr>
            <a:t>по ПИ</a:t>
          </a:r>
        </a:p>
        <a:p>
          <a:pPr marL="0" lvl="0" indent="0" algn="ctr" defTabSz="533400" rtl="0">
            <a:lnSpc>
              <a:spcPct val="100000"/>
            </a:lnSpc>
            <a:spcBef>
              <a:spcPct val="0"/>
            </a:spcBef>
            <a:spcAft>
              <a:spcPts val="0"/>
            </a:spcAft>
            <a:buNone/>
          </a:pPr>
          <a:r>
            <a:rPr lang="ru-RU" sz="1200" kern="1200" dirty="0">
              <a:solidFill>
                <a:srgbClr val="0054A6"/>
              </a:solidFill>
              <a:latin typeface="+mn-lt"/>
            </a:rPr>
            <a:t>в режиме вопрос-ответ, тренинги по подаче электронной заявки  </a:t>
          </a:r>
          <a:endParaRPr lang="ru-RU" sz="1200" kern="1200" dirty="0"/>
        </a:p>
      </dsp:txBody>
      <dsp:txXfrm>
        <a:off x="5892849" y="4531121"/>
        <a:ext cx="2782911" cy="790753"/>
      </dsp:txXfrm>
    </dsp:sp>
    <dsp:sp modelId="{9AD765C8-4B96-4014-B9E8-B74D16FBF6AF}">
      <dsp:nvSpPr>
        <dsp:cNvPr id="0" name=""/>
        <dsp:cNvSpPr/>
      </dsp:nvSpPr>
      <dsp:spPr>
        <a:xfrm rot="10547484">
          <a:off x="3577795" y="3055885"/>
          <a:ext cx="1814088" cy="0"/>
        </a:xfrm>
        <a:custGeom>
          <a:avLst/>
          <a:gdLst/>
          <a:ahLst/>
          <a:cxnLst/>
          <a:rect l="0" t="0" r="0" b="0"/>
          <a:pathLst>
            <a:path>
              <a:moveTo>
                <a:pt x="0" y="0"/>
              </a:moveTo>
              <a:lnTo>
                <a:pt x="181408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AEF331-E764-4846-B353-F2D069DE72E1}">
      <dsp:nvSpPr>
        <dsp:cNvPr id="0" name=""/>
        <dsp:cNvSpPr/>
      </dsp:nvSpPr>
      <dsp:spPr>
        <a:xfrm>
          <a:off x="58991" y="2737444"/>
          <a:ext cx="3521250" cy="102912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ct val="35000"/>
            </a:spcAft>
            <a:buNone/>
          </a:pPr>
          <a:r>
            <a:rPr lang="ru-RU" sz="1800" b="0" kern="1200" dirty="0">
              <a:latin typeface="+mn-lt"/>
            </a:rPr>
            <a:t>Сотрудники системы Роспатента и подведомственных организаций</a:t>
          </a:r>
          <a:endParaRPr lang="ru-RU" sz="1800" kern="1200" dirty="0"/>
        </a:p>
      </dsp:txBody>
      <dsp:txXfrm>
        <a:off x="109229" y="2787682"/>
        <a:ext cx="3420774" cy="928652"/>
      </dsp:txXfrm>
    </dsp:sp>
    <dsp:sp modelId="{5C6396AA-996D-43D2-B48E-CCF64FB9E683}">
      <dsp:nvSpPr>
        <dsp:cNvPr id="0" name=""/>
        <dsp:cNvSpPr/>
      </dsp:nvSpPr>
      <dsp:spPr>
        <a:xfrm rot="12110067">
          <a:off x="3050444" y="2467578"/>
          <a:ext cx="2426011" cy="0"/>
        </a:xfrm>
        <a:custGeom>
          <a:avLst/>
          <a:gdLst/>
          <a:ahLst/>
          <a:cxnLst/>
          <a:rect l="0" t="0" r="0" b="0"/>
          <a:pathLst>
            <a:path>
              <a:moveTo>
                <a:pt x="0" y="0"/>
              </a:moveTo>
              <a:lnTo>
                <a:pt x="242601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A76E1-C029-40FB-B154-62744C06BEA7}">
      <dsp:nvSpPr>
        <dsp:cNvPr id="0" name=""/>
        <dsp:cNvSpPr/>
      </dsp:nvSpPr>
      <dsp:spPr>
        <a:xfrm>
          <a:off x="223994" y="927278"/>
          <a:ext cx="3108603" cy="1089152"/>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rtl="0">
            <a:lnSpc>
              <a:spcPct val="90000"/>
            </a:lnSpc>
            <a:spcBef>
              <a:spcPct val="0"/>
            </a:spcBef>
            <a:spcAft>
              <a:spcPct val="35000"/>
            </a:spcAft>
            <a:buNone/>
          </a:pPr>
          <a:r>
            <a:rPr lang="ru-RU" sz="1200" b="1" kern="1200" dirty="0">
              <a:solidFill>
                <a:srgbClr val="0054A6"/>
              </a:solidFill>
              <a:latin typeface="+mn-lt"/>
            </a:rPr>
            <a:t>Информационные ресурсы ГПФ:</a:t>
          </a:r>
          <a:r>
            <a:rPr lang="ru-RU" sz="1200" kern="1200" dirty="0">
              <a:solidFill>
                <a:srgbClr val="0054A6"/>
              </a:solidFill>
              <a:latin typeface="+mn-lt"/>
            </a:rPr>
            <a:t> поисковая платформа Роспатента, ИПС ФИПС, дополнительные точки доступа </a:t>
          </a:r>
        </a:p>
        <a:p>
          <a:pPr marL="0" lvl="0" indent="0" algn="ctr" defTabSz="533400" rtl="0">
            <a:lnSpc>
              <a:spcPct val="90000"/>
            </a:lnSpc>
            <a:spcBef>
              <a:spcPct val="0"/>
            </a:spcBef>
            <a:spcAft>
              <a:spcPct val="35000"/>
            </a:spcAft>
            <a:buNone/>
          </a:pPr>
          <a:r>
            <a:rPr lang="ru-RU" sz="1200" kern="1200" dirty="0">
              <a:solidFill>
                <a:srgbClr val="0054A6"/>
              </a:solidFill>
              <a:latin typeface="+mn-lt"/>
            </a:rPr>
            <a:t>к ПИ</a:t>
          </a:r>
          <a:endParaRPr lang="ru-RU" sz="1200" kern="1200" dirty="0">
            <a:solidFill>
              <a:srgbClr val="0054A6"/>
            </a:solidFill>
          </a:endParaRPr>
        </a:p>
      </dsp:txBody>
      <dsp:txXfrm>
        <a:off x="277162" y="980446"/>
        <a:ext cx="3002267" cy="98281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0.20282</cdr:x>
      <cdr:y>0.22815</cdr:y>
    </cdr:from>
    <cdr:to>
      <cdr:x>0.38895</cdr:x>
      <cdr:y>0.41741</cdr:y>
    </cdr:to>
    <cdr:sp macro="" textlink="">
      <cdr:nvSpPr>
        <cdr:cNvPr id="2" name="TextBox 1"/>
        <cdr:cNvSpPr txBox="1"/>
      </cdr:nvSpPr>
      <cdr:spPr>
        <a:xfrm xmlns:a="http://schemas.openxmlformats.org/drawingml/2006/main">
          <a:off x="1786974" y="1086430"/>
          <a:ext cx="1639957" cy="901195"/>
        </a:xfrm>
        <a:prstGeom xmlns:a="http://schemas.openxmlformats.org/drawingml/2006/main" prst="rect">
          <a:avLst/>
        </a:prstGeom>
      </cdr:spPr>
      <cdr:txBody>
        <a:bodyPr xmlns:a="http://schemas.openxmlformats.org/drawingml/2006/main" vertOverflow="clip" wrap="square" rtlCol="0" anchor="t" anchorCtr="0">
          <a:noAutofit/>
        </a:bodyPr>
        <a:lstStyle xmlns:a="http://schemas.openxmlformats.org/drawingml/2006/main"/>
        <a:p xmlns:a="http://schemas.openxmlformats.org/drawingml/2006/main">
          <a:pPr algn="ctr"/>
          <a:endParaRPr lang="ru-RU" sz="16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0.20282</cdr:x>
      <cdr:y>0.22815</cdr:y>
    </cdr:from>
    <cdr:to>
      <cdr:x>0.38895</cdr:x>
      <cdr:y>0.41741</cdr:y>
    </cdr:to>
    <cdr:sp macro="" textlink="">
      <cdr:nvSpPr>
        <cdr:cNvPr id="2" name="TextBox 1"/>
        <cdr:cNvSpPr txBox="1"/>
      </cdr:nvSpPr>
      <cdr:spPr>
        <a:xfrm xmlns:a="http://schemas.openxmlformats.org/drawingml/2006/main">
          <a:off x="1786974" y="1086430"/>
          <a:ext cx="1639957" cy="901195"/>
        </a:xfrm>
        <a:prstGeom xmlns:a="http://schemas.openxmlformats.org/drawingml/2006/main" prst="rect">
          <a:avLst/>
        </a:prstGeom>
      </cdr:spPr>
      <cdr:txBody>
        <a:bodyPr xmlns:a="http://schemas.openxmlformats.org/drawingml/2006/main" vertOverflow="clip" wrap="square" rtlCol="0" anchor="t" anchorCtr="0">
          <a:noAutofit/>
        </a:bodyPr>
        <a:lstStyle xmlns:a="http://schemas.openxmlformats.org/drawingml/2006/main"/>
        <a:p xmlns:a="http://schemas.openxmlformats.org/drawingml/2006/main">
          <a:pPr algn="ctr"/>
          <a:endParaRPr lang="ru-RU" sz="16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5"/>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5"/>
            <a:ext cx="2971800" cy="499091"/>
          </a:xfrm>
          <a:prstGeom prst="rect">
            <a:avLst/>
          </a:prstGeom>
        </p:spPr>
        <p:txBody>
          <a:bodyPr vert="horz" lIns="91440" tIns="45720" rIns="91440" bIns="45720" rtlCol="0"/>
          <a:lstStyle>
            <a:lvl1pPr algn="r">
              <a:defRPr sz="1200"/>
            </a:lvl1pPr>
          </a:lstStyle>
          <a:p>
            <a:fld id="{7C318CD5-ADE6-457F-962A-C55997576D8E}" type="datetimeFigureOut">
              <a:rPr lang="ru-RU" smtClean="0"/>
              <a:t>29.10.2025</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5"/>
            <a:ext cx="5486400" cy="391674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187B372C-D251-4BAE-B642-6AF6FB13398B}" type="slidenum">
              <a:rPr lang="ru-RU" smtClean="0"/>
              <a:t>‹#›</a:t>
            </a:fld>
            <a:endParaRPr lang="ru-RU"/>
          </a:p>
        </p:txBody>
      </p:sp>
    </p:spTree>
    <p:extLst>
      <p:ext uri="{BB962C8B-B14F-4D97-AF65-F5344CB8AC3E}">
        <p14:creationId xmlns:p14="http://schemas.microsoft.com/office/powerpoint/2010/main" val="228388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Международный семинар Банка России «Корпоративные и ведомственные библиотеки в меняющемся мире»</a:t>
            </a:r>
          </a:p>
          <a:p>
            <a:r>
              <a:rPr lang="ru-RU" sz="1200" kern="1200" dirty="0">
                <a:solidFill>
                  <a:schemeClr val="tx1"/>
                </a:solidFill>
                <a:effectLst/>
                <a:latin typeface="+mn-lt"/>
                <a:ea typeface="+mn-ea"/>
                <a:cs typeface="+mn-cs"/>
              </a:rPr>
              <a:t>Нижний Новгород, Россия 18—21 ноября 2025 года</a:t>
            </a:r>
          </a:p>
          <a:p>
            <a:endParaRPr lang="ru-RU" dirty="0"/>
          </a:p>
        </p:txBody>
      </p:sp>
      <p:sp>
        <p:nvSpPr>
          <p:cNvPr id="4" name="Номер слайда 3"/>
          <p:cNvSpPr>
            <a:spLocks noGrp="1"/>
          </p:cNvSpPr>
          <p:nvPr>
            <p:ph type="sldNum" sz="quarter" idx="10"/>
          </p:nvPr>
        </p:nvSpPr>
        <p:spPr/>
        <p:txBody>
          <a:bodyPr/>
          <a:lstStyle/>
          <a:p>
            <a:fld id="{40F4553E-E0D5-45F0-8F80-C1099E82406F}" type="slidenum">
              <a:rPr lang="ru-RU" smtClean="0"/>
              <a:t>1</a:t>
            </a:fld>
            <a:endParaRPr lang="ru-RU"/>
          </a:p>
        </p:txBody>
      </p:sp>
    </p:spTree>
    <p:extLst>
      <p:ext uri="{BB962C8B-B14F-4D97-AF65-F5344CB8AC3E}">
        <p14:creationId xmlns:p14="http://schemas.microsoft.com/office/powerpoint/2010/main" val="373000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a:solidFill>
                  <a:schemeClr val="tx1"/>
                </a:solidFill>
                <a:effectLst/>
                <a:latin typeface="+mn-lt"/>
                <a:ea typeface="+mn-ea"/>
                <a:cs typeface="+mn-cs"/>
              </a:rPr>
              <a:t>Патентная информация</a:t>
            </a:r>
            <a:r>
              <a:rPr lang="ru-RU" sz="1200" b="0" i="0" kern="1200" dirty="0">
                <a:solidFill>
                  <a:schemeClr val="tx1"/>
                </a:solidFill>
                <a:effectLst/>
                <a:latin typeface="+mn-lt"/>
                <a:ea typeface="+mn-ea"/>
                <a:cs typeface="+mn-cs"/>
              </a:rPr>
              <a:t> – это информация об изобретениях, полезных моделях, промышленных образцах и товарных знаках, заявленных в качестве объектов промышленной собственности и/или официально признанных таковыми патентным ведомством.</a:t>
            </a:r>
          </a:p>
          <a:p>
            <a:r>
              <a:rPr lang="ru-RU" sz="1200" b="0" i="0" kern="1200" dirty="0">
                <a:solidFill>
                  <a:schemeClr val="tx1"/>
                </a:solidFill>
                <a:effectLst/>
                <a:latin typeface="+mn-lt"/>
                <a:ea typeface="+mn-ea"/>
                <a:cs typeface="+mn-cs"/>
              </a:rPr>
              <a:t>Наряду с научно-техническими сведениями патентная информация содержит сведения правового характера: о правовом статусе охраняемых объектов и его последующих изменениях, об авторах, заявителях и патентовладельцах, о передаче прав на объекты интеллектуальной собственности и т. п.</a:t>
            </a:r>
          </a:p>
          <a:p>
            <a:r>
              <a:rPr lang="ru-RU" sz="1200" b="0" i="0" kern="1200" dirty="0">
                <a:solidFill>
                  <a:schemeClr val="tx1"/>
                </a:solidFill>
                <a:effectLst/>
                <a:latin typeface="+mn-lt"/>
                <a:ea typeface="+mn-ea"/>
                <a:cs typeface="+mn-cs"/>
              </a:rPr>
              <a:t>Патентная информация обладает рядом преимуществ по сравнению с другими видами научно-технической информации:</a:t>
            </a:r>
          </a:p>
          <a:p>
            <a:r>
              <a:rPr lang="ru-RU" sz="1200" b="1" i="1" kern="1200" dirty="0">
                <a:solidFill>
                  <a:schemeClr val="tx1"/>
                </a:solidFill>
                <a:effectLst/>
                <a:latin typeface="+mn-lt"/>
                <a:ea typeface="+mn-ea"/>
                <a:cs typeface="+mn-cs"/>
              </a:rPr>
              <a:t>уникальность</a:t>
            </a:r>
            <a:r>
              <a:rPr lang="ru-RU" sz="1200" b="0" i="1"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 основная часть сведений, содержащихся в патентных документах, в дальнейшем не дублируется в других источниках информации;</a:t>
            </a:r>
          </a:p>
          <a:p>
            <a:r>
              <a:rPr lang="ru-RU" sz="1200" b="1" i="1" kern="1200" dirty="0">
                <a:solidFill>
                  <a:schemeClr val="tx1"/>
                </a:solidFill>
                <a:effectLst/>
                <a:latin typeface="+mn-lt"/>
                <a:ea typeface="+mn-ea"/>
                <a:cs typeface="+mn-cs"/>
              </a:rPr>
              <a:t>оперативность</a:t>
            </a:r>
            <a:r>
              <a:rPr lang="ru-RU" sz="1200" b="0" i="0" kern="1200" dirty="0">
                <a:solidFill>
                  <a:schemeClr val="tx1"/>
                </a:solidFill>
                <a:effectLst/>
                <a:latin typeface="+mn-lt"/>
                <a:ea typeface="+mn-ea"/>
                <a:cs typeface="+mn-cs"/>
              </a:rPr>
              <a:t> – опережает другие виды публикаций, как правило, на несколько лет;</a:t>
            </a:r>
          </a:p>
          <a:p>
            <a:r>
              <a:rPr lang="ru-RU" sz="1200" b="1" i="1" kern="1200" dirty="0">
                <a:solidFill>
                  <a:schemeClr val="tx1"/>
                </a:solidFill>
                <a:effectLst/>
                <a:latin typeface="+mn-lt"/>
                <a:ea typeface="+mn-ea"/>
                <a:cs typeface="+mn-cs"/>
              </a:rPr>
              <a:t>достоверность</a:t>
            </a:r>
            <a:r>
              <a:rPr lang="ru-RU" sz="1200" b="0" i="0" kern="1200" dirty="0">
                <a:solidFill>
                  <a:schemeClr val="tx1"/>
                </a:solidFill>
                <a:effectLst/>
                <a:latin typeface="+mn-lt"/>
                <a:ea typeface="+mn-ea"/>
                <a:cs typeface="+mn-cs"/>
              </a:rPr>
              <a:t> – подтверждается выводами государственной научно-технической экспертизы;</a:t>
            </a:r>
          </a:p>
          <a:p>
            <a:r>
              <a:rPr lang="ru-RU" sz="1200" b="1" i="1" kern="1200" dirty="0">
                <a:solidFill>
                  <a:schemeClr val="tx1"/>
                </a:solidFill>
                <a:effectLst/>
                <a:latin typeface="+mn-lt"/>
                <a:ea typeface="+mn-ea"/>
                <a:cs typeface="+mn-cs"/>
              </a:rPr>
              <a:t>универсальность</a:t>
            </a:r>
            <a:r>
              <a:rPr lang="ru-RU" sz="1200" b="0" i="0" kern="1200" dirty="0">
                <a:solidFill>
                  <a:schemeClr val="tx1"/>
                </a:solidFill>
                <a:effectLst/>
                <a:latin typeface="+mn-lt"/>
                <a:ea typeface="+mn-ea"/>
                <a:cs typeface="+mn-cs"/>
              </a:rPr>
              <a:t> и широкий охват стран – охватывает все области науки и промышленности, публикуется более, чем в 80 странах;</a:t>
            </a:r>
          </a:p>
          <a:p>
            <a:r>
              <a:rPr lang="ru-RU" sz="1200" b="1" i="1" kern="1200" dirty="0">
                <a:solidFill>
                  <a:schemeClr val="tx1"/>
                </a:solidFill>
                <a:effectLst/>
                <a:latin typeface="+mn-lt"/>
                <a:ea typeface="+mn-ea"/>
                <a:cs typeface="+mn-cs"/>
              </a:rPr>
              <a:t>структурированность</a:t>
            </a:r>
            <a:r>
              <a:rPr lang="ru-RU" sz="1200" b="0" i="0" kern="1200" dirty="0">
                <a:solidFill>
                  <a:schemeClr val="tx1"/>
                </a:solidFill>
                <a:effectLst/>
                <a:latin typeface="+mn-lt"/>
                <a:ea typeface="+mn-ea"/>
                <a:cs typeface="+mn-cs"/>
              </a:rPr>
              <a:t> – текст патентного документа изложен по определенным аспектам;</a:t>
            </a:r>
          </a:p>
          <a:p>
            <a:r>
              <a:rPr lang="ru-RU" sz="1200" b="1" i="1" kern="1200" dirty="0">
                <a:solidFill>
                  <a:schemeClr val="tx1"/>
                </a:solidFill>
                <a:effectLst/>
                <a:latin typeface="+mn-lt"/>
                <a:ea typeface="+mn-ea"/>
                <a:cs typeface="+mn-cs"/>
              </a:rPr>
              <a:t>упорядоченность</a:t>
            </a:r>
            <a:r>
              <a:rPr lang="ru-RU" sz="1200" b="0" i="0" kern="1200" dirty="0">
                <a:solidFill>
                  <a:schemeClr val="tx1"/>
                </a:solidFill>
                <a:effectLst/>
                <a:latin typeface="+mn-lt"/>
                <a:ea typeface="+mn-ea"/>
                <a:cs typeface="+mn-cs"/>
              </a:rPr>
              <a:t> – документы снабжены регистрационными номерами, классификационными и другими индексами.</a:t>
            </a:r>
          </a:p>
          <a:p>
            <a:r>
              <a:rPr lang="ru-RU" sz="1200" b="0" i="0" kern="1200" dirty="0">
                <a:solidFill>
                  <a:schemeClr val="tx1"/>
                </a:solidFill>
                <a:effectLst/>
                <a:latin typeface="+mn-lt"/>
                <a:ea typeface="+mn-ea"/>
                <a:cs typeface="+mn-cs"/>
              </a:rPr>
              <a:t>Патентная информация используется на всех этапах жизненного цикла объектов техники. С ее использованием осуществляется разработка технических новшеств и их патентование, определяются перспективы коммерциализации созданных объектов промышленной собственности и их конкурентоспособность, решаются вопросы продвижения на рынке новых объектов техники и обеспечивается их патентная чистота и т. п.</a:t>
            </a:r>
          </a:p>
          <a:p>
            <a:r>
              <a:rPr lang="ru-RU" sz="1200" b="0" i="0" kern="1200" dirty="0">
                <a:solidFill>
                  <a:schemeClr val="tx1"/>
                </a:solidFill>
                <a:effectLst/>
                <a:latin typeface="+mn-lt"/>
                <a:ea typeface="+mn-ea"/>
                <a:cs typeface="+mn-cs"/>
              </a:rPr>
              <a:t>Впервые термин </a:t>
            </a:r>
            <a:r>
              <a:rPr lang="ru-RU" sz="1200" b="0" i="0" kern="1200" dirty="0" err="1">
                <a:solidFill>
                  <a:schemeClr val="tx1"/>
                </a:solidFill>
                <a:effectLst/>
                <a:latin typeface="+mn-lt"/>
                <a:ea typeface="+mn-ea"/>
                <a:cs typeface="+mn-cs"/>
              </a:rPr>
              <a:t>Big</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Data</a:t>
            </a:r>
            <a:r>
              <a:rPr lang="ru-RU" sz="1200" b="0" i="0" kern="1200" dirty="0">
                <a:solidFill>
                  <a:schemeClr val="tx1"/>
                </a:solidFill>
                <a:effectLst/>
                <a:latin typeface="+mn-lt"/>
                <a:ea typeface="+mn-ea"/>
                <a:cs typeface="+mn-cs"/>
              </a:rPr>
              <a:t> появился в 2008 году в статье профессора Школы информации Беркли Клиффорда Линча. Этим термином он обозначил взрывной рост мировых объемов информации. Безусловно, эти объемы существовали и ранее, но именно Линч четко обозначил проблематику и ввел понятийный аппарат.</a:t>
            </a:r>
          </a:p>
          <a:p>
            <a:pPr fontAlgn="base"/>
            <a:r>
              <a:rPr lang="ru-RU" sz="1200" b="0" i="0" u="none" strike="noStrike" kern="1200" dirty="0">
                <a:solidFill>
                  <a:schemeClr val="tx1"/>
                </a:solidFill>
                <a:effectLst/>
                <a:latin typeface="+mn-lt"/>
                <a:ea typeface="+mn-ea"/>
                <a:cs typeface="+mn-cs"/>
              </a:rPr>
              <a:t>Несмотря на то что термин «большие данные» чаще связывают с социальными сетями, финансовой индустрией и </a:t>
            </a:r>
            <a:r>
              <a:rPr lang="ru-RU" sz="1200" b="0" i="0" u="none" strike="noStrike" kern="1200" dirty="0" err="1">
                <a:solidFill>
                  <a:schemeClr val="tx1"/>
                </a:solidFill>
                <a:effectLst/>
                <a:latin typeface="+mn-lt"/>
                <a:ea typeface="+mn-ea"/>
                <a:cs typeface="+mn-cs"/>
              </a:rPr>
              <a:t>ретейлом</a:t>
            </a:r>
            <a:r>
              <a:rPr lang="ru-RU" sz="1200" b="0" i="0" u="none" strike="noStrike" kern="1200" dirty="0">
                <a:solidFill>
                  <a:schemeClr val="tx1"/>
                </a:solidFill>
                <a:effectLst/>
                <a:latin typeface="+mn-lt"/>
                <a:ea typeface="+mn-ea"/>
                <a:cs typeface="+mn-cs"/>
              </a:rPr>
              <a:t>, изначально большие данные генерировались в рамках широкомасштабных научных проектов — в частности, проекта Большого </a:t>
            </a:r>
            <a:r>
              <a:rPr lang="ru-RU" sz="1200" b="0" i="0" u="none" strike="noStrike" kern="1200" dirty="0" err="1">
                <a:solidFill>
                  <a:schemeClr val="tx1"/>
                </a:solidFill>
                <a:effectLst/>
                <a:latin typeface="+mn-lt"/>
                <a:ea typeface="+mn-ea"/>
                <a:cs typeface="+mn-cs"/>
              </a:rPr>
              <a:t>адронного</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коллайдера</a:t>
            </a:r>
            <a:r>
              <a:rPr lang="ru-RU" sz="1200" b="0" i="0" u="none" strike="noStrike" kern="1200" dirty="0">
                <a:solidFill>
                  <a:schemeClr val="tx1"/>
                </a:solidFill>
                <a:effectLst/>
                <a:latin typeface="+mn-lt"/>
                <a:ea typeface="+mn-ea"/>
                <a:cs typeface="+mn-cs"/>
              </a:rPr>
              <a:t>, потребовавшего создания принципиально новых средств и методов обработки экстремально больших объемов сведений, получаемых в ходе экспериментов. В России в рамках проекта БАК разрабатываются модели обработки и хранения данных, например федерация вычислительных ресурсов. Предложенные в этих и других подобных проектах методы работы с данными влияют и на отношение общества к большим данным — в частности, обобщение опыта обработки научных данных способствовало появлению концепции </a:t>
            </a:r>
            <a:r>
              <a:rPr lang="ru-RU" sz="1200" b="0" i="0" u="none" strike="noStrike" kern="1200" dirty="0" err="1">
                <a:solidFill>
                  <a:schemeClr val="tx1"/>
                </a:solidFill>
                <a:effectLst/>
                <a:latin typeface="+mn-lt"/>
                <a:ea typeface="+mn-ea"/>
                <a:cs typeface="+mn-cs"/>
              </a:rPr>
              <a:t>open</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science</a:t>
            </a:r>
            <a:r>
              <a:rPr lang="ru-RU" sz="1200" b="0" i="0" u="none" strike="noStrike" kern="1200" dirty="0">
                <a:solidFill>
                  <a:schemeClr val="tx1"/>
                </a:solidFill>
                <a:effectLst/>
                <a:latin typeface="+mn-lt"/>
                <a:ea typeface="+mn-ea"/>
                <a:cs typeface="+mn-cs"/>
              </a:rPr>
              <a:t>, трансформировавшейся в популярный в Евросоюзе подход </a:t>
            </a:r>
            <a:r>
              <a:rPr lang="ru-RU" sz="1200" b="0" i="0" u="none" strike="noStrike" kern="1200" dirty="0" err="1">
                <a:solidFill>
                  <a:schemeClr val="tx1"/>
                </a:solidFill>
                <a:effectLst/>
                <a:latin typeface="+mn-lt"/>
                <a:ea typeface="+mn-ea"/>
                <a:cs typeface="+mn-cs"/>
              </a:rPr>
              <a:t>citizen</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access</a:t>
            </a:r>
            <a:r>
              <a:rPr lang="ru-RU" sz="1200" b="0" i="0" u="none" strike="noStrike" kern="1200" dirty="0">
                <a:solidFill>
                  <a:schemeClr val="tx1"/>
                </a:solidFill>
                <a:effectLst/>
                <a:latin typeface="+mn-lt"/>
                <a:ea typeface="+mn-ea"/>
                <a:cs typeface="+mn-cs"/>
              </a:rPr>
              <a:t> («доступ для рядовых граждан»).</a:t>
            </a:r>
          </a:p>
          <a:p>
            <a:pPr fontAlgn="base"/>
            <a:r>
              <a:rPr lang="ru-RU" sz="1200" b="0" i="0" u="none" strike="noStrike" kern="1200" dirty="0">
                <a:solidFill>
                  <a:schemeClr val="tx1"/>
                </a:solidFill>
                <a:effectLst/>
                <a:latin typeface="+mn-lt"/>
                <a:ea typeface="+mn-ea"/>
                <a:cs typeface="+mn-cs"/>
              </a:rPr>
              <a:t>Именно в науке пришлось впервые разбираться с хранением и передачей больших массивов данных, вопросами соблюдения прав их владельцев, создания безопасной информационной и правовой среды для пользователей научного оборудования, учета социальных последствий внедрения новых технологий и пр.</a:t>
            </a:r>
          </a:p>
          <a:p>
            <a:r>
              <a:rPr lang="ru-RU" sz="1200" b="0" i="0" kern="1200" dirty="0">
                <a:solidFill>
                  <a:schemeClr val="tx1"/>
                </a:solidFill>
                <a:effectLst/>
                <a:latin typeface="+mn-lt"/>
                <a:ea typeface="+mn-ea"/>
                <a:cs typeface="+mn-cs"/>
              </a:rPr>
              <a:t>Глобальное собрание </a:t>
            </a:r>
            <a:r>
              <a:rPr lang="ru-RU" sz="1200" b="1" i="0" kern="1200" dirty="0">
                <a:solidFill>
                  <a:schemeClr val="tx1"/>
                </a:solidFill>
                <a:effectLst/>
                <a:latin typeface="+mn-lt"/>
                <a:ea typeface="+mn-ea"/>
                <a:cs typeface="+mn-cs"/>
              </a:rPr>
              <a:t>патентной</a:t>
            </a:r>
            <a:r>
              <a:rPr lang="ru-RU" sz="1200" b="0" i="0" kern="1200" dirty="0">
                <a:solidFill>
                  <a:schemeClr val="tx1"/>
                </a:solidFill>
                <a:effectLst/>
                <a:latin typeface="+mn-lt"/>
                <a:ea typeface="+mn-ea"/>
                <a:cs typeface="+mn-cs"/>
              </a:rPr>
              <a:t> </a:t>
            </a:r>
            <a:r>
              <a:rPr lang="ru-RU" sz="1200" b="1" i="0" kern="1200" dirty="0">
                <a:solidFill>
                  <a:schemeClr val="tx1"/>
                </a:solidFill>
                <a:effectLst/>
                <a:latin typeface="+mn-lt"/>
                <a:ea typeface="+mn-ea"/>
                <a:cs typeface="+mn-cs"/>
              </a:rPr>
              <a:t>информации</a:t>
            </a:r>
            <a:r>
              <a:rPr lang="ru-RU" sz="1200" b="0" i="0" kern="1200" dirty="0">
                <a:solidFill>
                  <a:schemeClr val="tx1"/>
                </a:solidFill>
                <a:effectLst/>
                <a:latin typeface="+mn-lt"/>
                <a:ea typeface="+mn-ea"/>
                <a:cs typeface="+mn-cs"/>
              </a:rPr>
              <a:t>, включающее миллионы еженедельно обновляемых публикаций, может быть по праву отнесено к категории «</a:t>
            </a:r>
            <a:r>
              <a:rPr lang="ru-RU" sz="1200" b="1" i="0" kern="1200" dirty="0">
                <a:solidFill>
                  <a:schemeClr val="tx1"/>
                </a:solidFill>
                <a:effectLst/>
                <a:latin typeface="+mn-lt"/>
                <a:ea typeface="+mn-ea"/>
                <a:cs typeface="+mn-cs"/>
              </a:rPr>
              <a:t>больших</a:t>
            </a:r>
            <a:r>
              <a:rPr lang="ru-RU" sz="1200" b="0" i="0" kern="1200" dirty="0">
                <a:solidFill>
                  <a:schemeClr val="tx1"/>
                </a:solidFill>
                <a:effectLst/>
                <a:latin typeface="+mn-lt"/>
                <a:ea typeface="+mn-ea"/>
                <a:cs typeface="+mn-cs"/>
              </a:rPr>
              <a:t> </a:t>
            </a:r>
            <a:r>
              <a:rPr lang="ru-RU" sz="1200" b="1" i="0" kern="1200" dirty="0">
                <a:solidFill>
                  <a:schemeClr val="tx1"/>
                </a:solidFill>
                <a:effectLst/>
                <a:latin typeface="+mn-lt"/>
                <a:ea typeface="+mn-ea"/>
                <a:cs typeface="+mn-cs"/>
              </a:rPr>
              <a:t>данных</a:t>
            </a:r>
            <a:r>
              <a:rPr lang="ru-RU" sz="1200" b="0" i="0" kern="1200" dirty="0">
                <a:solidFill>
                  <a:schemeClr val="tx1"/>
                </a:solidFill>
                <a:effectLst/>
                <a:latin typeface="+mn-lt"/>
                <a:ea typeface="+mn-ea"/>
                <a:cs typeface="+mn-cs"/>
              </a:rPr>
              <a:t>». Как справиться с надвигающимся обвалом </a:t>
            </a:r>
            <a:r>
              <a:rPr lang="ru-RU" sz="1200" b="1" i="0" kern="1200" dirty="0">
                <a:solidFill>
                  <a:schemeClr val="tx1"/>
                </a:solidFill>
                <a:effectLst/>
                <a:latin typeface="+mn-lt"/>
                <a:ea typeface="+mn-ea"/>
                <a:cs typeface="+mn-cs"/>
              </a:rPr>
              <a:t>данных</a:t>
            </a:r>
            <a:r>
              <a:rPr lang="ru-RU" sz="1200" b="0" i="0" kern="1200" dirty="0">
                <a:solidFill>
                  <a:schemeClr val="tx1"/>
                </a:solidFill>
                <a:effectLst/>
                <a:latin typeface="+mn-lt"/>
                <a:ea typeface="+mn-ea"/>
                <a:cs typeface="+mn-cs"/>
              </a:rPr>
              <a:t>? </a:t>
            </a:r>
          </a:p>
          <a:p>
            <a:r>
              <a:rPr lang="ru-RU" dirty="0"/>
              <a:t>Объем патентной информации очень велик. Согласно статистическим данным Всемирной организации интеллектуальной собственности (ВОИС), каждый год во всем мире подается более полутора миллионов заявок на изобретения. По этим заявкам выдается более полумиллиона патентов. Патенты содержат до 90% производимой в мире технологической информации, причем лишь 5-10% этих сведений публикуется в иной научной литературе. Поэтому патентный поиск является обязательным этапом любого прикладного исследования. </a:t>
            </a:r>
          </a:p>
          <a:p>
            <a:r>
              <a:rPr lang="ru-RU" dirty="0"/>
              <a:t>Патентная информация, т.е. информация об объектах интеллектуальной собственности: изобретениях, полезных моделях, промышленных образцах, позволяет выявить достигнутый уровень техники, дает возможность проследить основные тенденции ее развития и сделать правильный вывод о наиболее перспективных направлениях развития техники на современном этапе, как в России, так и за рубежом. В настоящее время доступ к патентной информации все более и более предоставляется с помощью удаленных баз данных, обычно доступных через Интернет. Эти базы данных имеют мощные поисковые средства, глубокий охват информации и обеспечивают одновременный доступ ко всей доступной информации</a:t>
            </a:r>
          </a:p>
          <a:p>
            <a:endParaRPr lang="ru-RU" dirty="0"/>
          </a:p>
          <a:p>
            <a:r>
              <a:rPr lang="ru-RU" dirty="0"/>
              <a:t>Патенты, которые содержат 90-95% глобальной технической информации, представляют собой ценные технические изобретения и обеспечивают академические круги и промышленность надежной основой. По сравнению с другими техническими документами, патенты являются более авторитетными и актуальными. Большое количество исследователей уже использовали патентные данные для анализа текущих и будущих технологических тенденций. </a:t>
            </a:r>
          </a:p>
          <a:p>
            <a:endParaRPr lang="ru-RU"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Особенности патентной информации.</a:t>
            </a:r>
          </a:p>
          <a:p>
            <a:r>
              <a:rPr lang="ru-RU" sz="1200" b="0" i="0" kern="1200" dirty="0">
                <a:solidFill>
                  <a:schemeClr val="tx1"/>
                </a:solidFill>
                <a:effectLst/>
                <a:latin typeface="+mn-lt"/>
                <a:ea typeface="+mn-ea"/>
                <a:cs typeface="+mn-cs"/>
              </a:rPr>
              <a:t>В современных условиях создание новых видов продукции, значительный прогресс в развитии науки и техники невозможен без знакомства с достижениями той или иной области, имеющимися в других странах, поэтому особое внимание уделяется поиску и отбору научно-технической информации. Не случайно, информация включается в производительные силы общества. Недостаточность информационного обеспечения, несвоевременность получения информации приводит к колоссальным потерям в производстве.</a:t>
            </a:r>
          </a:p>
          <a:p>
            <a:r>
              <a:rPr lang="ru-RU" sz="1200" b="0" i="0" kern="1200" dirty="0">
                <a:solidFill>
                  <a:schemeClr val="tx1"/>
                </a:solidFill>
                <a:effectLst/>
                <a:latin typeface="+mn-lt"/>
                <a:ea typeface="+mn-ea"/>
                <a:cs typeface="+mn-cs"/>
              </a:rPr>
              <a:t>Среди огромного информационного потока особое место занимает патентная информация, обладающая в силу своей специфики рядом несомненных достоинств. Материалами патентной информации могут быть как первичные документы, например, заявочные и патентные описания, официальные патентные бюллетени, указатели, сборники патентов, так и вторичные документы (аннотации, рефераты, обзоры), составленные на основании изучения и переработки первичной информации, патентной документации. Почему же патентная информация занимает особое место? Прежде всего потому, что она дает возможность ознакомиться с новейшими достижениями науки и техники, так как содержит сведения о результатах научно-технических исследований и</a:t>
            </a:r>
          </a:p>
          <a:p>
            <a:r>
              <a:rPr lang="ru-RU" sz="1200" b="0" i="0" kern="1200" dirty="0">
                <a:solidFill>
                  <a:schemeClr val="tx1"/>
                </a:solidFill>
                <a:effectLst/>
                <a:latin typeface="+mn-lt"/>
                <a:ea typeface="+mn-ea"/>
                <a:cs typeface="+mn-cs"/>
              </a:rPr>
              <a:t>проектно-конструкторских разработок, заявленных или признанных открытиями, изобретениями, промышленными образцами, полезными моделями, а также включает сведения об охране прав изобретателей, патентообладателей, владельцев дипломов на открытия и свидетельств о регистрации промышленных образцов, полезных моделей и товарных знаков. Соответственно, патентные документы могут, в зависимости от содержания, дать патентно-правовую, патентно-техническую и патентно-экономическую информацию. Получение той или иной информации зависит от конкретных целей патентного поиска. Следует отметить, что, являясь оригинальным видом научно-технических документов, патентная документация имеет ряд особенностей, которые чрезвычайно важны для пользователя.</a:t>
            </a:r>
          </a:p>
          <a:p>
            <a:r>
              <a:rPr lang="ru-RU" sz="1200" b="0" i="0" kern="1200" dirty="0">
                <a:solidFill>
                  <a:schemeClr val="tx1"/>
                </a:solidFill>
                <a:effectLst/>
                <a:latin typeface="+mn-lt"/>
                <a:ea typeface="+mn-ea"/>
                <a:cs typeface="+mn-cs"/>
              </a:rPr>
              <a:t>Главная особенность состоит в том, что в патентных документах содержится информация технико-правового характера, а именно: сроки действия того или иного патента, границы и объем прав, техническая суть предлагаемого решения, что является особенно значимым, так как очень часто патентный документ – единственный источник технического решения. Еще одна особенность – это новейшие данные, так как патентование обычно осуществляется еще на стадии разработки, поскольку изобретатель заинтересован в приоритете и стремится как можно быстрее запатентовать техническое решение. Публикация о патентовании изобретения происходит в кратчайшие сроки. Следовательно, можно сказать, что патентная документация – наиболее оперативный источник новейших данных. Кроме того, патентная информация, в отличие от других видов, наиболее достоверна, так как не содержит рекламных и непроверенных материалов, поскольку чаще всего подвергается тщательной экспертизе.</a:t>
            </a:r>
          </a:p>
          <a:p>
            <a:r>
              <a:rPr lang="ru-RU" sz="1200" b="0" i="0" kern="1200" dirty="0">
                <a:solidFill>
                  <a:schemeClr val="tx1"/>
                </a:solidFill>
                <a:effectLst/>
                <a:latin typeface="+mn-lt"/>
                <a:ea typeface="+mn-ea"/>
                <a:cs typeface="+mn-cs"/>
              </a:rPr>
              <a:t>К достоинствам патентной информации можно отнести стандартную форму изложения материала, определяемую патентным законодательством, что облегчает поиск необходимых сведений, и наличие библиографической информации, с хорошо разработанной системой нумерации и индексации.</a:t>
            </a:r>
          </a:p>
          <a:p>
            <a:endParaRPr lang="ru-RU" dirty="0"/>
          </a:p>
        </p:txBody>
      </p:sp>
      <p:sp>
        <p:nvSpPr>
          <p:cNvPr id="4" name="Номер слайда 3"/>
          <p:cNvSpPr>
            <a:spLocks noGrp="1"/>
          </p:cNvSpPr>
          <p:nvPr>
            <p:ph type="sldNum" sz="quarter" idx="10"/>
          </p:nvPr>
        </p:nvSpPr>
        <p:spPr/>
        <p:txBody>
          <a:bodyPr/>
          <a:lstStyle/>
          <a:p>
            <a:fld id="{187B372C-D251-4BAE-B642-6AF6FB13398B}" type="slidenum">
              <a:rPr lang="ru-RU" smtClean="0"/>
              <a:t>2</a:t>
            </a:fld>
            <a:endParaRPr lang="ru-RU"/>
          </a:p>
        </p:txBody>
      </p:sp>
    </p:spTree>
    <p:extLst>
      <p:ext uri="{BB962C8B-B14F-4D97-AF65-F5344CB8AC3E}">
        <p14:creationId xmlns:p14="http://schemas.microsoft.com/office/powerpoint/2010/main" val="128447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buFont typeface="Wingdings" panose="05000000000000000000" pitchFamily="2" charset="2"/>
              <a:buChar char="ü"/>
            </a:pPr>
            <a:r>
              <a:rPr lang="ru-RU" sz="1200" dirty="0"/>
              <a:t>простой поиск;</a:t>
            </a:r>
          </a:p>
          <a:p>
            <a:pPr>
              <a:buFont typeface="Wingdings" panose="05000000000000000000" pitchFamily="2" charset="2"/>
              <a:buChar char="ü"/>
            </a:pPr>
            <a:r>
              <a:rPr lang="ru-RU" sz="1200" dirty="0"/>
              <a:t> расширенный поиск;</a:t>
            </a:r>
          </a:p>
          <a:p>
            <a:pPr>
              <a:buFont typeface="Wingdings" panose="05000000000000000000" pitchFamily="2" charset="2"/>
              <a:buChar char="ü"/>
            </a:pPr>
            <a:r>
              <a:rPr lang="ru-RU" sz="1200" dirty="0"/>
              <a:t> специализированный (по химии, генетическим последовательностям и др.)</a:t>
            </a:r>
          </a:p>
          <a:p>
            <a:pPr indent="-171450">
              <a:buFont typeface="Wingdings" panose="05000000000000000000" pitchFamily="2" charset="2"/>
              <a:buChar char="ü"/>
            </a:pPr>
            <a:r>
              <a:rPr lang="ru-RU" sz="1200" dirty="0">
                <a:cs typeface="Times New Roman" panose="02020603050405020304" pitchFamily="18" charset="0"/>
              </a:rPr>
              <a:t>поиск похожих документов на основе идентификатора документа;</a:t>
            </a:r>
          </a:p>
          <a:p>
            <a:pPr indent="-171450">
              <a:buFont typeface="Wingdings" panose="05000000000000000000" pitchFamily="2" charset="2"/>
              <a:buChar char="ü"/>
            </a:pPr>
            <a:r>
              <a:rPr lang="ru-RU" sz="1200" dirty="0">
                <a:cs typeface="Times New Roman" panose="02020603050405020304" pitchFamily="18" charset="0"/>
              </a:rPr>
              <a:t>поиск похожих документов на основе выдержки текста документа;</a:t>
            </a:r>
          </a:p>
          <a:p>
            <a:pPr indent="-171450">
              <a:buFont typeface="Wingdings" panose="05000000000000000000" pitchFamily="2" charset="2"/>
              <a:buChar char="ü"/>
            </a:pPr>
            <a:r>
              <a:rPr lang="ru-RU" sz="1200" dirty="0">
                <a:cs typeface="Times New Roman" panose="02020603050405020304" pitchFamily="18" charset="0"/>
              </a:rPr>
              <a:t>поиск похожих документов по файлу документа</a:t>
            </a:r>
            <a:endParaRPr lang="ru-RU" sz="1200" dirty="0"/>
          </a:p>
          <a:p>
            <a:endParaRPr lang="ru-RU" dirty="0"/>
          </a:p>
        </p:txBody>
      </p:sp>
      <p:sp>
        <p:nvSpPr>
          <p:cNvPr id="4" name="Номер слайда 3"/>
          <p:cNvSpPr>
            <a:spLocks noGrp="1"/>
          </p:cNvSpPr>
          <p:nvPr>
            <p:ph type="sldNum" sz="quarter" idx="10"/>
          </p:nvPr>
        </p:nvSpPr>
        <p:spPr/>
        <p:txBody>
          <a:bodyPr/>
          <a:lstStyle/>
          <a:p>
            <a:fld id="{187B372C-D251-4BAE-B642-6AF6FB13398B}" type="slidenum">
              <a:rPr lang="ru-RU" smtClean="0"/>
              <a:t>3</a:t>
            </a:fld>
            <a:endParaRPr lang="ru-RU"/>
          </a:p>
        </p:txBody>
      </p:sp>
    </p:spTree>
    <p:extLst>
      <p:ext uri="{BB962C8B-B14F-4D97-AF65-F5344CB8AC3E}">
        <p14:creationId xmlns:p14="http://schemas.microsoft.com/office/powerpoint/2010/main" val="411095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0054A6"/>
                </a:solidFill>
              </a:rPr>
              <a:t>Доступность, уникальность,</a:t>
            </a:r>
            <a:r>
              <a:rPr lang="ru-RU" sz="1200" dirty="0">
                <a:solidFill>
                  <a:srgbClr val="0054A6"/>
                </a:solidFill>
              </a:rPr>
              <a:t> </a:t>
            </a:r>
            <a:r>
              <a:rPr lang="ru-RU" sz="1200" b="1" dirty="0">
                <a:solidFill>
                  <a:srgbClr val="0054A6"/>
                </a:solidFill>
              </a:rPr>
              <a:t>оперативность, достоверность, универсальность, структурированность</a:t>
            </a:r>
            <a:endParaRPr lang="ru-RU" sz="1200" dirty="0">
              <a:solidFill>
                <a:srgbClr val="0054A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a:t>Еще одним инструментом собственной генерации является «</a:t>
            </a:r>
            <a:r>
              <a:rPr lang="ru-RU" b="0" cap="none" dirty="0">
                <a:solidFill>
                  <a:srgbClr val="C00000"/>
                </a:solidFill>
              </a:rPr>
              <a:t>Путеводитель</a:t>
            </a:r>
            <a:r>
              <a:rPr lang="ru-RU" b="0" cap="none" dirty="0">
                <a:solidFill>
                  <a:srgbClr val="0054A6"/>
                </a:solidFill>
              </a:rPr>
              <a:t> по фондам центра </a:t>
            </a:r>
            <a:r>
              <a:rPr lang="ru-RU" b="0" cap="all" dirty="0">
                <a:solidFill>
                  <a:srgbClr val="0054A6"/>
                </a:solidFill>
              </a:rPr>
              <a:t>ВПТБ ФИПС </a:t>
            </a:r>
            <a:r>
              <a:rPr lang="ru-RU" b="0" cap="none" dirty="0">
                <a:solidFill>
                  <a:srgbClr val="0054A6"/>
                </a:solidFill>
              </a:rPr>
              <a:t>и Интернет-ресурсам». Путеводители имеет оригинальную а</a:t>
            </a:r>
            <a:r>
              <a:rPr lang="ru-RU" sz="1200" b="0" baseline="0" dirty="0">
                <a:solidFill>
                  <a:srgbClr val="0054A6"/>
                </a:solidFill>
              </a:rPr>
              <a:t>рхитектуру информационно-поисковых инструментов, позволяющих проводить поиск сведений о документах </a:t>
            </a:r>
            <a:r>
              <a:rPr lang="ru-RU" sz="1200" b="0" i="0" kern="1200" dirty="0">
                <a:solidFill>
                  <a:schemeClr val="tx1"/>
                </a:solidFill>
                <a:effectLst/>
                <a:latin typeface="+mn-lt"/>
                <a:ea typeface="+mn-ea"/>
                <a:cs typeface="+mn-cs"/>
              </a:rPr>
              <a:t>Государственного патентного фонда, а также получать правовую информацию.</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Путеводитель включает информацию по 143 странам и 8 международным и региональным организациям, дополненную активными ссылками на Интернет-ресурсы (</a:t>
            </a:r>
            <a:r>
              <a:rPr lang="ru-RU" sz="1200" dirty="0">
                <a:solidFill>
                  <a:srgbClr val="0054A6"/>
                </a:solidFill>
              </a:rPr>
              <a:t>2700 ссылок).</a:t>
            </a:r>
            <a:r>
              <a:rPr lang="ru-RU"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Материал Путеводителя четко структурирован,  расположен по странам и систематизирован по объектам ИС: 1. Изобретения; 2. Полезные модели; 3. Промышленные образцы; 4. Товарные знаки и наименования мест происхождения товаров; 5. Фирменные наименования; 6. Селекционные достижения; 7. Программы для ЭВМ и базы данных; 8. Топологии интегральных микросхем; 9. Авторское право и смежные права; 10. Открытия; 11. Рационализаторские предложения. Каждый из перечисленных разделов делится на следующие подразделы: Поисковые системы (приводятся ссылки в интернете </a:t>
            </a:r>
            <a:r>
              <a:rPr lang="ru-RU" sz="1200" b="0" i="0" kern="1200" dirty="0">
                <a:solidFill>
                  <a:schemeClr val="tx1"/>
                </a:solidFill>
                <a:effectLst/>
                <a:latin typeface="+mn-lt"/>
                <a:ea typeface="+mn-ea"/>
                <a:cs typeface="+mn-cs"/>
              </a:rPr>
              <a:t>: к платным и бесплатным патентным БД и поисковым системам, в которых можно найти патентные документы интересующей страны)</a:t>
            </a:r>
            <a:r>
              <a:rPr lang="ru-RU" dirty="0"/>
              <a:t>; Законодательство (1.1, 2.1, 3.1, …) – указан действующий нормативный документ регулирующий правовую охрану объекта промышленной собственности в конкретной стране, приводятся ссылки к тексту </a:t>
            </a:r>
            <a:r>
              <a:rPr lang="ru-RU" sz="1200" b="0" i="0" kern="1200" dirty="0">
                <a:solidFill>
                  <a:schemeClr val="tx1"/>
                </a:solidFill>
                <a:effectLst/>
                <a:latin typeface="+mn-lt"/>
                <a:ea typeface="+mn-ea"/>
                <a:cs typeface="+mn-cs"/>
              </a:rPr>
              <a:t>действующего нормативного акта в интернете)</a:t>
            </a:r>
            <a:r>
              <a:rPr lang="ru-RU" dirty="0"/>
              <a:t>; Классификация (1.2, 2.2, 3.2, …) – указано какая классификация, применяется в данной  в стране, приводятся ссылки к тексту классификации); Описания изобретений (1.3, 2.3, …) – указывается на каких носителях и за какой период имеется патентная документа по данной стране в ГПФ) ; Бюллетень (1.4, 2.4, 3.4, …) - указывается на каких носителях и за какой период имеются официальные издания по данной стране в ГПФ, приводятся ссылки </a:t>
            </a:r>
            <a:r>
              <a:rPr lang="ru-RU" sz="1200" b="0" i="0" kern="1200" dirty="0">
                <a:solidFill>
                  <a:schemeClr val="tx1"/>
                </a:solidFill>
                <a:effectLst/>
                <a:latin typeface="+mn-lt"/>
                <a:ea typeface="+mn-ea"/>
                <a:cs typeface="+mn-cs"/>
              </a:rPr>
              <a:t>к официальным патентным бюллетеням в интернете)</a:t>
            </a:r>
            <a:r>
              <a:rPr lang="ru-RU" dirty="0"/>
              <a:t>; Реферативные издания (1.5, 2.5, 3.5, …) – указывается имеются ли реферативные издания, в том числе на русском языке (ИСМ) и за какой период; Справочно-поисковый аппарат (1.6, 2.6, 3.6, …) – сведения о наличие  СПА;</a:t>
            </a:r>
            <a:r>
              <a:rPr lang="ru-RU" baseline="0" dirty="0"/>
              <a:t> </a:t>
            </a:r>
            <a:r>
              <a:rPr lang="ru-RU" dirty="0"/>
              <a:t> Правовой статус (1.7, 2.7,..) – приводятся ссылки к открытым </a:t>
            </a:r>
            <a:r>
              <a:rPr lang="ru-RU" sz="1200" b="0" i="0" kern="1200" dirty="0">
                <a:solidFill>
                  <a:schemeClr val="tx1"/>
                </a:solidFill>
                <a:effectLst/>
                <a:latin typeface="+mn-lt"/>
                <a:ea typeface="+mn-ea"/>
                <a:cs typeface="+mn-cs"/>
              </a:rPr>
              <a:t>реестрам по различным объектам промышленной собственности).</a:t>
            </a:r>
          </a:p>
          <a:p>
            <a:endParaRPr lang="ru-RU" b="0" dirty="0"/>
          </a:p>
        </p:txBody>
      </p:sp>
      <p:sp>
        <p:nvSpPr>
          <p:cNvPr id="4" name="Номер слайда 3"/>
          <p:cNvSpPr>
            <a:spLocks noGrp="1"/>
          </p:cNvSpPr>
          <p:nvPr>
            <p:ph type="sldNum" sz="quarter" idx="10"/>
          </p:nvPr>
        </p:nvSpPr>
        <p:spPr/>
        <p:txBody>
          <a:bodyPr/>
          <a:lstStyle/>
          <a:p>
            <a:fld id="{187B372C-D251-4BAE-B642-6AF6FB13398B}" type="slidenum">
              <a:rPr lang="ru-RU" smtClean="0"/>
              <a:t>9</a:t>
            </a:fld>
            <a:endParaRPr lang="ru-RU"/>
          </a:p>
        </p:txBody>
      </p:sp>
    </p:spTree>
    <p:extLst>
      <p:ext uri="{BB962C8B-B14F-4D97-AF65-F5344CB8AC3E}">
        <p14:creationId xmlns:p14="http://schemas.microsoft.com/office/powerpoint/2010/main" val="403974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77828"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768" indent="-285680">
              <a:defRPr>
                <a:solidFill>
                  <a:schemeClr val="tx1"/>
                </a:solidFill>
                <a:latin typeface="Arial" charset="0"/>
              </a:defRPr>
            </a:lvl2pPr>
            <a:lvl3pPr marL="1142720" indent="-228544">
              <a:defRPr>
                <a:solidFill>
                  <a:schemeClr val="tx1"/>
                </a:solidFill>
                <a:latin typeface="Arial" charset="0"/>
              </a:defRPr>
            </a:lvl3pPr>
            <a:lvl4pPr marL="1599808" indent="-228544">
              <a:defRPr>
                <a:solidFill>
                  <a:schemeClr val="tx1"/>
                </a:solidFill>
                <a:latin typeface="Arial" charset="0"/>
              </a:defRPr>
            </a:lvl4pPr>
            <a:lvl5pPr marL="2056895" indent="-228544">
              <a:defRPr>
                <a:solidFill>
                  <a:schemeClr val="tx1"/>
                </a:solidFill>
                <a:latin typeface="Arial" charset="0"/>
              </a:defRPr>
            </a:lvl5pPr>
            <a:lvl6pPr marL="2513983" indent="-228544" fontAlgn="base">
              <a:spcBef>
                <a:spcPct val="0"/>
              </a:spcBef>
              <a:spcAft>
                <a:spcPct val="0"/>
              </a:spcAft>
              <a:defRPr>
                <a:solidFill>
                  <a:schemeClr val="tx1"/>
                </a:solidFill>
                <a:latin typeface="Arial" charset="0"/>
              </a:defRPr>
            </a:lvl6pPr>
            <a:lvl7pPr marL="2971071" indent="-228544" fontAlgn="base">
              <a:spcBef>
                <a:spcPct val="0"/>
              </a:spcBef>
              <a:spcAft>
                <a:spcPct val="0"/>
              </a:spcAft>
              <a:defRPr>
                <a:solidFill>
                  <a:schemeClr val="tx1"/>
                </a:solidFill>
                <a:latin typeface="Arial" charset="0"/>
              </a:defRPr>
            </a:lvl7pPr>
            <a:lvl8pPr marL="3428160" indent="-228544" fontAlgn="base">
              <a:spcBef>
                <a:spcPct val="0"/>
              </a:spcBef>
              <a:spcAft>
                <a:spcPct val="0"/>
              </a:spcAft>
              <a:defRPr>
                <a:solidFill>
                  <a:schemeClr val="tx1"/>
                </a:solidFill>
                <a:latin typeface="Arial" charset="0"/>
              </a:defRPr>
            </a:lvl8pPr>
            <a:lvl9pPr marL="3885247" indent="-228544" fontAlgn="base">
              <a:spcBef>
                <a:spcPct val="0"/>
              </a:spcBef>
              <a:spcAft>
                <a:spcPct val="0"/>
              </a:spcAft>
              <a:defRPr>
                <a:solidFill>
                  <a:schemeClr val="tx1"/>
                </a:solidFill>
                <a:latin typeface="Arial" charset="0"/>
              </a:defRPr>
            </a:lvl9pPr>
          </a:lstStyle>
          <a:p>
            <a:pPr>
              <a:defRPr/>
            </a:pPr>
            <a:fld id="{ADDFCFE5-6C14-46D7-8311-BD8FD02EB911}" type="slidenum">
              <a:rPr lang="ru-RU" smtClean="0">
                <a:solidFill>
                  <a:prstClr val="black"/>
                </a:solidFill>
                <a:latin typeface="Calibri" pitchFamily="34" charset="0"/>
              </a:rPr>
              <a:pPr>
                <a:defRPr/>
              </a:pPr>
              <a:t>10</a:t>
            </a:fld>
            <a:endParaRPr lang="ru-RU">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
        <p:nvSpPr>
          <p:cNvPr id="4" name="Номер слайда 3"/>
          <p:cNvSpPr>
            <a:spLocks noGrp="1"/>
          </p:cNvSpPr>
          <p:nvPr>
            <p:ph type="sldNum" sz="quarter" idx="5"/>
          </p:nvPr>
        </p:nvSpPr>
        <p:spPr/>
        <p:txBody>
          <a:bodyPr/>
          <a:lstStyle/>
          <a:p>
            <a:pPr>
              <a:defRPr/>
            </a:pPr>
            <a:fld id="{B9E2E74A-84A2-49B0-86E7-32FBD7DD5D97}" type="slidenum">
              <a:rPr lang="ru-RU" smtClean="0"/>
              <a:pPr>
                <a:defRPr/>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87B372C-D251-4BAE-B642-6AF6FB13398B}" type="slidenum">
              <a:rPr lang="ru-RU" smtClean="0"/>
              <a:t>12</a:t>
            </a:fld>
            <a:endParaRPr lang="ru-RU"/>
          </a:p>
        </p:txBody>
      </p:sp>
    </p:spTree>
    <p:extLst>
      <p:ext uri="{BB962C8B-B14F-4D97-AF65-F5344CB8AC3E}">
        <p14:creationId xmlns:p14="http://schemas.microsoft.com/office/powerpoint/2010/main" val="2480763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a:stretch>
            <a:fillRect/>
          </a:stretch>
        </p:blipFill>
        <p:spPr>
          <a:xfrm>
            <a:off x="8241088" y="316"/>
            <a:ext cx="3960537" cy="3359299"/>
          </a:xfrm>
          <a:prstGeom prst="rect">
            <a:avLst/>
          </a:prstGeom>
        </p:spPr>
      </p:pic>
      <p:pic>
        <p:nvPicPr>
          <p:cNvPr id="4" name="Рисунок 3"/>
          <p:cNvPicPr>
            <a:picLocks noChangeAspect="1"/>
          </p:cNvPicPr>
          <p:nvPr userDrawn="1"/>
        </p:nvPicPr>
        <p:blipFill>
          <a:blip r:embed="rId3"/>
          <a:stretch>
            <a:fillRect/>
          </a:stretch>
        </p:blipFill>
        <p:spPr>
          <a:xfrm>
            <a:off x="1032442" y="757941"/>
            <a:ext cx="2817486" cy="823291"/>
          </a:xfrm>
          <a:prstGeom prst="rect">
            <a:avLst/>
          </a:prstGeom>
        </p:spPr>
      </p:pic>
    </p:spTree>
    <p:extLst>
      <p:ext uri="{BB962C8B-B14F-4D97-AF65-F5344CB8AC3E}">
        <p14:creationId xmlns:p14="http://schemas.microsoft.com/office/powerpoint/2010/main" val="166484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id="{020D2CBA-0253-4A43-B45C-52D922EF640B}"/>
              </a:ext>
            </a:extLst>
          </p:cNvPr>
          <p:cNvSpPr>
            <a:spLocks noGrp="1"/>
          </p:cNvSpPr>
          <p:nvPr>
            <p:ph type="sldNum" sz="quarter" idx="12"/>
          </p:nvPr>
        </p:nvSpPr>
        <p:spPr>
          <a:xfrm>
            <a:off x="10780296" y="6248215"/>
            <a:ext cx="1029803" cy="365125"/>
          </a:xfrm>
        </p:spPr>
        <p:txBody>
          <a:bodyPr/>
          <a:lstStyle>
            <a:lvl1pPr>
              <a:defRPr>
                <a:latin typeface="+mn-lt"/>
              </a:defRPr>
            </a:lvl1pPr>
          </a:lstStyle>
          <a:p>
            <a:fld id="{F86C1C45-9BD7-47C8-B7F2-11427550BA3A}" type="slidenum">
              <a:rPr lang="ru-RU" smtClean="0"/>
              <a:pPr/>
              <a:t>‹#›</a:t>
            </a:fld>
            <a:endParaRPr lang="ru-RU" dirty="0"/>
          </a:p>
        </p:txBody>
      </p:sp>
      <p:pic>
        <p:nvPicPr>
          <p:cNvPr id="2" name="Рисунок 1"/>
          <p:cNvPicPr>
            <a:picLocks noChangeAspect="1"/>
          </p:cNvPicPr>
          <p:nvPr userDrawn="1"/>
        </p:nvPicPr>
        <p:blipFill>
          <a:blip r:embed="rId2">
            <a:duotone>
              <a:schemeClr val="bg2">
                <a:shade val="45000"/>
                <a:satMod val="135000"/>
              </a:schemeClr>
              <a:prstClr val="white"/>
            </a:duotone>
          </a:blip>
          <a:stretch>
            <a:fillRect/>
          </a:stretch>
        </p:blipFill>
        <p:spPr>
          <a:xfrm>
            <a:off x="10471470" y="471001"/>
            <a:ext cx="1252704" cy="366050"/>
          </a:xfrm>
          <a:prstGeom prst="rect">
            <a:avLst/>
          </a:prstGeom>
        </p:spPr>
      </p:pic>
    </p:spTree>
    <p:extLst>
      <p:ext uri="{BB962C8B-B14F-4D97-AF65-F5344CB8AC3E}">
        <p14:creationId xmlns:p14="http://schemas.microsoft.com/office/powerpoint/2010/main" val="4557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stretch>
            <a:fillRect/>
          </a:stretch>
        </p:blipFill>
        <p:spPr>
          <a:xfrm>
            <a:off x="1031128" y="757941"/>
            <a:ext cx="2818800" cy="951882"/>
          </a:xfrm>
          <a:prstGeom prst="rect">
            <a:avLst/>
          </a:prstGeom>
        </p:spPr>
      </p:pic>
      <p:pic>
        <p:nvPicPr>
          <p:cNvPr id="27" name="Рисунок 26"/>
          <p:cNvPicPr>
            <a:picLocks noChangeAspect="1"/>
          </p:cNvPicPr>
          <p:nvPr userDrawn="1"/>
        </p:nvPicPr>
        <p:blipFill>
          <a:blip r:embed="rId3"/>
          <a:stretch>
            <a:fillRect/>
          </a:stretch>
        </p:blipFill>
        <p:spPr>
          <a:xfrm>
            <a:off x="8241088" y="316"/>
            <a:ext cx="3960537" cy="3359299"/>
          </a:xfrm>
          <a:prstGeom prst="rect">
            <a:avLst/>
          </a:prstGeom>
        </p:spPr>
      </p:pic>
    </p:spTree>
    <p:extLst>
      <p:ext uri="{BB962C8B-B14F-4D97-AF65-F5344CB8AC3E}">
        <p14:creationId xmlns:p14="http://schemas.microsoft.com/office/powerpoint/2010/main" val="265267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Два объект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duotone>
              <a:schemeClr val="bg2">
                <a:shade val="45000"/>
                <a:satMod val="135000"/>
              </a:schemeClr>
              <a:prstClr val="white"/>
            </a:duotone>
          </a:blip>
          <a:stretch>
            <a:fillRect/>
          </a:stretch>
        </p:blipFill>
        <p:spPr>
          <a:xfrm>
            <a:off x="10471470" y="471001"/>
            <a:ext cx="1252704" cy="366050"/>
          </a:xfrm>
          <a:prstGeom prst="rect">
            <a:avLst/>
          </a:prstGeom>
        </p:spPr>
      </p:pic>
      <p:sp>
        <p:nvSpPr>
          <p:cNvPr id="3" name="Номер слайда 6"/>
          <p:cNvSpPr>
            <a:spLocks noGrp="1"/>
          </p:cNvSpPr>
          <p:nvPr>
            <p:ph type="sldNum" sz="quarter" idx="10"/>
          </p:nvPr>
        </p:nvSpPr>
        <p:spPr>
          <a:xfrm>
            <a:off x="10780713" y="6248400"/>
            <a:ext cx="1028700" cy="365125"/>
          </a:xfrm>
        </p:spPr>
        <p:txBody>
          <a:bodyPr/>
          <a:lstStyle>
            <a:lvl1pPr>
              <a:defRPr>
                <a:latin typeface="+mn-lt"/>
              </a:defRPr>
            </a:lvl1pPr>
          </a:lstStyle>
          <a:p>
            <a:pPr>
              <a:defRPr/>
            </a:pPr>
            <a:fld id="{388FC97C-3E1C-4A7D-8C10-AD6F6DF47A9A}" type="slidenum">
              <a:rPr lang="ru-RU"/>
              <a:pPr>
                <a:defRPr/>
              </a:pPr>
              <a:t>‹#›</a:t>
            </a:fld>
            <a:endParaRPr lang="ru-RU" dirty="0"/>
          </a:p>
        </p:txBody>
      </p:sp>
    </p:spTree>
    <p:extLst>
      <p:ext uri="{BB962C8B-B14F-4D97-AF65-F5344CB8AC3E}">
        <p14:creationId xmlns:p14="http://schemas.microsoft.com/office/powerpoint/2010/main" val="101918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2_Два объект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duotone>
              <a:schemeClr val="bg2">
                <a:shade val="45000"/>
                <a:satMod val="135000"/>
              </a:schemeClr>
              <a:prstClr val="white"/>
            </a:duotone>
          </a:blip>
          <a:stretch>
            <a:fillRect/>
          </a:stretch>
        </p:blipFill>
        <p:spPr>
          <a:xfrm>
            <a:off x="10471470" y="471001"/>
            <a:ext cx="1252704" cy="366050"/>
          </a:xfrm>
          <a:prstGeom prst="rect">
            <a:avLst/>
          </a:prstGeom>
        </p:spPr>
      </p:pic>
      <p:sp>
        <p:nvSpPr>
          <p:cNvPr id="3" name="Номер слайда 6"/>
          <p:cNvSpPr>
            <a:spLocks noGrp="1"/>
          </p:cNvSpPr>
          <p:nvPr>
            <p:ph type="sldNum" sz="quarter" idx="10"/>
          </p:nvPr>
        </p:nvSpPr>
        <p:spPr>
          <a:xfrm>
            <a:off x="10780713" y="6248400"/>
            <a:ext cx="1028700" cy="365125"/>
          </a:xfrm>
        </p:spPr>
        <p:txBody>
          <a:bodyPr/>
          <a:lstStyle>
            <a:lvl1pPr>
              <a:defRPr>
                <a:latin typeface="+mn-lt"/>
              </a:defRPr>
            </a:lvl1pPr>
          </a:lstStyle>
          <a:p>
            <a:pPr>
              <a:defRPr/>
            </a:pPr>
            <a:fld id="{388FC97C-3E1C-4A7D-8C10-AD6F6DF47A9A}" type="slidenum">
              <a:rPr lang="ru-RU"/>
              <a:pPr>
                <a:defRPr/>
              </a:pPr>
              <a:t>‹#›</a:t>
            </a:fld>
            <a:endParaRPr lang="ru-RU" dirty="0"/>
          </a:p>
        </p:txBody>
      </p:sp>
    </p:spTree>
    <p:extLst>
      <p:ext uri="{BB962C8B-B14F-4D97-AF65-F5344CB8AC3E}">
        <p14:creationId xmlns:p14="http://schemas.microsoft.com/office/powerpoint/2010/main" val="3561984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1FDA5BD5-D9BD-44E0-9127-BFAA47035EB2}"/>
              </a:ext>
            </a:extLst>
          </p:cNvPr>
          <p:cNvSpPr>
            <a:spLocks noGrp="1"/>
          </p:cNvSpPr>
          <p:nvPr>
            <p:ph type="sldNum" sz="quarter" idx="4"/>
          </p:nvPr>
        </p:nvSpPr>
        <p:spPr>
          <a:xfrm>
            <a:off x="9153525" y="6113463"/>
            <a:ext cx="2743200" cy="365125"/>
          </a:xfrm>
          <a:prstGeom prst="rect">
            <a:avLst/>
          </a:prstGeom>
        </p:spPr>
        <p:txBody>
          <a:bodyPr vert="horz" lIns="91440" tIns="45720" rIns="91440" bIns="45720" rtlCol="0" anchor="ctr"/>
          <a:lstStyle>
            <a:lvl1pPr algn="r">
              <a:defRPr sz="2400">
                <a:solidFill>
                  <a:srgbClr val="ED1C24"/>
                </a:solidFill>
              </a:defRPr>
            </a:lvl1pPr>
          </a:lstStyle>
          <a:p>
            <a:fld id="{F86C1C45-9BD7-47C8-B7F2-11427550BA3A}" type="slidenum">
              <a:rPr lang="ru-RU" smtClean="0"/>
              <a:pPr/>
              <a:t>‹#›</a:t>
            </a:fld>
            <a:endParaRPr lang="ru-RU" dirty="0"/>
          </a:p>
        </p:txBody>
      </p:sp>
    </p:spTree>
    <p:extLst>
      <p:ext uri="{BB962C8B-B14F-4D97-AF65-F5344CB8AC3E}">
        <p14:creationId xmlns:p14="http://schemas.microsoft.com/office/powerpoint/2010/main" val="418286722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8" r:id="rId3"/>
    <p:sldLayoutId id="2147483660" r:id="rId4"/>
    <p:sldLayoutId id="2147483663" r:id="rId5"/>
  </p:sldLayoutIdLst>
  <p:hf hdr="0" ftr="0" dt="0"/>
  <p:txStyles>
    <p:titleStyle>
      <a:lvl1pPr algn="l" defTabSz="914400" rtl="0" eaLnBrk="1" latinLnBrk="0" hangingPunct="1">
        <a:lnSpc>
          <a:spcPct val="90000"/>
        </a:lnSpc>
        <a:spcBef>
          <a:spcPct val="0"/>
        </a:spcBef>
        <a:buNone/>
        <a:defRPr sz="3200" b="0" kern="1200">
          <a:solidFill>
            <a:srgbClr val="0054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png"/><Relationship Id="rId1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59.jpeg"/><Relationship Id="rId7" Type="http://schemas.openxmlformats.org/officeDocument/2006/relationships/diagramLayout" Target="../diagrams/layout3.xml"/><Relationship Id="rId12"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Data" Target="../diagrams/data3.xml"/><Relationship Id="rId11" Type="http://schemas.openxmlformats.org/officeDocument/2006/relationships/image" Target="../media/image62.png"/><Relationship Id="rId5" Type="http://schemas.openxmlformats.org/officeDocument/2006/relationships/image" Target="../media/image61.jpeg"/><Relationship Id="rId10" Type="http://schemas.microsoft.com/office/2007/relationships/diagramDrawing" Target="../diagrams/drawing3.xml"/><Relationship Id="rId4" Type="http://schemas.openxmlformats.org/officeDocument/2006/relationships/image" Target="../media/image60.jpeg"/><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jpeg"/><Relationship Id="rId17" Type="http://schemas.openxmlformats.org/officeDocument/2006/relationships/chart" Target="../charts/chart2.xml"/><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chart" Target="../charts/chart1.xml"/><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4.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5.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5521D9B-18C7-4EE0-8811-EB061FE54AE8}"/>
              </a:ext>
            </a:extLst>
          </p:cNvPr>
          <p:cNvSpPr txBox="1">
            <a:spLocks/>
          </p:cNvSpPr>
          <p:nvPr/>
        </p:nvSpPr>
        <p:spPr>
          <a:xfrm>
            <a:off x="4155311" y="5071292"/>
            <a:ext cx="6626994" cy="261528"/>
          </a:xfrm>
          <a:prstGeom prst="rect">
            <a:avLst/>
          </a:prstGeom>
        </p:spPr>
        <p:txBody>
          <a:bodyPr anchor="t" anchorCtr="0">
            <a:noAutofit/>
          </a:bodyPr>
          <a:lstStyle>
            <a:lvl1pPr algn="l" defTabSz="914400" rtl="0" eaLnBrk="1" latinLnBrk="0" hangingPunct="1">
              <a:lnSpc>
                <a:spcPct val="90000"/>
              </a:lnSpc>
              <a:spcBef>
                <a:spcPct val="0"/>
              </a:spcBef>
              <a:buNone/>
              <a:defRPr lang="en-US" sz="1800" b="0" i="0" u="none" strike="noStrike" kern="1200" cap="all" baseline="0" smtClean="0">
                <a:solidFill>
                  <a:schemeClr val="bg1">
                    <a:lumMod val="50000"/>
                  </a:schemeClr>
                </a:solidFill>
                <a:latin typeface="+mj-lt"/>
                <a:ea typeface="+mj-ea"/>
                <a:cs typeface="+mj-cs"/>
              </a:defRPr>
            </a:lvl1pPr>
          </a:lstStyle>
          <a:p>
            <a:r>
              <a:rPr lang="ru-RU" dirty="0">
                <a:solidFill>
                  <a:schemeClr val="tx1">
                    <a:lumMod val="95000"/>
                    <a:lumOff val="5000"/>
                  </a:schemeClr>
                </a:solidFill>
                <a:latin typeface="+mn-lt"/>
              </a:rPr>
              <a:t>Родионова Анжела Анатольевна</a:t>
            </a:r>
          </a:p>
        </p:txBody>
      </p:sp>
      <p:sp>
        <p:nvSpPr>
          <p:cNvPr id="4" name="Заголовок 1">
            <a:extLst>
              <a:ext uri="{FF2B5EF4-FFF2-40B4-BE49-F238E27FC236}">
                <a16:creationId xmlns:a16="http://schemas.microsoft.com/office/drawing/2014/main" id="{65521D9B-18C7-4EE0-8811-EB061FE54AE8}"/>
              </a:ext>
            </a:extLst>
          </p:cNvPr>
          <p:cNvSpPr txBox="1">
            <a:spLocks/>
          </p:cNvSpPr>
          <p:nvPr/>
        </p:nvSpPr>
        <p:spPr>
          <a:xfrm>
            <a:off x="777654" y="2857626"/>
            <a:ext cx="10814271" cy="1630666"/>
          </a:xfrm>
          <a:prstGeom prst="rect">
            <a:avLst/>
          </a:prstGeom>
        </p:spPr>
        <p:txBody>
          <a:bodyPr anchor="t" anchorCtr="0">
            <a:noAutofit/>
          </a:bodyPr>
          <a:lstStyle>
            <a:lvl1pPr algn="l" defTabSz="914400" rtl="0" eaLnBrk="1" latinLnBrk="0" hangingPunct="1">
              <a:lnSpc>
                <a:spcPct val="90000"/>
              </a:lnSpc>
              <a:spcBef>
                <a:spcPct val="0"/>
              </a:spcBef>
              <a:buNone/>
              <a:defRPr lang="en-US" sz="1800" b="0" i="0" u="none" strike="noStrike" kern="1200" cap="all" baseline="0" smtClean="0">
                <a:solidFill>
                  <a:schemeClr val="bg1">
                    <a:lumMod val="50000"/>
                  </a:schemeClr>
                </a:solidFill>
                <a:latin typeface="+mj-lt"/>
                <a:ea typeface="+mj-ea"/>
                <a:cs typeface="+mj-cs"/>
              </a:defRPr>
            </a:lvl1pPr>
          </a:lstStyle>
          <a:p>
            <a:pPr>
              <a:lnSpc>
                <a:spcPct val="100000"/>
              </a:lnSpc>
              <a:defRPr/>
            </a:pPr>
            <a:r>
              <a:rPr lang="ru-RU" sz="3200" dirty="0">
                <a:solidFill>
                  <a:srgbClr val="0054A6"/>
                </a:solidFill>
                <a:latin typeface="Calibri" panose="020F0502020204030204" pitchFamily="34" charset="0"/>
                <a:cs typeface="Calibri" panose="020F0502020204030204" pitchFamily="34" charset="0"/>
              </a:rPr>
              <a:t>НЕКОТОРЫЕ АСПЕКТЫ ЦИФРОВОЙ ТРАНСФОРМАЦИИ ГОСУДАРСТВЕННОГО ПАТЕНТНОГО ФОНДА</a:t>
            </a:r>
            <a:endParaRPr lang="ru-RU" sz="3200" baseline="0" dirty="0">
              <a:solidFill>
                <a:srgbClr val="0054A6"/>
              </a:solidFill>
              <a:latin typeface="Calibri" panose="020F0502020204030204" pitchFamily="34" charset="0"/>
              <a:cs typeface="Calibri" panose="020F0502020204030204" pitchFamily="34" charset="0"/>
            </a:endParaRPr>
          </a:p>
        </p:txBody>
      </p:sp>
      <p:sp>
        <p:nvSpPr>
          <p:cNvPr id="7" name="Заголовок 1">
            <a:extLst>
              <a:ext uri="{FF2B5EF4-FFF2-40B4-BE49-F238E27FC236}">
                <a16:creationId xmlns:a16="http://schemas.microsoft.com/office/drawing/2014/main" id="{65521D9B-18C7-4EE0-8811-EB061FE54AE8}"/>
              </a:ext>
            </a:extLst>
          </p:cNvPr>
          <p:cNvSpPr txBox="1">
            <a:spLocks/>
          </p:cNvSpPr>
          <p:nvPr/>
        </p:nvSpPr>
        <p:spPr>
          <a:xfrm>
            <a:off x="4155311" y="5332820"/>
            <a:ext cx="7008182" cy="261528"/>
          </a:xfrm>
          <a:prstGeom prst="rect">
            <a:avLst/>
          </a:prstGeom>
        </p:spPr>
        <p:txBody>
          <a:bodyPr anchor="t" anchorCtr="0">
            <a:noAutofit/>
          </a:bodyPr>
          <a:lstStyle>
            <a:lvl1pPr algn="l" defTabSz="914400" rtl="0" eaLnBrk="1" latinLnBrk="0" hangingPunct="1">
              <a:lnSpc>
                <a:spcPct val="90000"/>
              </a:lnSpc>
              <a:spcBef>
                <a:spcPct val="0"/>
              </a:spcBef>
              <a:buNone/>
              <a:defRPr lang="en-US" sz="1800" b="0" i="0" u="none" strike="noStrike" kern="1200" cap="all" baseline="0" smtClean="0">
                <a:solidFill>
                  <a:schemeClr val="bg1">
                    <a:lumMod val="50000"/>
                  </a:schemeClr>
                </a:solidFill>
                <a:latin typeface="+mj-lt"/>
                <a:ea typeface="+mj-ea"/>
                <a:cs typeface="+mj-cs"/>
              </a:defRPr>
            </a:lvl1pPr>
          </a:lstStyle>
          <a:p>
            <a:pPr>
              <a:defRPr/>
            </a:pPr>
            <a:r>
              <a:rPr lang="ru-RU" sz="1600" cap="none" dirty="0"/>
              <a:t>Начальник отдела хранения и выдачи патентной документации и научно-технической литературы</a:t>
            </a:r>
          </a:p>
          <a:p>
            <a:pPr>
              <a:defRPr/>
            </a:pPr>
            <a:r>
              <a:rPr lang="ru-RU" sz="1600" cap="none" dirty="0"/>
              <a:t>Центра «Всероссийская патентно-техническая библиотека»</a:t>
            </a:r>
          </a:p>
          <a:p>
            <a:pPr>
              <a:defRPr/>
            </a:pPr>
            <a:r>
              <a:rPr lang="ru-RU" sz="1600" cap="none" dirty="0"/>
              <a:t>Федерального института промышленной собственности</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0301"/>
            <a:ext cx="3414738" cy="1431506"/>
          </a:xfrm>
          <a:prstGeom prst="rect">
            <a:avLst/>
          </a:prstGeom>
        </p:spPr>
      </p:pic>
      <p:pic>
        <p:nvPicPr>
          <p:cNvPr id="6" name="Picture 3" descr="C:\Users\otd5712\Desktop\Дизайн\пью.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86"/>
          <a:stretch/>
        </p:blipFill>
        <p:spPr bwMode="auto">
          <a:xfrm>
            <a:off x="-1668555" y="5561277"/>
            <a:ext cx="1668555" cy="1269554"/>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t="7564"/>
          <a:stretch/>
        </p:blipFill>
        <p:spPr>
          <a:xfrm>
            <a:off x="12552469" y="3865201"/>
            <a:ext cx="4237514" cy="1564966"/>
          </a:xfrm>
          <a:prstGeom prst="rect">
            <a:avLst/>
          </a:prstGeom>
        </p:spPr>
      </p:pic>
      <p:pic>
        <p:nvPicPr>
          <p:cNvPr id="9" name="Рисунок 8">
            <a:extLst>
              <a:ext uri="{FF2B5EF4-FFF2-40B4-BE49-F238E27FC236}">
                <a16:creationId xmlns:a16="http://schemas.microsoft.com/office/drawing/2014/main" id="{A05300A0-CD47-4115-A282-260D18D79A33}"/>
              </a:ext>
            </a:extLst>
          </p:cNvPr>
          <p:cNvPicPr/>
          <p:nvPr/>
        </p:nvPicPr>
        <p:blipFill>
          <a:blip r:embed="rId6">
            <a:extLst>
              <a:ext uri="{28A0092B-C50C-407E-A947-70E740481C1C}">
                <a14:useLocalDpi xmlns:a14="http://schemas.microsoft.com/office/drawing/2010/main" val="0"/>
              </a:ext>
            </a:extLst>
          </a:blip>
          <a:stretch>
            <a:fillRect/>
          </a:stretch>
        </p:blipFill>
        <p:spPr>
          <a:xfrm>
            <a:off x="5610224" y="528450"/>
            <a:ext cx="1421585" cy="1540952"/>
          </a:xfrm>
          <a:prstGeom prst="rect">
            <a:avLst/>
          </a:prstGeom>
        </p:spPr>
      </p:pic>
    </p:spTree>
    <p:extLst>
      <p:ext uri="{BB962C8B-B14F-4D97-AF65-F5344CB8AC3E}">
        <p14:creationId xmlns:p14="http://schemas.microsoft.com/office/powerpoint/2010/main" val="80965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9016" y="3808964"/>
            <a:ext cx="3649123" cy="20647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7" descr="https://www1.fips.ru/images/image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288" y="1325563"/>
            <a:ext cx="12700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Номер слайда 1"/>
          <p:cNvSpPr>
            <a:spLocks noGrp="1"/>
          </p:cNvSpPr>
          <p:nvPr>
            <p:ph type="sldNum" sz="quarter" idx="10"/>
          </p:nvPr>
        </p:nvSpPr>
        <p:spPr bwMode="auto">
          <a:xfrm>
            <a:off x="10707688" y="6192838"/>
            <a:ext cx="10287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5B35138-7C23-4C95-A4AA-EA3A246A1F5A}" type="slidenum">
              <a:rPr lang="ru-RU" smtClean="0">
                <a:solidFill>
                  <a:srgbClr val="ED1C24"/>
                </a:solidFill>
              </a:rPr>
              <a:pPr fontAlgn="base">
                <a:spcBef>
                  <a:spcPct val="0"/>
                </a:spcBef>
                <a:spcAft>
                  <a:spcPct val="0"/>
                </a:spcAft>
                <a:defRPr/>
              </a:pPr>
              <a:t>10</a:t>
            </a:fld>
            <a:endParaRPr lang="ru-RU" dirty="0">
              <a:solidFill>
                <a:srgbClr val="ED1C24"/>
              </a:solidFill>
            </a:endParaRPr>
          </a:p>
        </p:txBody>
      </p:sp>
      <p:sp>
        <p:nvSpPr>
          <p:cNvPr id="5" name="Заголовок 1"/>
          <p:cNvSpPr txBox="1">
            <a:spLocks/>
          </p:cNvSpPr>
          <p:nvPr/>
        </p:nvSpPr>
        <p:spPr>
          <a:xfrm>
            <a:off x="430213" y="157163"/>
            <a:ext cx="11236325" cy="758825"/>
          </a:xfrm>
          <a:prstGeom prst="rect">
            <a:avLst/>
          </a:prstGeom>
        </p:spPr>
        <p:txBody>
          <a:bodyPr/>
          <a:lstStyle>
            <a:lvl1pPr algn="l" defTabSz="914400" rtl="0" eaLnBrk="1" latinLnBrk="0" hangingPunct="1">
              <a:lnSpc>
                <a:spcPct val="90000"/>
              </a:lnSpc>
              <a:spcBef>
                <a:spcPct val="0"/>
              </a:spcBef>
              <a:buNone/>
              <a:defRPr lang="en-US" sz="1800" b="0" i="0" u="none" strike="noStrike" kern="1200" cap="all" baseline="0" smtClean="0">
                <a:solidFill>
                  <a:schemeClr val="bg1">
                    <a:lumMod val="50000"/>
                  </a:schemeClr>
                </a:solidFill>
                <a:latin typeface="+mj-lt"/>
                <a:ea typeface="+mj-ea"/>
                <a:cs typeface="+mj-cs"/>
              </a:defRPr>
            </a:lvl1pPr>
          </a:lstStyle>
          <a:p>
            <a:pPr fontAlgn="auto">
              <a:lnSpc>
                <a:spcPct val="100000"/>
              </a:lnSpc>
              <a:spcAft>
                <a:spcPts val="0"/>
              </a:spcAft>
              <a:defRPr/>
            </a:pPr>
            <a:r>
              <a:rPr lang="ru-RU" sz="2000" dirty="0">
                <a:solidFill>
                  <a:srgbClr val="0054A6"/>
                </a:solidFill>
                <a:latin typeface="+mn-lt"/>
              </a:rPr>
              <a:t>ЭЛЕКТРОННЫЕ ИНФОРМАЦИОННЫЕ РЕСУРСЫ НА ОСНОВЕ </a:t>
            </a:r>
            <a:r>
              <a:rPr lang="ru-RU" sz="2000" dirty="0" err="1">
                <a:solidFill>
                  <a:srgbClr val="0054A6"/>
                </a:solidFill>
                <a:latin typeface="+mn-lt"/>
              </a:rPr>
              <a:t>ГПФ</a:t>
            </a:r>
            <a:endParaRPr lang="ru-RU" sz="2000" dirty="0">
              <a:solidFill>
                <a:srgbClr val="0054A6"/>
              </a:solidFill>
              <a:latin typeface="+mn-lt"/>
            </a:endParaRPr>
          </a:p>
        </p:txBody>
      </p:sp>
      <p:pic>
        <p:nvPicPr>
          <p:cNvPr id="1229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6532" r="2811" b="4813"/>
          <a:stretch>
            <a:fillRect/>
          </a:stretch>
        </p:blipFill>
        <p:spPr bwMode="auto">
          <a:xfrm>
            <a:off x="3827463" y="808038"/>
            <a:ext cx="3794125" cy="1946275"/>
          </a:xfrm>
          <a:prstGeom prst="rect">
            <a:avLst/>
          </a:prstGeom>
          <a:noFill/>
          <a:ln w="9525">
            <a:solidFill>
              <a:srgbClr val="0054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AutoShape 6" descr="data:image/png;base64,iVBORw0KGgoAAAANSUhEUgAAAWgAAAFoCAYAAAB65WHVAAAAAXNSR0IArs4c6QAAIABJREFUeF7t3cFyLFeOA1Dp/z9aE+32cpSnoiA2b2ZhtnwAQVwSSsvtN98/Pz8/X/2/OlAH6kAdOM6B7wb0cW9SQXWgDtSBfxxoQHcR6kAdqAOHOtCAPvRhKqsO1IE60IDuDtSBOlAHDnWgAX3ow1RWHagDdaAB3R2oA3WgDhzqQAP60IeprDpQB+pAA7o7UAfqQB041IEG9KEPU1l1oA7UgQZ0d6AO1IE6cKgDDehDH6ay6kAdqAMN6O5AHagDdeBQBxrQhz5MZdWBOlAHGtDdgTpQB+rAoQ40oA99mMqqA3WgDjSguwN1oA7UgUMdaEAf+jCVVQfqQB1oQHcH6kAdqAOHOtCAPvRhKqsO1IE60IDuDtSBOlAHDnWgAX3ow1RWHagDdaAB3R2oA3WgDhzqQAP60IeprDpQB+pAA7o7UAfqQB041IEG9KEPU1l1oA7UgQZ0d6AO1IE6cKgDDehDH6ay6kAdqAMN6O5AHagDdeBQBxrQhz5MZdWBOlAHGtDdgTpQB+rAoQ40oA99mMqqA3WgDqwH9Pf396Nf4efnJ5pP/qT8Eqf+wkuf+IVX/7RefdcOyp/U/238+v79LCvoA2cHMP186ftIn/iFnz7g6sv2c/p9pvnX968BPfvE6QNvB4T6yz3NL37h1T+tV18DOt2hBN9fcSTuvYBNA2Y7INRfFmh+8Quv/mm9+hrQ6Q4l+AZ04t4L2DRgtgNC/WWB5he/8Oqf1quvAZ3uUIJvQCfuvYBNA2Y7INRfFmh+8Quv/mm9+hrQ6Q4l+AZ04t4L2DRgtgNC/WWB5he/8Oqf1quvAZ3uUIJvQCfuvYBNA2Y7INRfFmh+8Quv/mm9+hrQ6Q4l+OMDevtAZe70AW/za369j/SLP62fru/0+VL/hE/nT/Haz239DejwhacfeJtf9miBpV/8af10fafPl/onfDp/itd+butvQIcvPP3A2/yyRwss/eJP66frO32+1D/h0/lTvPZzW38DOnzh6Qfe5pc9WmDpF39aP13f6fOl/gmfzp/itZ/b+hvQ4QtPP/A2v+zRAku/+NP66fpOny/1T/h0/hSv/dzW34AOX3j6gbf5ZY8WWPrFn9ZP13f6fKl/wqfzp3jt57b+BnT4wtMPvM0ve7TA0i/+tH66vtPnS/0TPp0/xWs/t/U3oMMXnn7gbX7ZowWWfvGn9dP1nT5f6p/w6fwpXvu5rf/2AS2D0wfUA6n/NF7zTetT/7Qu/1J+4af9S+eTPs033V/8qf50PvWXfvVP6w1oOKgHSh84xWsBUn7h1T+ty/+UX3jNL30pPtUnvPQLn84nvPqrrvnUX3j1T+sN6Ab0pQNa4HQBhV8/EPx//JE++Se8/BG/8NP9xZ/qT+dTf+lX/7TegG5AN6AvHEgPOMXrwMUvfBpA6i9+4aVf9bS/8Oqf1hvQDegGdAP67RxRwCrghH9b2L/AtL/wqT7hG9AN6AZ0A1o58WtdAauAE/5tYQ3o1Lr/4vVAT3/gdH69QsovvPqndb1/yi+85pe+FJ/qE176hU/nE179Vdd86i+8+qf1fkH3C7pf0P2CfjtH0oAT/m1h/YJOresX9B3+CUKvPP2FkR7w3fVpfs0nfPq+4p/Wt61f/dN6v6Bv/gWtA0kXRHgdoPCqp/PdXZ/m13zCy/+UP8VLn+ppf+HVP603oBvQ0Q5NL/B0wETDv/DvUMQv/zR/ir+7vm396p/WG9AN6GiHFBAR+f8gAE/X14DOXkj7mfqbqTO6Ad2A9pZc/AkdQETegF7/XznpfdOAEz7dn2n9qT7hG9ANaO3IZV0HEJE3oBvQ4QJpP/UDQvhQHuEN6AY0l+TqD0wvsA5I4u+uT/NrPuFT/8Q/rW9bv/qn9QZ0AzraIR1gRN4v6H5Bhwuk/Ux/wITyCG9AHx7QfMHwD6QLrPbiF14HJPx0XfNJ/zRe82/rU3/pV33bX+lTvQHdgL50ID0gHQgXFH/dp/DTdc0n/6bxmn9bn/pLv+rb/kqf6g3oBnQDWldyUZ8OAAWY+mu0lH8aL/2qy59Uv/qn9QZ0A7oBHVzRdABMB0jKP40PnuYf6PT7pPqEb0A3oBvQupJ+Qf/qQAM6WJ4XoA3oBnQD+oVD+e2PTH+hpQGo0VL+abz0qz79Puqf1hvQDegGdHBF0wGQBqBGS/mn8dKv+vT7qH9ab0A3oBvQwRVNB0AagBot5Z/GS7/q0++j/mn99gGdGpDipxd0esGkX/5In/Cf3l/+pHX5O/1+KX86v/DT/qi/6g1oOYR6+sCn42VPeoCa/+n9NV9al7/T75fyp/MLP+2P+qvegJZDDehLB9ID1IHoee7eX/Oldfk77V/Kn84v/LQ/6q96A1oONaAb0BcOfHoAnR5wOu/T9Teg9YIN6AZ0A/pXB04POJ336fob0HrBBnQDugHdgA5z4l14A/pd5/7FpT+BT8fLnvQf8TX/0/trvrQuf6ffL+VP5xd+2h/1V70BLYf6Bd0v6H5B9ws6zIl34ccH9LuDnYLTF0T6E7z47+gHSP2b9e+UO3xXh+73Xd5XcQ3oV51688/pgRsQswFR/38uN3d6/948m2Ng2p9poQ3oYYf1wNMH0v67AfXp/g+f1zi93m9aQAN62GE9cAO6X9BXK3j3/Rk+r3F6+T8toAE97LAeuAHdgG5ADx9hQK/7DahfgjagX7Lp/T+kB25AN6Ab0O/f1zRS9zvdvwE97LAeuAHdgG5ADx9hQK/7DahfgjagX7Lp/T+kB25AN6Ab0O/f1zRS9zvdfz2gpwc8nX86oNP50wU9fb7Un2n8tv/T85X/2oEG9PKGnB5g2wEhf5afb7z9tv/jA7bBpQMN6OUFUQDpQIVPx1N/8Uuf+IVX/7vX5Y/mk38pv/q3njnQgM78i9HpAQmfCkwPWPrEL3w63+l4+SP98i/lV//WMwca0Jl/MTo9IOFTgekBS5/4hU/nOx0vf6Rf/qX86t965kADOvMvRqcHJHwqMD1g6RO/8Ol8p+Plj/TLv5Rf/VvPHGhAZ/7F6PSAhE8FpgcsfeIXPp3vdLz8kX75l/Krf+uZAw3ozL8YnR6Q8KnA9IClT/zCp/Odjpc/0i//Un71bz1zYD2g0wUSPrMnR28fgPyRvmm8HJY+4af1n65P/qiu+eSv+Kfr0j/dP+VvQKcOAr+9IDog6ZvGy37pE35a/+n65I/qmk/+in+6Lv3T/VP+BnTqYAP60oH0gNMDU3/xp3itV8ovvPqrnvoj/um69E/3T/kb0KmDDegGdLBDClgFjPCBtH+g2/2n9af80/gG9LDDWvDh9l86YOmbxmt+6RN+Wv/p+uSP6ppP/op/ui790/1T/gZ06mC/oPsFHeyQAk4BI3wgrV/QqXl/gG9A/4GJVxQ6sOH2/YL+3v3rTPW+Cljtj/Dqr/p2f+lTXfqF3643oIdfYHtBdMDSN42X/dIn/LT+0/XJH9U1n/wV/3Rd+qf7p/yPD+j0gbSA4k/x8QPjCzLlT/Gpf+qf8m/jNZ/q0i98Wp/ef/FL/7Y/0teAhkNaAD1witcDqq7+wk/XU/+kL+Xfxms+1aVf+LSu/Uv1iV/60/7iT+sN6AZ0ukMRXgcyfYDiT/Wl+MjcF/5ncim/8Km/Kb/weh/hp+sN6Ab09I5d8utAdOASn/Jv4zWf6tIvfFrX+6X6xC/9aX/xp/UGdAM63aEIrwOZPkDxp/pSfGRuv6Bpn96HBMN/oAHdgB5esWt6HYgCVOJT/m285lNd+oVP63q/VJ/4pT/tL/603oBuQKc7FOF1INMHKP5UX4qPzO0XNO3T+5Bg+A80oBvQwyvWL+grB/QDIn2c7QDSfKk+8cu/tL/40/rxAa0BU4P1wOIXPtWf8qf9hVd9W7/6633T+cQvfep/97r80XzT/qX6pF/1BvTwfwqsB9AC3H0Bt/Wrv/zX+6X8wqv/3evT/qf+pPrS/g3oBnS6Q5f46QDSAam/8DIn5Rde/e9en/Y/9SfVl/ZvQDeg0x1qQF84oANvQP9E+zftn94vEv8CuAHdgH5hTd7/I9sHpP7pAab8wr/v/D2Q0/6nLqT60v4N6AZ0ukP9gu4X9Ns7lAbg9A+4VN/bxvwLbEA3oNMdakA3oN/eoTQAG9BvW/8aMDV4+oHFP60/5dcraD7hVd/Wr/7p/Cm/8PL37vVp/1N/Un1p//UvaA2gBZaBp+M1v+YTPq3Lv5R/er5p/Zp/ej71Vz315/T50vm352tA/1z/W2QtsB5QeC2Q+IVP66l+9Z+eb1r/9nzqr3rqz/T7SX9a1/zb8zWgG9BH/w55+gBTfuG3D1z6FFDCnz6f9Gv+7fka0A3oBrSuOKhvH7ikK6CEP30+6df82/M1oBvQDWhdcVDfPnBJV0AJf/p80q/5t+drQDegG9C64qC+feCSroAS/vT5pF/zb8/XgG5AN6B1xUF9+8AlXQEl/OnzSb/m356vAd2AbkDrioP69oFLugJK+NPnk37Nvz3fxwe0HlAPlD6w8Kk+4VWXvml/pE/1VH/KL3zq3za/+qf1aX+kT/2FT+sNaDioB0oDQHg9sPQJr7r0qX+Klz7Vp/uLX/pS/7b51T+tT/sjfeovfFpvQDegLx1QAGmBU3y84OHftaL+mk/41L9tfvVP69P+SJ/6C5/WG9AN6AZ0cEUN6MC8F6AKyNR/SVB/4dN6A7oB3YAOrigNCAXA6fyBdS9Bp/2RCPUXPq03oBvQDejgik4PUAVMqj+w7iXotn71f2mI4A81oBvQDejkgPA7blErANIAnebXfGl9W7/6p/MJ34BuQDegdSUX9dMDVAGT6g+sewm6rV/9Xxoi+EPrAa0FSQ2a5g+8/wea6pvGp/Pp/VL90id+4VP95f++tED+yr+n1xvQ+C8JpxdAAaIFnsan80/rlz75I3yqv/wNaO3AVb0B3YBO9ofYNOCEl4AGdPb/kEL+6n3kv/Dq//R6A7oBPbrjOsDpAxa/hk/1l79f0NqBfkFfOKADTMx9BasAkb5p/CszXP2Zaf3SJ3+ET/WXvwGtHWhAN6B/dSANMC1fGnDCq386n/qXP/sVivzV+z693l9x9FccozuuA1TACS/x4hde/cvfgNYOJfUGdAM62R9i04ATXgIaoFmAyl+9j/wXXv2fXl8P6G2D0wU6HT/trw5M/khfyi+8+quu+dRfePXfrm/Pp/7yR/6n/OqvegM6/Oso0weexmsB0roWWPOpf8ovvPqrrvnUX3j1365vz6f+8kf+p/zqr3oDugGtHbmsa4F1AGqe8guv/qprPvUXXv2369vzqb/8kf8pv/qr3oBuQGtHGtAXDqQHLnz0OP8DsAJsej71lwXSl/Krv+oN6Aa0dqQB3YD+1QEFmAIwWr6vry/1F7/0pfzqr3oDugGtHWlAN6Ab0NGVvA9uQDeg39+eF75g9IWi5vqCEb/w6q962l949d+uy9/p+dRf/khfyq/+qjegG9DakX5B9wu6X9DRlbwPXg/o6Z9g4pd16U/QtH+qb7q/9Kme+it+1eXPtL60v/Caf3u+aX3yZ3p+zad6AxoOpQ+oBdEDqS590/2lT3XpFz6ty59pfWl/4eXP9nzT+uTP9PyaT/UGdANaOzJa3z6Q7QNO+wuvx5v2f1uf+k/PL/9Vb0A3oLUjo/XtA9k+4LS/8Hq8af+39an/9PzyX/UGdANaOzJa3z6Q7QNO+wuvx5v2f1uf+k/PL/9Vb0A3oLUjo/XtA9k+4LS/8Hq8af+39an/9PzyX/UGdANaOzJa3z6Q7QNO+wuvx5v2f1uf+k/PL/9Vb0A3oLUjo/XtA9k+4LS/8Hq8af+39an/9PzyX/X1gKZA/Ickwqd1PaAWQP3FL7zqqT7xp/V0fs0nfuGn50v7az7pT/uLX/rU/3S85k/rDejwC1oLpgfSAgqveqpP/Gk9nV/ziV/46fnS/ppP+tP+4pc+9T8dr/nTegO6AZ3uUITXAYp8+sDVX3XNJ/0pv/Bpf/Gn85+O1/xpvQHdgE53KMLrAEWugBG/8Oqv+nR/8Uvf6fNrPumfxsvftN6AbkCnOxThdUAinz5Q9Vdd80l/yi982l/86fyn4zV/Wm9AN6DTHYrwOkCRK2DEL7z6qz7dX/zSd/r8mk/6p/HyN603oBvQ6Q5FeB2QyKcPVP1V13zSn/ILn/YXfzr/6XjNn9Yb0A3odIcivA5Q5AoY8Quv/qpP9xe/9J0+v+aT/mm8/E3r6wEtg9MB0wdS/2n+0/tLX1qXvym/8NpP6UvxqT7hVdd8wqfzb+M133S9AR3+hzBaYC1Y+sDb/VP9wms+4dO63k/6Urz0i1941TWf8NIn/m285puuN6Ab0NM7FvHrgCPyF8CnB4T0vTDi5R9J/Zc+8W/jU/9SfAO6AZ3u0CheBzza/Ovr6/SAkL7Un9R/6RP/Nj71L8U3oBvQ6Q6N4nXAo80b0F+p/9sBm/af3i/xN6Ab0NqR1XoaEKn49MBTvPSLX3jVU/+lT/zbePkzXW9AN6Cndyzi1wFH5C+ATw8I6XthxP4OOjVpEN+AbkAPrldO3YC+9rAB/XNpkPzZ3i9dyMcHNA0KA1z82/V0QacPQPzyT/OJX3j1T+upPuFTfcLLv219qX7h03oDGg6evkDpAuiAxC9/pvmlT/2n9Uuf6qk+4dU/raf+p/1TvPSn/MI3oBvQ2pHVf4RMA0YHJn7hI/NeAKf6hH9BQvRH5N+2Pg0n/cKn9QZ0AzraIR1YuuDil3j1F7/w6p/WU33Cp/qEl3/b+lL9wqf1BnQDOtohHZgOVM3FL7z6i1949U/rqT7hU33Cy79tfal+4dN6A7oBHe2QDkwHqubiF179xS+8+qf1VJ/wqT7h5d+2vlS/8Gm9Ad2AjnZIB6YDVXPxC6/+4hde/dN6qk/4VJ/w8m9bX6pf+LTegG5ARzukA9OBqrn4hVd/8Quv/mk91Sd8qk94+betL9UvfFo/PqC3H1j99QDpAt69f+qP5pe/wk/rE/90PfUnxU/Pl/KfPl8DGi88feBasLv313zpgaT4aX3in66n/qT46flS/tPna0A3oC8dSH9A6IDSA0nx0/rEP11P/Unx0/Ol/KfP14BuQDegLxw4/YAVUKn+FC992/XT52tAN6Ab0A3oXx04PcDSgD99vgZ0A7oB3YBuQP/iwPSv+PQDpgHdgG5AN6Ab0A3o/9+B9B8xhNdPKNXTn6Cpvrv3l7/yR/On+Gl94p+up/6k+On5Uv7T5zv+C1oPoAMWPn0g4dV/W7/0bdflb+pfOp/0iV/6U/7t/qfPJ3+26w1o/IX80wsmfi2IDjjlV//p+unzSZ/80fuk/Nv9T59P/mzXG9AN6O0dvOyvgFIATA8nfeov/Sn/dv/T55M/2/UGdAN6ewcb0BcONKCz9dQPiIx9Ht2AbkDPb1nQQQG1fYDSp9GlP+Xf7n/6fPJnu96AbkBv72C/oPsFPbaD+gEx1viPiBvQDeg/WqUZGn1Bbh+g9MkV6U/5t/ufPp/82a43oBvQ2zvYL+h+QY/toH5AjDX+I+LbB7R82H6g9AtI+j+dP33/bf/0vppP+sUvvPqLX3jVpU/9U7z0Tdcb0MMOa0HUPl3Ap/PffT69r+bTfolfePUXv/CqS5/6p3jpm643oIcd1oKofbqAT+e/+3x6X82n/RK/8OovfuFVlz71T/HSN11vQA87rAVR+3QBn85/9/n0vppP+yV+4dVf/MKrLn3qn+Klb7regB52WAui9ukCPp3/7vPpfTWf9kv8wqu/+IVXXfrUP8VL33S9AT3ssBZE7dMFfDr/3efT+2o+7Zf4hVd/8QuvuvSpf4qXvul6A3rYYS2I2qcL+HT+u8+n99V82i/xC6/+4hdedelT/xQvfdP1BvSww1oQtU8X8On8d59P76v5tF/iF179xS+86tKn/ile+qbr6wGdDpg+QPHfl0+gA9D7bfub6hN+2p+0/7T/0jddl/+aX/rEL3xab0AP/5eEemAt0Ol4LeD2fKk+4fU+wssf4dVf/Cle+qbr0/rFPz1fA7oB3S/o4MrSA1aASpr6iz/FS990fVq/+Kfna0A3oBvQwZWlB6wAlTT1F3+Kl77p+rR+8U/P14BuQDeggytLD1gBKmnqL/4UL33T9Wn94p+erwHdgG5AB1eWHrACVNLUX/wpXvqm69P6xT89XwO6Ad2ADq4sPWAFqKSpv/hTvPRN16f1i396vgZ0A7oBHVxZesAKUElTf/GneOmbrk/rF//0fOsBPb1AMlj99QAp/+l4zT9dT99nWl/Kr/dP+YWXv9InvPqrrv7Cqy790/2p72dZQWrQNF4Gyr5pfdP9Nf90Xf5N95/m1/tN95e/0id8ql/9U37pn+4v/f2Cxq84ZKAeMF2Abbzmn65r/un+0/zan+n+8lf6hE/1q3/KL/3T/aW/Ad2A1o6s1nVAq+L+oPl6AAz/O5jUoml/tF/T/eVPA7oBrR1ZreuAVsX9QfP1AGhAX77i+vv0d9DXf1mQblAPqIA5Ha/5p+vyb7r/NL/ef7q//JU+4VP96p/yS/90f+nvF3S/oLUjq3Ud0Kq4P2i+HgD9gu4X9JUDOkAt8DReN7itb7q/5p+u632n+0/z6/2m+8tf6RM+1a/+Kb/0T/eX/uO/oDWA6tMGpw+c4jW/6uov/HQ9fT/NJ/4UL3/EL3yqX/zb9e351H/anwZ06LAOTA+c4kP5X+qf8qd4+Sd+zSf+FJ/qEz7VL/7t+vZ86j/tTwM6dDg94BQfym9A//xcWjj9PuLX+ypAUn71n65vz6f+0/M3oEOHdQB64BQfym9AN6DTFRrFp/eTilP/lF/4BrQcQj0N2BQfym9AN6DTFRrFKyB1P6k49U/5hW9Ay6EGdOhQBk8PRAcs/hSv6cUvfKpf/Nv17fnUf9qfBnTosA5MD5ziQ/n9gu4XdLpCo/j0flJx6p/yC9+AlkP9gg4dyuDpgaQ/AFO8phe/8PIn5Vf/6fr2fOo/PX8DetrhZX4dqBZwGy/7pvWpf1qX/yl/ip/29/T5U/9SfAM6dfBw/PaBpf1lb8ovvPqn9dMDSv5If4pP/b07vgF99xc8/Fcw0wea8gs/vR4KuOn+4pc/0p/ipe/p9Qb0w184PZBtvJ5nWp/6p3UFXMqf4qf9PX3+1L8U34BOHTwcv31gaX/Zm/ILr/5p/fSAkj/Sn+JTf++Ob0Df/QX7K45LB9IAmV4P6ZvuL/40YFO89D293oB++AunB7KN1/NM61P/tN6Avv67UFJ/745vQN/9BfsF3S/owR2e/gF4+g+oQWtfoj4+oNMH1ILJJfUXf4qXPtXVX3jNJ3xan9Yvfs0vvOZP+YVX/+m6/JF+4aVf/MKn/cWvegMaDumBtAApXg+ouvoLr/mET+vT+sWv+YXX/Cm/8Oo/XZc/0i+89Itf+LS/+FVvQDegLx1IF1wLqHp6INIv/hSv+VJ+4dV/un66v5pf+oVP6w3oBnQD+sIBBWB6wCm/8GlApHj5I/3CS5/4hU/7i1/1BnQDugHdgFZOvF1XwClAhZcw8Quf9he/6g3oBnQDugGtnHi7roBTgAovYeIXPu0vftUb0A3oBnQDWjnxdl0BpwAVXsLEL3zaX/yqN6Ab0A3oBrRy4u26Ak4BKryEiV/4tL/4Vb99QOsB1g3+/r58A+mbnk/8WqC0rvlT/k+fT/6m/og/fb9PxzeghzdAB6AFT/EaT/zCp3XNn/J/+nzyN/VH/On7fTq+AT28AToALXiK13jiFz6ta/6U/9Pnk7+pP+JP3+/T8Q3o4Q3QAWjBU7zGE7/waV3zp/yfPp/8Tf0Rf/p+n45vQA9vgA5AC57iNZ74hU/rmj/l//T55G/qj/jT9/t0fAN6eAN0AFrwFK/xxC98Wtf8Kf+nzyd/U3/En77fp+Mb0MMboAPQgqd4jSd+4dO65k/5P30++Zv6I/70/T4d34Ae3gAdgBY8xWs88Quf1jV/yv/p88nf1B/xp+/36fjbB3T6gOmCqr8WWP2n8dI/rU/9Vf90fzS//NP7Cn96Xf5ofuGn529A4z8kSR9AD5wuSIrXfCm/8Oqv+rS/6q/5Un3qL37hpV/40+vyR/MLPz1/A7oBfblj6QILny64Dkj9hZe+lF949Z/Wr/6n1+WP/Bd+ev4GdAO6AR1cWXrgwktaGiBpf+nbrssfzS/89HwN6AZ0Azq4svTAhZe0NEDS/tK3XZc/ml/46fka0A3oBnRwZemBCy9paYCk/aVvuy5/NL/w0/M1oBvQDejgytIDF17S0gBJ+0vfdl3+aH7hp+drQDegG9DBlaUHLrykpQGS9pe+7br80fzCT8+3HtDTA57Ov70gaf/T8Xr/6QOsP9cvIH+230/9p+sN6GmHwa8F/fQA0fzyT88rfuFVlz71n8ZLv/QJr7rmE35an/pP1xvQ0w43oI/+Fcr0gSuA1H8ar/WXPuFV13zCT+tT/+l6A3ra4QZ0A/rCAQWMAizFa/3FL7zqmk/4aX3qP11vQE873IBuQDegf3WgAX0dEA3oBvSlA/pC0YFt4/W80ie86vUHART+r6im30/vO11vQE873C/ofkH3C7pf0G/mTAP6TeP+CpZ+YaU60v6n4+XP9BdY/ekXtHbwqr4e0FrgZLgTsNMBoBnlb6pP/NI33V/80j+Nlz/SJ/y0funb7i9/VJd+4dN6Azp1EPj1B8bv+FJ9OlDZO91f/NI/jZc/0if8tH7p2+4vf1SXfuHTegM6dbABHTmYHsDpATE9n8xX/7v7J/3yR3X5J3xab0CnDjagIwfTA9CBin8bL/OkT/jT59d8qX75o7r6C5/WG9Cpgw3oyMH0AKYPXPrS/jJP/MJP65e+7f7yR3XpFz6tN6BTBxvQkYPpAZweENPzyXz1v7t/0i9/VJd/wqf1BnTqYAM6cjA9AB2o+LfxMk/6hD99fs2X6pc/qqu/8Gm9AZ062ICOHEwPYPrApS/tL/PEL/y0funb7i9GVwfZAAAHpUlEQVR/VJd+4dP68QG9bZAMnl5Q9Zc/0pfyC396Xf7IX803za/+qm/rU3/pT99H/Nv1BnT4AlowLZDwkrfNL32n1+W//NV80/zqr/q2PvWX/vR9xL9db0CHL6AF0wIJL3nb/NJ3el3+y1/NN82v/qpv61N/6U/fR/zb9QZ0+AJaMC2Q8JK3zS99p9flv/zVfNP86q/6tj71l/70fcS/XW9Ahy+gBdMCCS952/zSd3pd/stfzTfNr/6qb+tTf+lP30f82/UGdPgCWjAtkPCSt80vfafX5b/81XzT/Oqv+rY+9Zf+9H3Ev11vQIcvoAXTAgkvedv80nd6Xf7LX803za/+qm/rU3/pT99H/Nv1BnT4AlowLZDwkrfNL32n1+W//NV80/zqr/q2PvWX/vR9xL9dv31Apw+sB9ACqH+Klz7V0/4pPtUn/On+S/+0v+p/en3aH/Fv+9OAxgvoAU8PiNP1S58O5HT/pV/zaz7x370+7Y/4t/1rQDegLx3QAqcBIn4diPqLX3j1T+un60vnS/HT/og/1Z/iG9AN6AZ0ekUBXgGx/QMkGO1PoNP+iP9PhghIGtAN6AZ0cEApVAHRgP65tDj1R/6n75viG9AN6AZ0ekUBXgGRBlAg7QjotD/i3zahAd2AbkAvXqECogHdL+hrB4aXVwu4vcBp/xSf2p/2T/HSL37hT98f6df8mk/8d69P+yP+bf/6Bd0v6GgHteBpwIg/Ev8CWPql73S8LDh9PulXPX0f8af1BnQDOtqh9IDVXPzCp/X0gE/Hyx/5vz2f9Kue6hd/Wm9AN6CjHUoPWM3FL3xaTw/4dLz8kf/b80m/6ql+8af1BnQDOtqh9IDVXPzCp/X0gE/Hyx/5vz2f9Kue6hd/Wm9AN6CjHUoPWM3FL3xaTw/4dLz8kf/b80m/6ql+8af1BnQDOtqh9IDVXPzCp/X0gE/Hyx/5vz2f9Kue6hd/Wm9AN6CjHUoPWM3FL3xaTw/4dLz8kf/b80m/6ql+8af1BnQDOtqh9IDVXPzCp/X0gE/Hyx/5vz2f9Kue6hd/Wm9AHx7Qpx/I9IKfzp/qEz498On9SfWl+G3/Uv3CN6Ab0JcObB+4DlD6eADf36vzaz7pV13+qL/w6j9dl/60//b8DegG9GpA6YB0gOkBpfzTePmjuvxJ9av/dF360/7yL+UXvgHdgG5AXzigA1VApHgdsOppf+HVf7ou/9P+2/M3oBvQDegG9K8ObAeUArYBLYfCugzWgggfyvtK+xef/WWJel/5q/dP+afx0q+6/En1q/90XfrT/vIv5Re+X9D9gu4XdL+g+wX9iwMN6OF/i66fUKrrgfQTvPh+QV/tmPZH+6n69P6p/3R927/x+X70gsMKZPCyPE6/rX+6v/hlkN5P/MKrf1qXPvFLv/in8dKv+qfrlz9p/fa/4kgNSPHpgp7eX/NJ/+kBI/2nzy998l/zq572T/HSp/p2f+rrF7Qsuq5vP/B0f/HLPQWE+IVX/7QufeKXfvFP46Vf9U/XL3/Ser+gQwfTBQ3bf033F7/0nx4w0n/6/NIn/zW/6mn/FC99qm/3p75+QcuifkEnDikgjj8Q/EtseTM9/7Z/af8UL/9V3+5PfQ1oWdSAThyaDqhE2ytYHbA4pueXPvWXftXT/ile+lTf7k99DWhZ1IBOHFJAHH8g/YK+fP70/VJ8spv/wW73l/7+DloOob79wNP9xS/7GtDX/ztw+Xu6f5+uX/uf1o8P6HTAbfz0gelANH+qL+UX/vR66v/0fHpf9dd80/zSN11P50v1NaBTB4HXA6cHILzGS/Wl/MKfXk/9n55P76v+mm+aX/qm6+l8qb4GdOpgA/rSge0FH35e/g5zur/4U/8b0NlfVaD3Ub0BLYfCug4kPQDhJT/Vl/ILf3o99X96Pr2v+mu+aX7pm66n86X6GtCpg/2C7hf08A4l9GnANKD7BZ3s3/FYHUh6AMLLoFRfyi/86fXU/+n59L7qr/mm+aVvup7Ol+rrF3TqYL+g+wU9vEMJfRowDeh+QSf7dzxWB5IegPAyKNWX8gt/ej31f3o+va/6a75pfumbrqfzpfrWv6DTAYqvA3WgDjzVgQb0U1+2c9WBOnB7BxrQt3/CDlAH6sBTHWhAP/VlO1cdqAO3d6ABffsn7AB1oA481YEG9FNftnPVgTpwewca0Ld/wg5QB+rAUx1oQD/1ZTtXHagDt3egAX37J+wAdaAOPNWBBvRTX7Zz1YE6cHsHGtC3f8IOUAfqwFMdaEA/9WU7Vx2oA7d3oAF9+yfsAHWgDjzVgQb0U1+2c9WBOnB7BxrQt3/CDlAH6sBTHWhAP/VlO1cdqAO3d6ABffsn7AB1oA481YEG9FNftnPVgTpwewca0Ld/wg5QB+rAUx1oQD/1ZTtXHagDt3egAX37J+wAdaAOPNWBBvRTX7Zz1YE6cHsHGtC3f8IOUAfqwFMdaEA/9WU7Vx2oA7d3oAF9+yfsAHWgDjzVgQb0U1+2c9WBOnB7BxrQt3/CDlAH6sBTHWhAP/VlO1cdqAO3d6ABffsn7AB1oA481YEG9FNftnPVgTpwewca0Ld/wg5QB+rAUx1oQD/1ZTtXHagDt3fg/wDeBTYhtGrooAAAAABJRU5ErkJggg=="/>
          <p:cNvSpPr>
            <a:spLocks noChangeAspect="1" noChangeArrowheads="1"/>
          </p:cNvSpPr>
          <p:nvPr/>
        </p:nvSpPr>
        <p:spPr bwMode="auto">
          <a:xfrm>
            <a:off x="3492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33127" name="Picture 7"/>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2111" y="2076117"/>
            <a:ext cx="1147787" cy="11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10201275" y="1008063"/>
            <a:ext cx="1566863" cy="2216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34" name="Picture 14"/>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08208" y="3681421"/>
            <a:ext cx="959931" cy="97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Рисунок 13"/>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161960" y="2597150"/>
            <a:ext cx="1049825" cy="1049825"/>
          </a:xfrm>
          <a:prstGeom prst="rect">
            <a:avLst/>
          </a:prstGeom>
        </p:spPr>
      </p:pic>
      <p:sp>
        <p:nvSpPr>
          <p:cNvPr id="12307" name="Номер слайда 1"/>
          <p:cNvSpPr txBox="1">
            <a:spLocks/>
          </p:cNvSpPr>
          <p:nvPr/>
        </p:nvSpPr>
        <p:spPr bwMode="auto">
          <a:xfrm>
            <a:off x="10933113" y="6400800"/>
            <a:ext cx="102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ru-RU" sz="2400">
              <a:solidFill>
                <a:srgbClr val="ED1C24"/>
              </a:solidFill>
            </a:endParaRPr>
          </a:p>
        </p:txBody>
      </p:sp>
      <p:sp>
        <p:nvSpPr>
          <p:cNvPr id="2" name="Прямоугольник 1"/>
          <p:cNvSpPr/>
          <p:nvPr/>
        </p:nvSpPr>
        <p:spPr>
          <a:xfrm>
            <a:off x="460375" y="3290888"/>
            <a:ext cx="2894013" cy="276225"/>
          </a:xfrm>
          <a:prstGeom prst="rect">
            <a:avLst/>
          </a:prstGeom>
        </p:spPr>
        <p:txBody>
          <a:bodyPr wrap="none">
            <a:spAutoFit/>
          </a:bodyPr>
          <a:lstStyle/>
          <a:p>
            <a:pPr algn="ctr">
              <a:defRPr/>
            </a:pPr>
            <a:r>
              <a:rPr lang="ru-RU" sz="1200" b="1" cap="all" dirty="0">
                <a:solidFill>
                  <a:srgbClr val="0054A6"/>
                </a:solidFill>
              </a:rPr>
              <a:t>Тематические подборки в НЭБ</a:t>
            </a:r>
            <a:endParaRPr lang="ru-RU" sz="1200" dirty="0">
              <a:solidFill>
                <a:srgbClr val="0054A6"/>
              </a:solidFill>
            </a:endParaRPr>
          </a:p>
        </p:txBody>
      </p:sp>
      <p:sp>
        <p:nvSpPr>
          <p:cNvPr id="3" name="Прямоугольник 2"/>
          <p:cNvSpPr/>
          <p:nvPr/>
        </p:nvSpPr>
        <p:spPr>
          <a:xfrm>
            <a:off x="501650" y="6124575"/>
            <a:ext cx="11307763" cy="276225"/>
          </a:xfrm>
          <a:prstGeom prst="rect">
            <a:avLst/>
          </a:prstGeom>
        </p:spPr>
        <p:txBody>
          <a:bodyPr>
            <a:spAutoFit/>
          </a:bodyPr>
          <a:lstStyle/>
          <a:p>
            <a:pPr algn="ctr">
              <a:defRPr/>
            </a:pPr>
            <a:r>
              <a:rPr lang="ru-RU" sz="1200" b="1" cap="all" dirty="0">
                <a:solidFill>
                  <a:srgbClr val="0054A6"/>
                </a:solidFill>
              </a:rPr>
              <a:t>ЭЛЕКТРОННЫЕ ПУБЛИКАЦИИ. ПРОСВЕТИТЕЛЬСКИЕ </a:t>
            </a:r>
            <a:r>
              <a:rPr lang="ru-RU" sz="1200" b="1" cap="all" dirty="0" err="1">
                <a:solidFill>
                  <a:srgbClr val="0054A6"/>
                </a:solidFill>
              </a:rPr>
              <a:t>Вебинары</a:t>
            </a:r>
            <a:r>
              <a:rPr lang="ru-RU" sz="1200" b="1" cap="all" dirty="0">
                <a:solidFill>
                  <a:srgbClr val="0054A6"/>
                </a:solidFill>
              </a:rPr>
              <a:t> ДЛЯ МОЛОДЕЖИ. Виртуальные выставки. </a:t>
            </a:r>
            <a:endParaRPr lang="ru-RU" sz="1200" dirty="0">
              <a:solidFill>
                <a:srgbClr val="0054A6"/>
              </a:solidFill>
            </a:endParaRPr>
          </a:p>
        </p:txBody>
      </p:sp>
      <p:sp>
        <p:nvSpPr>
          <p:cNvPr id="21" name="Прямоугольник 20"/>
          <p:cNvSpPr/>
          <p:nvPr/>
        </p:nvSpPr>
        <p:spPr>
          <a:xfrm>
            <a:off x="8020050" y="854075"/>
            <a:ext cx="1981200" cy="307975"/>
          </a:xfrm>
          <a:prstGeom prst="rect">
            <a:avLst/>
          </a:prstGeom>
          <a:solidFill>
            <a:schemeClr val="accent5">
              <a:lumMod val="20000"/>
              <a:lumOff val="80000"/>
            </a:schemeClr>
          </a:solidFill>
        </p:spPr>
        <p:txBody>
          <a:bodyPr>
            <a:spAutoFit/>
          </a:bodyPr>
          <a:lstStyle/>
          <a:p>
            <a:pPr algn="ctr">
              <a:defRPr/>
            </a:pPr>
            <a:r>
              <a:rPr lang="ru-RU" sz="1400" b="1" cap="all" dirty="0">
                <a:solidFill>
                  <a:srgbClr val="0054A6"/>
                </a:solidFill>
              </a:rPr>
              <a:t>Для новичков</a:t>
            </a:r>
            <a:endParaRPr lang="ru-RU" sz="1200" dirty="0">
              <a:solidFill>
                <a:srgbClr val="0054A6"/>
              </a:solidFill>
            </a:endParaRPr>
          </a:p>
        </p:txBody>
      </p:sp>
      <p:pic>
        <p:nvPicPr>
          <p:cNvPr id="23" name="Picture 25"/>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0043" y="1925092"/>
            <a:ext cx="1175607" cy="116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Прямоугольник 24"/>
          <p:cNvSpPr/>
          <p:nvPr/>
        </p:nvSpPr>
        <p:spPr>
          <a:xfrm>
            <a:off x="4738688" y="2946400"/>
            <a:ext cx="2871787" cy="277813"/>
          </a:xfrm>
          <a:prstGeom prst="rect">
            <a:avLst/>
          </a:prstGeom>
        </p:spPr>
        <p:txBody>
          <a:bodyPr wrap="none">
            <a:spAutoFit/>
          </a:bodyPr>
          <a:lstStyle/>
          <a:p>
            <a:pPr algn="ctr">
              <a:defRPr/>
            </a:pPr>
            <a:r>
              <a:rPr lang="ru-RU" sz="1200" b="1" cap="all" dirty="0">
                <a:solidFill>
                  <a:srgbClr val="0054A6"/>
                </a:solidFill>
              </a:rPr>
              <a:t>КАРТА РЕГИОНАЛЬНЫХ БРЕНДОВ</a:t>
            </a:r>
            <a:endParaRPr lang="ru-RU" sz="1200" dirty="0">
              <a:solidFill>
                <a:srgbClr val="0054A6"/>
              </a:solidFill>
            </a:endParaRPr>
          </a:p>
        </p:txBody>
      </p:sp>
      <p:pic>
        <p:nvPicPr>
          <p:cNvPr id="512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7975" y="808038"/>
            <a:ext cx="3217863" cy="158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0213" y="2077705"/>
            <a:ext cx="1120775" cy="111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53038" y="3892674"/>
            <a:ext cx="3590673" cy="2018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7975" y="3885814"/>
            <a:ext cx="3640554" cy="2032596"/>
          </a:xfrm>
          <a:prstGeom prst="rect">
            <a:avLst/>
          </a:prstGeom>
          <a:noFill/>
          <a:ln w="9525">
            <a:solidFill>
              <a:srgbClr val="0054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62636" y="3808964"/>
            <a:ext cx="981075" cy="92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94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19" descr="https://thumbs.dreamstime.com/b/%D1%82%D0%B5%D1%85%D0%BD%D0%BE%D0%BB%D0%BE%D0%B3%D0%B8%D1%8F-%D0%B8-%D0%BE%D0%B1%D0%BE%D1%80%D1%83%D0%B4%D0%BE%D0%B2%D0%B0%D0%BD%D0%B8%D0%B5-115038032.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2225" t="31708" r="26564" b="54327"/>
          <a:stretch/>
        </p:blipFill>
        <p:spPr bwMode="auto">
          <a:xfrm>
            <a:off x="396653" y="1252222"/>
            <a:ext cx="1110132" cy="7309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3" descr="https://media.istockphoto.com/vectors/library-icons-set-2-black-flat-design-vector-illustration-vector-id1143866360?k=20&amp;m=1143866360&amp;s=612x612&amp;w=0&amp;h=NkE-k2kHjE5Vg_IE8URXuqNDAW2ak97mYe4_OeVVjSM="/>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15" t="50947" r="72556" b="28023"/>
          <a:stretch/>
        </p:blipFill>
        <p:spPr bwMode="auto">
          <a:xfrm>
            <a:off x="9463087" y="5450069"/>
            <a:ext cx="1057275" cy="77854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 descr="https://cdn2.vectorstock.com/i/1000x1000/11/06/library-icons-symbol-vector-13701106.jp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23017" t="23556" r="48852" b="57276"/>
          <a:stretch/>
        </p:blipFill>
        <p:spPr bwMode="auto">
          <a:xfrm>
            <a:off x="2077899" y="5357812"/>
            <a:ext cx="1247774" cy="79057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https://cdn2.vectorstock.com/i/1000x1000/11/06/library-icons-symbol-vector-13701106.jp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75302" t="1" b="78685"/>
          <a:stretch/>
        </p:blipFill>
        <p:spPr bwMode="auto">
          <a:xfrm>
            <a:off x="10990966" y="1209979"/>
            <a:ext cx="827896" cy="77317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0"/>
          </p:nvPr>
        </p:nvSpPr>
        <p:spPr/>
        <p:txBody>
          <a:bodyPr/>
          <a:lstStyle/>
          <a:p>
            <a:pPr>
              <a:defRPr/>
            </a:pPr>
            <a:fld id="{AE58EC73-40DE-417E-BDF7-6A03DA0D4786}" type="slidenum">
              <a:rPr lang="ru-RU" smtClean="0"/>
              <a:pPr>
                <a:defRPr/>
              </a:pPr>
              <a:t>11</a:t>
            </a:fld>
            <a:endParaRPr lang="ru-RU" dirty="0"/>
          </a:p>
        </p:txBody>
      </p:sp>
      <p:sp>
        <p:nvSpPr>
          <p:cNvPr id="7177" name="Прямоугольник 2"/>
          <p:cNvSpPr>
            <a:spLocks noChangeArrowheads="1"/>
          </p:cNvSpPr>
          <p:nvPr/>
        </p:nvSpPr>
        <p:spPr bwMode="auto">
          <a:xfrm>
            <a:off x="642938" y="366713"/>
            <a:ext cx="97092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000" dirty="0">
                <a:solidFill>
                  <a:srgbClr val="C00000"/>
                </a:solidFill>
              </a:rPr>
              <a:t>СОТРУДНИКИ И КОМПЕТЕНЦИИ</a:t>
            </a:r>
            <a:r>
              <a:rPr lang="en-US" sz="2000" dirty="0">
                <a:solidFill>
                  <a:srgbClr val="C00000"/>
                </a:solidFill>
              </a:rPr>
              <a:t> </a:t>
            </a:r>
            <a:r>
              <a:rPr lang="ru-RU" sz="2000" dirty="0">
                <a:solidFill>
                  <a:srgbClr val="0054A6"/>
                </a:solidFill>
              </a:rPr>
              <a:t>И ФОРМЫ ВЗАИМОДЕЙСТВИЯ </a:t>
            </a:r>
          </a:p>
          <a:p>
            <a:r>
              <a:rPr lang="ru-RU" sz="2000" dirty="0">
                <a:solidFill>
                  <a:srgbClr val="0054A6"/>
                </a:solidFill>
              </a:rPr>
              <a:t>С ПОЛЬЗОВАТЕЛЯМИ </a:t>
            </a:r>
          </a:p>
        </p:txBody>
      </p:sp>
      <p:graphicFrame>
        <p:nvGraphicFramePr>
          <p:cNvPr id="5" name="Схема 4"/>
          <p:cNvGraphicFramePr/>
          <p:nvPr>
            <p:extLst>
              <p:ext uri="{D42A27DB-BD31-4B8C-83A1-F6EECF244321}">
                <p14:modId xmlns:p14="http://schemas.microsoft.com/office/powerpoint/2010/main" val="4227373068"/>
              </p:ext>
            </p:extLst>
          </p:nvPr>
        </p:nvGraphicFramePr>
        <p:xfrm>
          <a:off x="853648" y="810683"/>
          <a:ext cx="10980004"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179" name="Picture 23" descr="https://bscman.com/wp-content/uploads/2018/11/whats-important-for-succe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5550" y="2509838"/>
            <a:ext cx="2366963"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Box 55"/>
          <p:cNvSpPr txBox="1">
            <a:spLocks noChangeArrowheads="1"/>
          </p:cNvSpPr>
          <p:nvPr/>
        </p:nvSpPr>
        <p:spPr bwMode="auto">
          <a:xfrm>
            <a:off x="7124700" y="5438775"/>
            <a:ext cx="9810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p>
        </p:txBody>
      </p:sp>
      <p:sp>
        <p:nvSpPr>
          <p:cNvPr id="7185" name="TextBox 59"/>
          <p:cNvSpPr txBox="1">
            <a:spLocks noChangeArrowheads="1"/>
          </p:cNvSpPr>
          <p:nvPr/>
        </p:nvSpPr>
        <p:spPr bwMode="auto">
          <a:xfrm>
            <a:off x="2238375" y="955675"/>
            <a:ext cx="10001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p>
        </p:txBody>
      </p:sp>
      <p:sp>
        <p:nvSpPr>
          <p:cNvPr id="7186" name="Прямоугольник 60"/>
          <p:cNvSpPr>
            <a:spLocks noChangeArrowheads="1"/>
          </p:cNvSpPr>
          <p:nvPr/>
        </p:nvSpPr>
        <p:spPr bwMode="auto">
          <a:xfrm>
            <a:off x="2879725" y="3079750"/>
            <a:ext cx="223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200" b="1">
                <a:solidFill>
                  <a:srgbClr val="0054A6"/>
                </a:solidFill>
              </a:rPr>
              <a:t>Патентные исследования</a:t>
            </a:r>
            <a:endParaRPr lang="ru-RU" sz="1200" b="1"/>
          </a:p>
        </p:txBody>
      </p:sp>
      <p:sp>
        <p:nvSpPr>
          <p:cNvPr id="7187" name="Прямоугольник 61"/>
          <p:cNvSpPr>
            <a:spLocks noChangeArrowheads="1"/>
          </p:cNvSpPr>
          <p:nvPr/>
        </p:nvSpPr>
        <p:spPr bwMode="auto">
          <a:xfrm>
            <a:off x="6854825" y="2497138"/>
            <a:ext cx="164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200" b="1" dirty="0">
                <a:solidFill>
                  <a:srgbClr val="0054A6"/>
                </a:solidFill>
              </a:rPr>
              <a:t>Научные работы, публикации </a:t>
            </a:r>
            <a:endParaRPr lang="ru-RU" sz="1200" b="1" dirty="0"/>
          </a:p>
        </p:txBody>
      </p:sp>
      <p:sp>
        <p:nvSpPr>
          <p:cNvPr id="7188" name="Прямоугольник 63"/>
          <p:cNvSpPr>
            <a:spLocks noChangeArrowheads="1"/>
          </p:cNvSpPr>
          <p:nvPr/>
        </p:nvSpPr>
        <p:spPr bwMode="auto">
          <a:xfrm>
            <a:off x="8334375" y="3230563"/>
            <a:ext cx="2017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200" b="1" dirty="0">
                <a:solidFill>
                  <a:srgbClr val="0054A6"/>
                </a:solidFill>
              </a:rPr>
              <a:t>Подача заявок на РИД и СИ</a:t>
            </a:r>
            <a:endParaRPr lang="ru-RU" sz="1200" b="1" dirty="0"/>
          </a:p>
        </p:txBody>
      </p:sp>
      <p:sp>
        <p:nvSpPr>
          <p:cNvPr id="7189" name="Прямоугольник 64"/>
          <p:cNvSpPr>
            <a:spLocks noChangeArrowheads="1"/>
          </p:cNvSpPr>
          <p:nvPr/>
        </p:nvSpPr>
        <p:spPr bwMode="auto">
          <a:xfrm>
            <a:off x="5210175" y="4870450"/>
            <a:ext cx="226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200" b="1">
                <a:solidFill>
                  <a:srgbClr val="0054A6"/>
                </a:solidFill>
              </a:rPr>
              <a:t>Знакомство со сферой ИС</a:t>
            </a:r>
            <a:endParaRPr lang="ru-RU" sz="1200" b="1"/>
          </a:p>
        </p:txBody>
      </p:sp>
      <p:pic>
        <p:nvPicPr>
          <p:cNvPr id="7190" name="Picture 19" descr="https://avatars.mds.yandex.net/get-dialogs/998463/6fd5490394f660cf73f1/ori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6600" y="3476625"/>
            <a:ext cx="804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9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F9074AF-CC0A-4670-81A8-20CE062B8050}"/>
              </a:ext>
            </a:extLst>
          </p:cNvPr>
          <p:cNvSpPr txBox="1">
            <a:spLocks/>
          </p:cNvSpPr>
          <p:nvPr/>
        </p:nvSpPr>
        <p:spPr>
          <a:xfrm>
            <a:off x="3739930" y="4081840"/>
            <a:ext cx="7366220" cy="585410"/>
          </a:xfrm>
          <a:prstGeom prst="rect">
            <a:avLst/>
          </a:prstGeom>
        </p:spPr>
        <p:txBody>
          <a:bodyPr anchor="t" anchorCtr="0">
            <a:noAutofit/>
          </a:bodyPr>
          <a:lstStyle>
            <a:lvl1pPr algn="l" defTabSz="914400" rtl="0" eaLnBrk="1" latinLnBrk="0" hangingPunct="1">
              <a:lnSpc>
                <a:spcPct val="90000"/>
              </a:lnSpc>
              <a:spcBef>
                <a:spcPct val="0"/>
              </a:spcBef>
              <a:buNone/>
              <a:defRPr lang="en-US" sz="1800" b="0" i="0" u="none" strike="noStrike" kern="1200" cap="all" baseline="0" smtClean="0">
                <a:solidFill>
                  <a:schemeClr val="bg1">
                    <a:lumMod val="50000"/>
                  </a:schemeClr>
                </a:solidFill>
                <a:latin typeface="+mj-lt"/>
                <a:ea typeface="+mj-ea"/>
                <a:cs typeface="+mj-cs"/>
              </a:defRPr>
            </a:lvl1pPr>
          </a:lstStyle>
          <a:p>
            <a:pPr marL="0" marR="0" indent="0" algn="l" defTabSz="914400" rtl="0" eaLnBrk="1" fontAlgn="auto" latinLnBrk="0" hangingPunct="1">
              <a:lnSpc>
                <a:spcPct val="100000"/>
              </a:lnSpc>
              <a:spcBef>
                <a:spcPct val="0"/>
              </a:spcBef>
              <a:spcAft>
                <a:spcPts val="0"/>
              </a:spcAft>
              <a:buClrTx/>
              <a:buSzTx/>
              <a:buFontTx/>
              <a:buNone/>
              <a:tabLst/>
              <a:defRPr/>
            </a:pPr>
            <a:r>
              <a:rPr lang="ru-RU" sz="2200" b="1" baseline="0" dirty="0">
                <a:solidFill>
                  <a:srgbClr val="0054A6"/>
                </a:solidFill>
              </a:rPr>
              <a:t>СПАСИБО ЗА ВНИМАНИЕ</a:t>
            </a:r>
          </a:p>
        </p:txBody>
      </p:sp>
      <p:sp>
        <p:nvSpPr>
          <p:cNvPr id="5" name="Заголовок 1">
            <a:extLst>
              <a:ext uri="{FF2B5EF4-FFF2-40B4-BE49-F238E27FC236}">
                <a16:creationId xmlns:a16="http://schemas.microsoft.com/office/drawing/2014/main" id="{71FD30D2-0078-443E-B467-7EBF2D2C6549}"/>
              </a:ext>
            </a:extLst>
          </p:cNvPr>
          <p:cNvSpPr txBox="1">
            <a:spLocks/>
          </p:cNvSpPr>
          <p:nvPr/>
        </p:nvSpPr>
        <p:spPr>
          <a:xfrm>
            <a:off x="3739930" y="5342024"/>
            <a:ext cx="8199708" cy="567888"/>
          </a:xfrm>
          <a:prstGeom prst="rect">
            <a:avLst/>
          </a:prstGeom>
        </p:spPr>
        <p:txBody>
          <a:bodyPr anchor="t" anchorCtr="0">
            <a:noAutofit/>
          </a:bodyPr>
          <a:lstStyle>
            <a:lvl1pPr algn="l" defTabSz="914400" rtl="0" eaLnBrk="1" latinLnBrk="0" hangingPunct="1">
              <a:lnSpc>
                <a:spcPct val="90000"/>
              </a:lnSpc>
              <a:spcBef>
                <a:spcPct val="0"/>
              </a:spcBef>
              <a:buNone/>
              <a:defRPr lang="en-US" sz="1800" b="0" i="0" u="none" strike="noStrike" kern="1200" cap="all" baseline="0" smtClean="0">
                <a:solidFill>
                  <a:schemeClr val="bg1">
                    <a:lumMod val="50000"/>
                  </a:schemeClr>
                </a:solidFill>
                <a:latin typeface="+mj-lt"/>
                <a:ea typeface="+mj-ea"/>
                <a:cs typeface="+mj-cs"/>
              </a:defRPr>
            </a:lvl1pPr>
          </a:lstStyle>
          <a:p>
            <a:r>
              <a:rPr lang="ru-RU" sz="1600" cap="none" dirty="0">
                <a:solidFill>
                  <a:schemeClr val="tx1">
                    <a:lumMod val="95000"/>
                    <a:lumOff val="5000"/>
                  </a:schemeClr>
                </a:solidFill>
              </a:rPr>
              <a:t>Адрес: </a:t>
            </a:r>
            <a:r>
              <a:rPr lang="ru-RU" sz="1600" cap="none" dirty="0" err="1">
                <a:solidFill>
                  <a:schemeClr val="tx1">
                    <a:lumMod val="95000"/>
                    <a:lumOff val="5000"/>
                  </a:schemeClr>
                </a:solidFill>
              </a:rPr>
              <a:t>Бережковская</a:t>
            </a:r>
            <a:r>
              <a:rPr lang="ru-RU" sz="1600" cap="none" dirty="0">
                <a:solidFill>
                  <a:schemeClr val="tx1">
                    <a:lumMod val="95000"/>
                    <a:lumOff val="5000"/>
                  </a:schemeClr>
                </a:solidFill>
              </a:rPr>
              <a:t> наб., 24, Москва, 125993</a:t>
            </a:r>
          </a:p>
          <a:p>
            <a:r>
              <a:rPr lang="ru-RU" sz="1600" cap="none" dirty="0">
                <a:solidFill>
                  <a:schemeClr val="tx1">
                    <a:lumMod val="95000"/>
                    <a:lumOff val="5000"/>
                  </a:schemeClr>
                </a:solidFill>
              </a:rPr>
              <a:t>Телефон: +7 (499)240-41-97</a:t>
            </a:r>
          </a:p>
          <a:p>
            <a:r>
              <a:rPr lang="ru-RU" sz="1600" cap="none" dirty="0">
                <a:solidFill>
                  <a:schemeClr val="tx1">
                    <a:lumMod val="95000"/>
                    <a:lumOff val="5000"/>
                  </a:schemeClr>
                </a:solidFill>
              </a:rPr>
              <a:t>E-</a:t>
            </a:r>
            <a:r>
              <a:rPr lang="ru-RU" sz="1600" cap="none" dirty="0" err="1">
                <a:solidFill>
                  <a:schemeClr val="tx1">
                    <a:lumMod val="95000"/>
                    <a:lumOff val="5000"/>
                  </a:schemeClr>
                </a:solidFill>
              </a:rPr>
              <a:t>mail</a:t>
            </a:r>
            <a:r>
              <a:rPr lang="ru-RU" sz="1600" cap="none" dirty="0">
                <a:solidFill>
                  <a:schemeClr val="tx1">
                    <a:lumMod val="95000"/>
                    <a:lumOff val="5000"/>
                  </a:schemeClr>
                </a:solidFill>
              </a:rPr>
              <a:t>: vptb@rupto.ru </a:t>
            </a:r>
            <a:br>
              <a:rPr lang="ru-RU" sz="1600" cap="none" dirty="0">
                <a:solidFill>
                  <a:schemeClr val="tx1">
                    <a:lumMod val="95000"/>
                    <a:lumOff val="5000"/>
                  </a:schemeClr>
                </a:solidFill>
              </a:rPr>
            </a:br>
            <a:r>
              <a:rPr lang="ru-RU" sz="1600" cap="none" dirty="0">
                <a:solidFill>
                  <a:schemeClr val="tx1">
                    <a:lumMod val="95000"/>
                    <a:lumOff val="5000"/>
                  </a:schemeClr>
                </a:solidFill>
              </a:rPr>
              <a:t>Сайт: </a:t>
            </a:r>
            <a:r>
              <a:rPr lang="en-US" sz="1600" cap="none" dirty="0">
                <a:solidFill>
                  <a:schemeClr val="tx1">
                    <a:lumMod val="95000"/>
                    <a:lumOff val="5000"/>
                  </a:schemeClr>
                </a:solidFill>
              </a:rPr>
              <a:t>https://new.fips.ru</a:t>
            </a:r>
            <a:r>
              <a:rPr lang="ru-RU" sz="1600" cap="none" dirty="0">
                <a:solidFill>
                  <a:schemeClr val="tx1">
                    <a:lumMod val="95000"/>
                    <a:lumOff val="5000"/>
                  </a:schemeClr>
                </a:solidFill>
              </a:rPr>
              <a:t>/ Центр ВПТБ ФИПС</a:t>
            </a:r>
          </a:p>
        </p:txBody>
      </p:sp>
      <p:pic>
        <p:nvPicPr>
          <p:cNvPr id="15" name="Рисунок 14">
            <a:extLst>
              <a:ext uri="{FF2B5EF4-FFF2-40B4-BE49-F238E27FC236}">
                <a16:creationId xmlns:a16="http://schemas.microsoft.com/office/drawing/2014/main" id="{EECA5DDD-99EE-4F06-BFF6-05B1F18DFB32}"/>
              </a:ext>
            </a:extLst>
          </p:cNvPr>
          <p:cNvPicPr>
            <a:picLocks noChangeAspect="1"/>
          </p:cNvPicPr>
          <p:nvPr/>
        </p:nvPicPr>
        <p:blipFill>
          <a:blip r:embed="rId3">
            <a:duotone>
              <a:schemeClr val="accent5">
                <a:shade val="45000"/>
                <a:satMod val="135000"/>
              </a:schemeClr>
              <a:prstClr val="white"/>
            </a:duotone>
          </a:blip>
          <a:stretch>
            <a:fillRect/>
          </a:stretch>
        </p:blipFill>
        <p:spPr>
          <a:xfrm>
            <a:off x="8383031" y="5342024"/>
            <a:ext cx="984596" cy="984596"/>
          </a:xfrm>
          <a:prstGeom prst="rect">
            <a:avLst/>
          </a:prstGeom>
          <a:effectLst/>
        </p:spPr>
      </p:pic>
      <p:pic>
        <p:nvPicPr>
          <p:cNvPr id="16" name="Рисунок 15" descr="Изображение выглядит как текст, знак&#10;&#10;Автоматически созданное описание">
            <a:extLst>
              <a:ext uri="{FF2B5EF4-FFF2-40B4-BE49-F238E27FC236}">
                <a16:creationId xmlns:a16="http://schemas.microsoft.com/office/drawing/2014/main" id="{20F2DE3B-0911-403E-845F-D0CB0DC196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7444" y="609852"/>
            <a:ext cx="1097390" cy="1301505"/>
          </a:xfrm>
          <a:prstGeom prst="rect">
            <a:avLst/>
          </a:prstGeom>
        </p:spPr>
      </p:pic>
    </p:spTree>
    <p:extLst>
      <p:ext uri="{BB962C8B-B14F-4D97-AF65-F5344CB8AC3E}">
        <p14:creationId xmlns:p14="http://schemas.microsoft.com/office/powerpoint/2010/main" val="8503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86C1C45-9BD7-47C8-B7F2-11427550BA3A}" type="slidenum">
              <a:rPr lang="ru-RU" smtClean="0"/>
              <a:pPr/>
              <a:t>2</a:t>
            </a:fld>
            <a:endParaRPr lang="ru-RU" dirty="0"/>
          </a:p>
        </p:txBody>
      </p:sp>
      <p:sp>
        <p:nvSpPr>
          <p:cNvPr id="3" name="Прямоугольник 2"/>
          <p:cNvSpPr/>
          <p:nvPr/>
        </p:nvSpPr>
        <p:spPr>
          <a:xfrm>
            <a:off x="468036" y="305926"/>
            <a:ext cx="8708859" cy="369332"/>
          </a:xfrm>
          <a:prstGeom prst="rect">
            <a:avLst/>
          </a:prstGeom>
        </p:spPr>
        <p:txBody>
          <a:bodyPr wrap="none">
            <a:spAutoFit/>
          </a:bodyPr>
          <a:lstStyle/>
          <a:p>
            <a:r>
              <a:rPr lang="ru-RU" dirty="0">
                <a:solidFill>
                  <a:srgbClr val="0054A6"/>
                </a:solidFill>
              </a:rPr>
              <a:t>ЦИФРОВАЯ ТРАНСФОРМАЦИЯ ГОСУДАРСТВЕННОГО ПАТЕНТНОГО ФОНДА</a:t>
            </a:r>
          </a:p>
        </p:txBody>
      </p:sp>
      <p:graphicFrame>
        <p:nvGraphicFramePr>
          <p:cNvPr id="4" name="Схема 3"/>
          <p:cNvGraphicFramePr/>
          <p:nvPr>
            <p:extLst>
              <p:ext uri="{D42A27DB-BD31-4B8C-83A1-F6EECF244321}">
                <p14:modId xmlns:p14="http://schemas.microsoft.com/office/powerpoint/2010/main" val="1690931557"/>
              </p:ext>
            </p:extLst>
          </p:nvPr>
        </p:nvGraphicFramePr>
        <p:xfrm>
          <a:off x="274862" y="490592"/>
          <a:ext cx="11511632" cy="524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Picture background"/>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24455" y="2009244"/>
            <a:ext cx="965433" cy="9654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Диаграмма 13"/>
          <p:cNvGraphicFramePr/>
          <p:nvPr>
            <p:extLst>
              <p:ext uri="{D42A27DB-BD31-4B8C-83A1-F6EECF244321}">
                <p14:modId xmlns:p14="http://schemas.microsoft.com/office/powerpoint/2010/main" val="3480890891"/>
              </p:ext>
            </p:extLst>
          </p:nvPr>
        </p:nvGraphicFramePr>
        <p:xfrm>
          <a:off x="15392399" y="1224705"/>
          <a:ext cx="180799" cy="2890095"/>
        </p:xfrm>
        <a:graphic>
          <a:graphicData uri="http://schemas.openxmlformats.org/drawingml/2006/chart">
            <c:chart xmlns:c="http://schemas.openxmlformats.org/drawingml/2006/chart" xmlns:r="http://schemas.openxmlformats.org/officeDocument/2006/relationships" r:id="rId9"/>
          </a:graphicData>
        </a:graphic>
      </p:graphicFrame>
      <p:pic>
        <p:nvPicPr>
          <p:cNvPr id="1026" name="Picture 2" descr="Picture background"/>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22617" y="2858340"/>
            <a:ext cx="777733" cy="77773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4362450" y="4518511"/>
            <a:ext cx="7080247" cy="2123658"/>
          </a:xfrm>
          <a:prstGeom prst="rect">
            <a:avLst/>
          </a:prstGeom>
        </p:spPr>
        <p:txBody>
          <a:bodyPr wrap="square">
            <a:spAutoFit/>
          </a:bodyPr>
          <a:lstStyle/>
          <a:p>
            <a:pPr algn="ctr"/>
            <a:endParaRPr lang="ru-RU" sz="1400" b="1" dirty="0">
              <a:solidFill>
                <a:srgbClr val="0054A6"/>
              </a:solidFill>
            </a:endParaRPr>
          </a:p>
          <a:p>
            <a:pPr algn="ctr"/>
            <a:r>
              <a:rPr lang="ru-RU" sz="1400" b="1" dirty="0">
                <a:solidFill>
                  <a:srgbClr val="0054A6"/>
                </a:solidFill>
              </a:rPr>
              <a:t>ПАТЕНТНАЯ ДОКУМЕНТАЦИЯ</a:t>
            </a:r>
          </a:p>
          <a:p>
            <a:pPr algn="ctr"/>
            <a:endParaRPr lang="ru-RU" sz="1400" b="1" dirty="0">
              <a:solidFill>
                <a:srgbClr val="0054A6"/>
              </a:solidFill>
            </a:endParaRPr>
          </a:p>
          <a:p>
            <a:pPr marL="285750" indent="-285750">
              <a:buFont typeface="Wingdings" pitchFamily="2" charset="2"/>
              <a:buChar char="§"/>
            </a:pPr>
            <a:r>
              <a:rPr lang="ru-RU" sz="1400" dirty="0">
                <a:solidFill>
                  <a:srgbClr val="FF0000"/>
                </a:solidFill>
              </a:rPr>
              <a:t>Доступность 24/7</a:t>
            </a:r>
            <a:r>
              <a:rPr lang="ru-RU" sz="1400" dirty="0">
                <a:solidFill>
                  <a:srgbClr val="0054A6"/>
                </a:solidFill>
              </a:rPr>
              <a:t>, уникальность, оперативность, достоверность, универсальность, структурированность</a:t>
            </a:r>
          </a:p>
          <a:p>
            <a:pPr marL="285750" indent="-285750">
              <a:buFont typeface="Wingdings" pitchFamily="2" charset="2"/>
              <a:buChar char="§"/>
            </a:pPr>
            <a:r>
              <a:rPr lang="ru-RU" sz="1400" dirty="0">
                <a:solidFill>
                  <a:srgbClr val="FF0000"/>
                </a:solidFill>
              </a:rPr>
              <a:t>Открытый источник знаний</a:t>
            </a:r>
            <a:r>
              <a:rPr lang="ru-RU" sz="1400" dirty="0">
                <a:solidFill>
                  <a:srgbClr val="0054A6"/>
                </a:solidFill>
              </a:rPr>
              <a:t>; </a:t>
            </a:r>
            <a:r>
              <a:rPr lang="ru-RU" sz="1400" dirty="0">
                <a:solidFill>
                  <a:srgbClr val="FF0000"/>
                </a:solidFill>
              </a:rPr>
              <a:t>охраняется патентным правом</a:t>
            </a:r>
            <a:r>
              <a:rPr lang="ru-RU" sz="1400" dirty="0">
                <a:solidFill>
                  <a:srgbClr val="0054A6"/>
                </a:solidFill>
              </a:rPr>
              <a:t>; преимущественно </a:t>
            </a:r>
            <a:r>
              <a:rPr lang="ru-RU" sz="1400" dirty="0">
                <a:solidFill>
                  <a:srgbClr val="FF0000"/>
                </a:solidFill>
              </a:rPr>
              <a:t>в электронном виде; </a:t>
            </a:r>
          </a:p>
          <a:p>
            <a:pPr lvl="0"/>
            <a:endParaRPr lang="ru-RU" sz="1600" dirty="0">
              <a:solidFill>
                <a:srgbClr val="0054A6"/>
              </a:solidFill>
            </a:endParaRPr>
          </a:p>
          <a:p>
            <a:pPr lvl="0"/>
            <a:r>
              <a:rPr lang="ru-RU" dirty="0">
                <a:solidFill>
                  <a:srgbClr val="0054A6"/>
                </a:solidFill>
              </a:rPr>
              <a:t> </a:t>
            </a:r>
          </a:p>
        </p:txBody>
      </p:sp>
      <p:sp>
        <p:nvSpPr>
          <p:cNvPr id="21" name="Блок-схема: несколько документов 20"/>
          <p:cNvSpPr/>
          <p:nvPr/>
        </p:nvSpPr>
        <p:spPr>
          <a:xfrm>
            <a:off x="552804" y="4954041"/>
            <a:ext cx="3514371" cy="1672739"/>
          </a:xfrm>
          <a:prstGeom prst="flowChartMultidocumen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itchFamily="2" charset="2"/>
              <a:buChar char="§"/>
            </a:pPr>
            <a:endParaRPr lang="ru-RU" sz="1400" dirty="0">
              <a:solidFill>
                <a:srgbClr val="0054A6"/>
              </a:solidFill>
            </a:endParaRPr>
          </a:p>
          <a:p>
            <a:pPr algn="ctr"/>
            <a:r>
              <a:rPr lang="ru-RU" sz="1600" dirty="0">
                <a:solidFill>
                  <a:srgbClr val="0054A6"/>
                </a:solidFill>
              </a:rPr>
              <a:t>Государственный </a:t>
            </a:r>
          </a:p>
          <a:p>
            <a:pPr algn="ctr"/>
            <a:r>
              <a:rPr lang="ru-RU" sz="1600" dirty="0">
                <a:solidFill>
                  <a:srgbClr val="0054A6"/>
                </a:solidFill>
              </a:rPr>
              <a:t>патентный фонд</a:t>
            </a:r>
          </a:p>
          <a:p>
            <a:pPr algn="ctr"/>
            <a:r>
              <a:rPr lang="ru-RU" sz="1600" dirty="0">
                <a:solidFill>
                  <a:srgbClr val="0054A6"/>
                </a:solidFill>
              </a:rPr>
              <a:t>содержит более </a:t>
            </a:r>
          </a:p>
          <a:p>
            <a:pPr algn="ctr"/>
            <a:r>
              <a:rPr lang="ru-RU" sz="1600" b="1" dirty="0">
                <a:solidFill>
                  <a:srgbClr val="0054A6"/>
                </a:solidFill>
              </a:rPr>
              <a:t>175 млн экз</a:t>
            </a:r>
            <a:r>
              <a:rPr lang="ru-RU" sz="1600" dirty="0">
                <a:solidFill>
                  <a:srgbClr val="0054A6"/>
                </a:solidFill>
              </a:rPr>
              <a:t>. документов</a:t>
            </a:r>
          </a:p>
          <a:p>
            <a:pPr marL="285750" indent="-285750">
              <a:buFont typeface="Wingdings" pitchFamily="2" charset="2"/>
              <a:buChar char="§"/>
            </a:pPr>
            <a:endParaRPr lang="ru-RU" sz="1600" dirty="0">
              <a:solidFill>
                <a:srgbClr val="0054A6"/>
              </a:solidFill>
            </a:endParaRPr>
          </a:p>
          <a:p>
            <a:pPr marL="285750" indent="-285750" algn="ctr">
              <a:buFont typeface="Wingdings" pitchFamily="2" charset="2"/>
              <a:buChar char="§"/>
            </a:pPr>
            <a:endParaRPr lang="ru-RU" dirty="0"/>
          </a:p>
        </p:txBody>
      </p:sp>
      <p:pic>
        <p:nvPicPr>
          <p:cNvPr id="1035" name="Picture 11" descr="Picture backgroun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98473" y="2584861"/>
            <a:ext cx="1608699" cy="1608699"/>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Picture background"/>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4480" y="1008773"/>
            <a:ext cx="2704708" cy="338089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icture background"/>
          <p:cNvPicPr>
            <a:picLocks noChangeAspect="1" noChangeArrowheads="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3846" y="2873802"/>
            <a:ext cx="1030818" cy="1030818"/>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Picture background"/>
          <p:cNvPicPr>
            <a:picLocks noChangeAspect="1" noChangeArrowheads="1"/>
          </p:cNvPicPr>
          <p:nvPr/>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17079" t="4988" r="19000" b="4174"/>
          <a:stretch/>
        </p:blipFill>
        <p:spPr bwMode="auto">
          <a:xfrm>
            <a:off x="13190060" y="2690468"/>
            <a:ext cx="3516616" cy="33116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 background"/>
          <p:cNvPicPr>
            <a:picLocks noChangeAspect="1" noChangeArrowheads="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175" y="1049866"/>
            <a:ext cx="676275" cy="586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ackground"/>
          <p:cNvPicPr>
            <a:picLocks noChangeAspect="1" noChangeArrowheads="1"/>
          </p:cNvPicPr>
          <p:nvPr/>
        </p:nvPicPr>
        <p:blipFill>
          <a:blip r:embed="rId1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1289" y="1113669"/>
            <a:ext cx="619264" cy="6192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79518" y="1088416"/>
            <a:ext cx="2292956" cy="669770"/>
          </a:xfrm>
          <a:prstGeom prst="rect">
            <a:avLst/>
          </a:prstGeom>
        </p:spPr>
        <p:txBody>
          <a:bodyPr wrap="square" rtlCol="0" anchor="t" anchorCtr="0">
            <a:noAutofit/>
          </a:bodyPr>
          <a:lstStyle/>
          <a:p>
            <a:pPr algn="ctr"/>
            <a:r>
              <a:rPr lang="ru-RU" sz="1200" baseline="0" dirty="0">
                <a:solidFill>
                  <a:srgbClr val="FF0000"/>
                </a:solidFill>
              </a:rPr>
              <a:t>Начало формирования </a:t>
            </a:r>
            <a:r>
              <a:rPr lang="ru-RU" sz="1200" baseline="0" dirty="0" err="1">
                <a:solidFill>
                  <a:srgbClr val="FF0000"/>
                </a:solidFill>
              </a:rPr>
              <a:t>ГПФ</a:t>
            </a:r>
            <a:r>
              <a:rPr lang="ru-RU" sz="1200" baseline="0" dirty="0">
                <a:solidFill>
                  <a:srgbClr val="FF0000"/>
                </a:solidFill>
              </a:rPr>
              <a:t> на электронном носителе 1992 - 2013</a:t>
            </a:r>
          </a:p>
        </p:txBody>
      </p:sp>
      <p:sp>
        <p:nvSpPr>
          <p:cNvPr id="19" name="TextBox 18"/>
          <p:cNvSpPr txBox="1"/>
          <p:nvPr/>
        </p:nvSpPr>
        <p:spPr>
          <a:xfrm>
            <a:off x="809978" y="1140544"/>
            <a:ext cx="3000021" cy="304800"/>
          </a:xfrm>
          <a:prstGeom prst="rect">
            <a:avLst/>
          </a:prstGeom>
        </p:spPr>
        <p:txBody>
          <a:bodyPr wrap="square" rtlCol="0" anchor="t" anchorCtr="0">
            <a:noAutofit/>
          </a:bodyPr>
          <a:lstStyle/>
          <a:p>
            <a:r>
              <a:rPr lang="ru-RU" sz="1200" baseline="0" dirty="0">
                <a:solidFill>
                  <a:srgbClr val="FF0000"/>
                </a:solidFill>
              </a:rPr>
              <a:t>Цифровая трансформации  2014 – </a:t>
            </a:r>
            <a:r>
              <a:rPr lang="ru-RU" sz="1200" baseline="0" dirty="0" err="1">
                <a:solidFill>
                  <a:srgbClr val="FF0000"/>
                </a:solidFill>
              </a:rPr>
              <a:t>н.в</a:t>
            </a:r>
            <a:r>
              <a:rPr lang="ru-RU" sz="1200" baseline="0" dirty="0">
                <a:solidFill>
                  <a:srgbClr val="FF0000"/>
                </a:solidFill>
              </a:rPr>
              <a:t>.</a:t>
            </a:r>
          </a:p>
        </p:txBody>
      </p:sp>
      <p:sp>
        <p:nvSpPr>
          <p:cNvPr id="9" name="Прямоугольник 8"/>
          <p:cNvSpPr/>
          <p:nvPr/>
        </p:nvSpPr>
        <p:spPr>
          <a:xfrm>
            <a:off x="9074289" y="1204648"/>
            <a:ext cx="915635" cy="276999"/>
          </a:xfrm>
          <a:prstGeom prst="rect">
            <a:avLst/>
          </a:prstGeom>
        </p:spPr>
        <p:txBody>
          <a:bodyPr wrap="none">
            <a:spAutoFit/>
          </a:bodyPr>
          <a:lstStyle/>
          <a:p>
            <a:r>
              <a:rPr lang="ru-RU" sz="1200" dirty="0">
                <a:solidFill>
                  <a:srgbClr val="FF0000"/>
                </a:solidFill>
              </a:rPr>
              <a:t>1814-1991</a:t>
            </a:r>
            <a:endParaRPr lang="ru-RU" sz="1200" dirty="0"/>
          </a:p>
        </p:txBody>
      </p:sp>
      <p:graphicFrame>
        <p:nvGraphicFramePr>
          <p:cNvPr id="22" name="Диаграмма 21"/>
          <p:cNvGraphicFramePr/>
          <p:nvPr>
            <p:extLst>
              <p:ext uri="{D42A27DB-BD31-4B8C-83A1-F6EECF244321}">
                <p14:modId xmlns:p14="http://schemas.microsoft.com/office/powerpoint/2010/main" val="1905638439"/>
              </p:ext>
            </p:extLst>
          </p:nvPr>
        </p:nvGraphicFramePr>
        <p:xfrm>
          <a:off x="552804" y="1445344"/>
          <a:ext cx="3778166" cy="3426959"/>
        </p:xfrm>
        <a:graphic>
          <a:graphicData uri="http://schemas.openxmlformats.org/drawingml/2006/chart">
            <c:chart xmlns:c="http://schemas.openxmlformats.org/drawingml/2006/chart" xmlns:r="http://schemas.openxmlformats.org/officeDocument/2006/relationships" r:id="rId17"/>
          </a:graphicData>
        </a:graphic>
      </p:graphicFrame>
      <p:sp>
        <p:nvSpPr>
          <p:cNvPr id="23" name="TextBox 12"/>
          <p:cNvSpPr txBox="1"/>
          <p:nvPr/>
        </p:nvSpPr>
        <p:spPr>
          <a:xfrm>
            <a:off x="2140999" y="1518121"/>
            <a:ext cx="820659" cy="341593"/>
          </a:xfrm>
          <a:prstGeom prst="rect">
            <a:avLst/>
          </a:prstGeom>
        </p:spPr>
        <p:txBody>
          <a:bodyPr wrap="square"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baseline="0" dirty="0">
                <a:solidFill>
                  <a:srgbClr val="0054A6"/>
                </a:solidFill>
              </a:rPr>
              <a:t>6,5%</a:t>
            </a:r>
          </a:p>
        </p:txBody>
      </p:sp>
      <p:sp>
        <p:nvSpPr>
          <p:cNvPr id="24" name="TextBox 15"/>
          <p:cNvSpPr txBox="1"/>
          <p:nvPr/>
        </p:nvSpPr>
        <p:spPr>
          <a:xfrm>
            <a:off x="652945" y="2036954"/>
            <a:ext cx="884859" cy="341593"/>
          </a:xfrm>
          <a:prstGeom prst="rect">
            <a:avLst/>
          </a:prstGeom>
        </p:spPr>
        <p:txBody>
          <a:bodyPr wrap="square"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baseline="0" dirty="0">
                <a:solidFill>
                  <a:srgbClr val="0054A6"/>
                </a:solidFill>
              </a:rPr>
              <a:t>20,3%</a:t>
            </a:r>
          </a:p>
        </p:txBody>
      </p:sp>
      <p:sp>
        <p:nvSpPr>
          <p:cNvPr id="25" name="TextBox 4"/>
          <p:cNvSpPr txBox="1"/>
          <p:nvPr/>
        </p:nvSpPr>
        <p:spPr>
          <a:xfrm>
            <a:off x="2922162" y="4398142"/>
            <a:ext cx="975576" cy="344996"/>
          </a:xfrm>
          <a:prstGeom prst="rect">
            <a:avLst/>
          </a:prstGeom>
        </p:spPr>
        <p:txBody>
          <a:bodyPr wrap="square"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baseline="0" dirty="0">
                <a:solidFill>
                  <a:srgbClr val="0054A6"/>
                </a:solidFill>
              </a:rPr>
              <a:t>73,2%</a:t>
            </a:r>
          </a:p>
        </p:txBody>
      </p:sp>
    </p:spTree>
    <p:extLst>
      <p:ext uri="{BB962C8B-B14F-4D97-AF65-F5344CB8AC3E}">
        <p14:creationId xmlns:p14="http://schemas.microsoft.com/office/powerpoint/2010/main" val="388001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86C1C45-9BD7-47C8-B7F2-11427550BA3A}" type="slidenum">
              <a:rPr lang="ru-RU" smtClean="0"/>
              <a:pPr/>
              <a:t>3</a:t>
            </a:fld>
            <a:endParaRPr lang="ru-RU" dirty="0"/>
          </a:p>
        </p:txBody>
      </p:sp>
      <p:sp>
        <p:nvSpPr>
          <p:cNvPr id="4" name="Заголовок 1">
            <a:extLst>
              <a:ext uri="{FF2B5EF4-FFF2-40B4-BE49-F238E27FC236}">
                <a16:creationId xmlns:a16="http://schemas.microsoft.com/office/drawing/2014/main" id="{65521D9B-18C7-4EE0-8811-EB061FE54AE8}"/>
              </a:ext>
            </a:extLst>
          </p:cNvPr>
          <p:cNvSpPr txBox="1">
            <a:spLocks/>
          </p:cNvSpPr>
          <p:nvPr/>
        </p:nvSpPr>
        <p:spPr>
          <a:xfrm>
            <a:off x="460375" y="433865"/>
            <a:ext cx="9694278" cy="758792"/>
          </a:xfrm>
          <a:prstGeom prst="rect">
            <a:avLst/>
          </a:prstGeom>
        </p:spPr>
        <p:txBody>
          <a:bodyPr anchor="t" anchorCtr="0">
            <a:noAutofit/>
          </a:bodyPr>
          <a:lstStyle>
            <a:lvl1pPr algn="l" defTabSz="914400" rtl="0" eaLnBrk="1" latinLnBrk="0" hangingPunct="1">
              <a:lnSpc>
                <a:spcPct val="90000"/>
              </a:lnSpc>
              <a:spcBef>
                <a:spcPct val="0"/>
              </a:spcBef>
              <a:buNone/>
              <a:defRPr lang="en-US" sz="1800" b="0" i="0" u="none" strike="noStrike" kern="1200" cap="all" baseline="0" smtClean="0">
                <a:solidFill>
                  <a:schemeClr val="bg1">
                    <a:lumMod val="50000"/>
                  </a:schemeClr>
                </a:solidFill>
                <a:latin typeface="+mj-lt"/>
                <a:ea typeface="+mj-ea"/>
                <a:cs typeface="+mj-cs"/>
              </a:defRPr>
            </a:lvl1pPr>
          </a:lstStyle>
          <a:p>
            <a:pPr>
              <a:lnSpc>
                <a:spcPct val="100000"/>
              </a:lnSpc>
              <a:defRPr/>
            </a:pPr>
            <a:r>
              <a:rPr lang="ru-RU" sz="2000" dirty="0">
                <a:solidFill>
                  <a:srgbClr val="0054A6"/>
                </a:solidFill>
                <a:latin typeface="+mn-lt"/>
              </a:rPr>
              <a:t>ПОИСКОВАЯ ПЛАТФОРМА РОСПАТЕНТА</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65" y="953215"/>
            <a:ext cx="5779710" cy="305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descr="data:image/png;base64,iVBORw0KGgoAAAANSUhEUgAABSgAAAJsCAYAAAD+/018AAAQAElEQVR4AeydCWBcVdn3nzPpvm9JWyhd6AKVliIgS6XAJwgI1g2R9QVeQUS2FgFxAQRBXwtoyyIIgoKyiqiAyKIoUEDQCrSl0DaTpoVC26RLJunezJzv/G8yYTKZSWa5+/2nczr3nuVZfueZOzPPnHtvTPhHAiRAAiRAAiRAAiRAAiRAAiRAAiQQdgL0jwRIgAR8S4AJSt9ODQ0jARIgARIgARIgARIIHgFaTAIkQAIkQAIkQAIkUCwBJiiLJcb+JEACJEAC3hOgBSRAAiRAAiRAAiRAAiRAAiRAAqEhwARlaKbSfkcokQRIgARIgARIgARIgARIgARIgARIIPwE6CEJeE2ACUqvZ4D6SYAESIAESIAESIAESIAEokCAPpIACZAACZAACeQhwARlHjCsJgESIAESIAESCCIB2kwCJEACJEACJEACJEACJBA0AkxQBm3GaC8J+IEAbSABEiABEiABEiABEiABEiABEiABEgg/AZc8ZILSJdBUQwIkQAIkQAIkQAIkQAIkQAIkQAK5CLCOBEiABKJOgAnKqEcA/ScBEiABEiABEiCBaBCglyRAAiRAAiRAAiRAAj4lwASlTyeGZpEACZBAMAnQahIgARIgARIgARIgARIgARIgARIojgATlMXx8kdvWkECJEACJEACJEACJEACJEACJEACBRJYuUWPjDfsPGB5ovmEmkb9v/FG/Z14Q/LG6obkPdWNqT/EE6m/VSdSb5iypCaRqjX7a01piDektsYbUztNXdLsaxRr29RZbYlUg6lba+pqMdaUN8z+3yATsqEjbnRB5/JE8wmwAbYUaDa7gQALCUSEABOUEZloukkCJEACJEACJEACJEACJJCbAGtJIOgEqpt0pUkETo8n9JnVieR1pvy2pjH1EhKH8USqublZfySq24KYxP6itf61aD1HlLpCKXWO0nKi8f9oJXKQKZ/QImNFZLgpA0VJb9HS3dS15Q6sbVNntYkMNP2Gm7qxGGvKQWb/aMiEbFHqCuiCTuiGDbAFNsE22AhbTbkubmyHD/DFyOCDBEggYgTaDjIR85vukgAJkAAJkAAJuEuA2kiABEiABEiABMokULtJD6retOuIeCJ5kUno3YkEXzyRqlMpXWcSga+K6PuVqGtM+R+t5XAkDo3KClP89qiAbbARtppyDWyHD/AFPrX4pu+Er/AZvvvNCdpDAiRgHwEmKO1jSUkk4AMCNIEESIAESIAESIAESIAESCAMBJbU6X7xhl2fiTfq75gk3aMmaVedjOlNKlbxooi6zST0ztcmCSkilaaE7VHZ4ps+X4yv8Bm+g4HFAkwMGzAS/pFAZAmEy3EmKMM1n/SGBEiABEiABEiABEiABEiABEjALgIuyqnZqEcvTzSfVpPQt5tE3H979tRNoipeEK3niKivicgEU6L+MAwMCzAxbMAIrMDMYmcYRh0Q/SeBoBJggjKoM0e7SYAESIAESIAESCAkBOgGCZAACUSRQLxJV8UT+pR4Q/KueCK1VFfoVTGJPahFX2h47G8KH4UR2B/MLHaGIVi2MDVsDePCRLAXCZCA1wSYoPR6BqifBEiABNwhQC0kQAIkQAIkQAIkQAIeE1jRqGeY5NkN1YnUG5LS60T0w6LUecasvUzhwx4Ce7UwNWwNY7AGc7C3RzylkAAJOEGACUpbqVIYCZAACZAACZAACZAACZAACZAACbQQ+OAD3XtFgz4pntD3xROpupTWL5vk2Q+UCO523dKJ/ztKwGKt1A/AHnMQN3OBOcHclKeYo0mABOwkwASlnTQpiwRIgARIgARIgARIgARIwD4ClEQCASRQr3V/kwQ7M96Q+uOOAboppfTvRfRZxpUw3szGuBWoh5kDfRbmBHODOcJcYc4C5QWNJYEQEmCCMoSTSpdIgARIgARIoBgC7EsCJEACJEACJFAegd9rXWESXafUNOo/JBp1o0lI3i9KvmykVpjChz8JVIg1R/p+zBnmDnOIufSnubSKBMJNgAnKcM8vvfMPAVpCAiRAAiRAAiRAAiRAAiQQMgI1m/VR1Q3Je/Zv1A0mKfmw1vrEkLkYGXda5k4/jLnEnGJuI+M8HbWbAOWVQIAJyhKgcQgJkAAJkAAJkAAJkAAJkAAJkICXBLzTvWKbHhNP6KviidRSndR/V0qdY6zpZwof4SDQD3OKucUcx81cY87D4Rq9IAH/EmCC0r9zQ8tIgARIgARIgARIwFsC1E4CJEACJNBGoLqx+Qu4ZmFqp14poq83DXuZwke4CZg51tdjzjH3iIFwu0vvSMA7AkxQeseemkmABEjAIsD/SIAESIAESIAESIAE/EmgVutB8YbkFfFEaqnSsSdarlnoT1tplcMElHwZMYBYQEwgNhzWSPEkECkCUUlQRmpS6SwJkAAJkAAJkAAJkAAJkAAJkEDpBGo26qk1CX17sknXiVI3Gkl7mcJHMAg4beVeiAnEBmIEseK0QsongSgQYIIyCrNMH0mABEiABEiABEiABEjAVgIURgLhJBBv0J+padR/0BV6kRZ9oWjpHk5P6VXZBExsIEYQK4gZxE7ZMimABCJMgAnKCE8+XScBEiABEvA5AZpHAiRAAiRAAiTgCoHqRv3FeEPqBVH6Ba31ia4opZLQELBixsQOYgixFBrH6AgJuEiACUoXYVOVPwnQKhIgARIgARIgARIgARIggWgSWNGkT4onUq8prf8sSj4TTQr02jYCJoYQS4gpxJZtcinINgIU5F8CTFD6d25oGQmQAAmQAAmQAAmQAAmQAAkEjUAg7K1uaP5qPKH/lUrp3xuDDzWFDxKwk8ChiC3EGGLNTsGURQJhJcAEZVhnln6RAAmQAAmQAAmEmABdIwESIAESKIVATUKfUNOoX1Iq9piIPqQUGRxDAoUT0Icg1hBziL3Cx7EnCUSPABOU0ZtzekwCJFAoAfYjARIgARIgARIgARIIBYF4o54eT6T+okX/RWt9eCicohOBIYCYQ+whBhGLgTGchpKAiwQ8T1C66CtVkQAJkAAJkAAJkAAJkAAJkAAJRIjAqga9ZzyR/I1o/apx+wRT+PCQAFXLCYhFxCRikzxIgAQ+JsAE5ccsuEUCJEACJEACJEACJEACQSdA+0mABAwBrXVFPKF/tEvpGhF1tvCPBHxFQJ2N2ESMIlZ9ZRqNIQGPCDBB6RF4qiUBEiABEggyAdpOAiRAAiRAAiTgVwIm6XPmikaJi+ir/Woj7SKBFgL6asQqYrZln/+TQHQJMEEZ3bn3v+e0kARIgARIgARIgARIgARIgAQKJBBv0AfEE6lnTGLyfi16bIHD2I0EPCXQEqv6fsQuYthTY7xUTt2RJ8AEZeRDgABIgARIgARIgARIgARIgASiQCDMPlY3JP9PlF5gfDzOFD5IIIgEjkMMW7EcROtpMwmUSYAJyjIBcjgJkAAJkAAJkAAJZBDgJgmQAAmQgIsEqhv1F+OJ1FKl1HddVEtVJOAYAcQyYhqx7ZgSCiYBHxJggtKHk0KTSIAEuiLAdhIgARIgARIgARIggSgTqNV6UHVD8h6l9Z8Nh71M4YMEwkRgL8Q2YhyxHibH6AsJ5COQP0GZbwTrSYAESIAESIAESIAESIAESIAESMAjAvGEPiXZJEuUUud4ZEL41NIjXxJAjCPWEfO+NJBGkYCNBJigtBEmRZEACZAACZAACZAACZBAPgKsJwESKI9A9YYNA2oa9b0i+mHRerfypHE0CQSEgBXr+mHEPl4DAbGaZpJA0QSYoCwaGQeQAAmQAAn4mEA705bW1/c3H+YmLW/Sh1c3NJ9UnUheYMo15lfoefFE8v7qROqJeEPqn6YsqEmk3osnUqtMXZ3ZT8QbU1vN9i5TnzT1GgXbqEMb+pjtOlO/ytS/Z/YXmPJPU/dE3MiOJ/Q86DLlAuiGDbAFNrUzkjskQAIkQAIkQAJdEqhu1F+IdRuyUGv99S47swMJhJAAYh+vAbwWQugeXSIBYYKSQVACAQ4hARIgAX8QWKt13+Wb9H41TfrEeKO+wiQD74gnUk+bROFi87ypW4+hjebD3LJYSr+kVOz3StQvTLlORM8SUWcqkS+IkiNNOUCL7C0io01dpdkfIFp6m+1upr7tvRLbqEMb+pjtSowx9Xub/QNMOdLUfUGMbOhQoq4z5RfK6IYNsAU2wbZWG5+2bDa2wwf4Ap+EfyRAAiRAAiRAAm0EzHv8TUrrJ7TosW2V3CCBCBLAawCvBbwm3HOfmkjAHQJtX7rcUUctJEACJEACJFA8Aaw6NB/EpscbkufFE3peTUI/F0+kVm1u1JtjMf2WTuk/iNY3mmTgt4z040XJFPM8yBS/Pga12ni8ZbOxHT7AF/gE31p81PMsnxv1dDDwqzO0iwRIgARIoEwCHJ6TAH64M++Jr5n3+MtzdmAlCUSVgNaX47WB10hUEdDv8BFggjJ8c0qPSIAESCDQBGq0Hri8YdfR1Q3JK+MJ/UhNo16KVYfmy8mrotRdWJlofj0+xjg52pSwPka3+KhnWT5r/SoYgAWYgA0YgVVYATjhF2WSAAmQAAkEhwB+oDM/3L1pLD7UFD5IgAQ6EjgUrxG8Vjo2sYYEgkeACcrgzRktJgE/E6BtJFA0geVNenJ1Q/M58Ub9K5z2rBt1Q0xV/E0p9VOTjDxZa71X0UJDOqCFhT4ZbMAIrMAM7MAQLEPqOt0iARIgARKIEAGTcLnL+oFORAn/SIAEOiOgxPyAb71mOuvFNhJwhoCtUpmgtBUnhZEACZAACXRFoLpJf6I6kbwAKwHjjakPYyn9rlKxe0Trc6Xl1OyuRLA9kwCYGXbKMARLMAVbMAbrzK7cJgESIAESIAE/E6jZqKdWJ1JviFLn+dlOd22jNhIogIB5zeC1g9dQAb3ZhQR8SYAJSl9OC40iARIggfAQWPZR47CahD61uiF5b7whtVKl9BLzU+8vsDpStOwWHk994onFVJ8MxmAN5mCPOcBc+MRKmkEC/iJAa0iABDwnEG/Sp+hu+g0lcpDnxtAAEgggAbx28BrCaymA5tNkEhAmKBkEJEACJEACthNYjjtrN+rvxROplyv69qvXoh9SSn1dlIyxXRkFdk7AMAd7zAHmAnNSY+YGc9T5QLaSAAmQAAmQgDsEqhPJ6ySlHxYtvd3RSC0kEFICeA2Z15L1mgqpi3QrvASYoAzX3NIbEiABEvCMwPImfXi8IXmzSX4tjcX0W1rrnxhjZpjCh78IzMDcYI4wV5gzzJ2/TKQ1JEACJEACUSCwYIHuXpPQDylR10TBX/pIAjYTyCsOrym8tvAay9uJDSTgMwJMUPpsQmgOCZAACQSJABJb8YSeF0+kVsVS+iVR6jKT/OJNbQIyidZcmTnD3GEO42YuMacBMZ9mkgAJkIALBKjCKQImeTJx4ET9ihZ9qlM6KJcEokwAry28xvBaizIH+h4cAkxQBmeuaCkJkAAJ+IIATg2uadQ/iSdS1UhsiehZ2QPrjAAAEABJREFUxrDRpvARbAJmDvUszCnmFnOMuXbFJSohARIgARKIFIGazfookzx5RfF6k5GadzrrPgG8xvBaw2vOfe3USALFEWCCsjhe7E0CgSVAw0mgHAK4uUo8oS+JN+p/4dRgrfX3jLwJpvARTgITMMeYa8w55h4xEE5X6RUJkAAJkICbBMx7ypk6qf9udFaZwgcJkIDzBKrwmsNrz3lV1OAXAkG0gwnKIM4abSYBEiABlwiYDzLH1ST0g7i5ioi+RbQ+xCXVVOMXAtac61sQA4gFxIRfTKMdJEACJEACwSJgfvT6jvk8cX+wrM5rLRtIIGAE9P0tr8GAmU1zI0OACcrITDUdJQESIIHCCGClnPnwckV1IvWu+RLxjBZ9WmEj2SvsBFpiQT+D2ECMIFbC7jP985oA9ZMACYSFgHnfuMn80DknLP7QDxIIJAGt51ivxUAaT6PDToAJyrDPMP0jARIgga4ItLYvT+iDzQeWX2GlnPkCcaMSmdzaxCcSaEfAig2tb0SsIGYQO+06cIcESIAESIAEMgjUNOp7zWeLyzOquEkCJOAVAa0vt16TXumnXhLIQ4AJyjxg7K6mPBIgARLwK4GaJn1ivCH1t5jo182Xh3P9aift8ikBrc9F7CCGEEs+tZJmkQAJkAAJeETAJEL+oLX+ukfqqZYEPCHgd6V4TeK16Xc7aV+0CDBBGa35prckQAIk0EbAJJPON0mlxTql/yBKjm5r4AYJlELAxBBiCTGF2CpFBMeQAAmQQBEE2NXnBD7Qunc8oZ81iZATfW4qzSOBSBLAaxOvUbxWIwmATvuOABOUvpsSGkQCJEACzhGo1bpXdUPySpNEWm2SSXeaxOQU57RRcvAJlOCBkimILcQYYg0xV4IUDiEBEiABEggwAXPsH7SzSZ4V0ccG2A2aTgIRIKCPxWsVr9kIOEsXfU6ACUqfTxDNiwABukgCLhBYWl/fvzqRvCbZqD9SSv3UJCZ3d0EtVUSZgJLdEWuIOcQeYjDKOOg7CZAACUSFQHWTrkw2yTNa68Oj4jP9JIEgE8BrFa9ZvHaD7EdgbKeheQkwQZkXDRtIgARIIPgEFnyk+yA51K370NVK1HXGo8Gm8EECbhIYjNhDDCIWEZNuKqcuEiABEiAB9wgsXrd5eCwlT4vWh7intaMm1pAACRRJwLxm8drFa7jIkexOArYRYILSNpQURAIkQAL+IoDTawf11e8jOSRKBvjLOloTOQImBhGLiEnEZuT8D5/D9IgESIAE2hHA6qs+vfo+pUV/ql0Dd0iABAJBAK9dvIbxWg6EwTQydASYoAzdlNIhEiCB8BAozRPcoCSeSK1SOJVbZGhpUjiKBBwjMBSxiRhFrDqmhYJJgARIgARcI4Dr1yktTyLB4ZpSKiIBErCdAF7DeC3jNW27cAokgS4IMEHZBSA2kwAJkEBQCJhkz4nVDam3cIMSY/NoU/ggAT8TGI1YRcwidv1sKG0jARIgARLITwB3AE41yRM8rTs/I7b4iABN6ZqA1ofgNY3Xdted2YME7CPABKV9LCmJBEiABDwhsDyhD44nUk+bZM8flJL9hH8kECACiFnELmIYsRwg02kqCZBAHgKsjhaBHY3yJ9xkI1pe01sSCDcBvKbx2g63l/TObwSYoPTbjNAeEiABEiiQwLKPGofVJPTtMdGvmyHHm8JHdAiE0dPjEcuIacR2GB2kTyRAAiQQNgI1jfoPIvrYsPlFf0iABEBAH9vyGsc2Cwk4T4AJSucZU0NgCdBwEvAvgXgieXFF337VWvSF/rWSlpFA8QQQ04htxHjxozmCBEiABEjALQImcXGv1vpEt/RRDwmQgPsE8BrHa919zV5opE6vCTBB6fUMUD8JkAAJFEFgeZM+PJ5IzRdRt4rIIOEfCYSTgIltdStiHTEfThfpFQmQAAkEl0C8Ud9kEhdfL9oDDiABEggcAbzW8ZoPnOE0OHAEmKAM3JTR4JIInLeg+9DZ/51cOXvR54Zd8vb5lbMWXV85a+E9lbMXPmm2X626dPES0/ZB5aWLNprnraa+2TzrlrIQ21tb2z6w+s5a9KrpY8YuvMeMv96SaWRDhxhdJdnIQSTQCYFarXvFE3peLKVfMt0OM4UPEogCgcMQ84h9vAai4LAdPlIGCZAACThJwCQqviNaX+6kDsomARLwGQHzmrde+z4zi+aEiwATlOGaT3pjCAz79tuTKmctPtkkEH9iypMmyVhd2afHzph0f1dE/qpisTtFyVWi1DkiaqYomW5+FfqEiIwSLYPNc28RVSFtf9Z279a2UVZfM0asseocMbIsmUZ2zOiArsrZi6pbdC/8CWyBTcK/MBFw1ZfqBv21ZEIvFdGzXFVMZSTgGwJ6Fl4DeC34xiQaQgIkQAIRJGB+MDrTJCfnRNB1ukwCJKD1HOsYQBIk4BABHycoHfKYYkNHYNjFbx5hkoE/qJy9+C+m1KtUbJko/YiI+p4pM0VkgiluP4xOk/yEDcYW2ATbTDE2LvwBbHbbIOoLHoHqJl0ZTyTvV0o/ahLhY4LnAS0mARsJKBmD1wJeE3ht2CiZokiABEiABAogULNZH2V+LL2/gK7sQgIlEOCQYBDQ97ccC4JhLa0MFgEmKIM1X7TWEMBp1MNmL5xdaSUkF21VFd1eFFE3mA9MJ5gyTHz7p41t2tioboDNlbMXba00PgwzvsAn35pNwzwhUJ1oPkNSeomIOlP4RwIkkEHAvCbMa8N6jWTUcpMESKAAAuxCAiUSqEnoiTqpHypxOIeRAAmEiACOBTgmhMgluuITAkxQ+mQiaEbnBIZeuuSgytkLccr24ph0f1eJmmuSkSbZJ70luH/Gdn0CfIkZn4x/i035CXwV/kWWQI3WA+OJ5H1KYr9TIpXCv8ARoMHOE8BrQ5nXCF4reM0I/0iABEiABBwjsGCB7p4S/YBRUGUKHyRAAiRQhWMCjg1EQQJ2EmCC0k6alGUrAawqrJq9+NqqSxcvienkG4LTpUVNEREJ5x98U9+Dr/AZvoNBOH2lV7kIVDfqL+pGvUhEnSX8IwESKICAOguvGbx2CujMLiRAAiRAAiUQGDxR7jc/DB1UwlAOIQESCCkBHBNwbHDJPaqJCAEmKCMy0UFys/LSd86qmr3whZh0f1eL/qHWGjewkSj9wWf4HjMMwAJMhH+hJhBvSN6stP6zcXK0KXyQAAkUTmA0Xjt4DRU+hD1JgARIgATaE8i9V51IXmc+k56au5W1JEACUSaAYwOOEVFmQN/tJcAEpb08Ka1EAlUXLx4/bPbbcypnL64XnbpPi/pMiaJCN8xiYZiAzTDDCKxC52SEHVq+Se8XT6ReE6UuizAGuk4C5RMwryG8lvCaKl+YQxIolgRIgAQCRCDepE9Roq4JkMk0lQRIwGUCOEbgWOGyWqoLKQEmKEM6sUFxq2r2okOHzV70gK7QcSWx74joYcK/PAT0MGUYgRWYVRl2wr8OBIJUEW9InlcR0/81Nh9qCh8kQALlEzgUrym8tsoXRQkkQAIkEF0CNRv1VNH619ElQM9JgAQKJmCOFdYxo+AB7EgCuQmUkqDMLYm1JFAEgWHffuf/Vc5e+KQWeU2JnF7EUHY1BMAM7MAQLE0VHwEjYBIod4lSd5l55HE4YHNHc/1NwHpNmdeW9Rrzt6m0jgRIgAR8SyBVoe8RLb19ayANc5MAdZFA5wTMscI6ZnTei60k0CUBfjHuEhE72Emg8pK3D0NSTaVS/xBRM4V/ZRJQM8ESTMG2TGEc7gKBms16anUi9YZJTp7ngjqqIIHoElDqPLzW8JqLLgR6HhwCtJQE/EMAP/CYH8N5Uxz/TAktIQHfE8AxA8cO3xtKA31NgAlKX09PeIwbOnvx5KrZix6QWGy+MDEp9v+pmWALxmBtv3xKtINATUKfqlP6DbyB2yGPMookwO6RI4DXGl5zeO1Fznk6TAIkQAIlEDAJhvP4I2oJ4DiEBEhAcOywjiHCPxIojQATlKVx46g8BLKrx55d2ws3domJflfzVO5sPLbvgzFYgznY266AAksmEE8kf6RFP8TTpUpGyIEkUBoBLb3x2sNrsDQBHEUCJEAC0SCwfJPezyQYfhkNb+klCZCAHQQ6yFDql9axpEMDK0igawJMUHbNiD1KJFA5e9HZWwY1VSvBzW+Efy4SUIY52GMOhH+eEqiu1j3jCf2IiLpa+EcCJOAhAXU1Xot4TXpoBFWTAAmQQLEEXOsfi+k7jDJlCh8kQAIkUCoB1XosKXU8x0WYABOUEZ58p1zHKcaVsxc+aeT/xpRRpvDhDQGw/w3mAnPijQnR1rq8SU9WlfpVEX1ytEnQexLwCwF9Ml6TeG22t4h7JEACJBBtAvFGfZMhcKgpfJAACZBAuQQObT2mlCuH4yNGgAnKiE240+4Om/X2ZTHR7wqvMyn++VMzMSeYG09tipjyeEIfF0vp+aLkgIi5TndJwN8EzGsSr028Rv1tKK0jARIgAXcIVDfqL4jWl7ujjVpIgAQiQcAcU6xjSyScpZM5CZRQyQRlCdA4pCOBYd9+e1LlrEXPKBW7uWMra/xAAHODOcJc+cGeMNtg3ozPFdHPGB+HmsIHCZCA/wiY16Z+puW16j/jaBEJkAAJuEWgesOGATEtt7ilj3rsJUBpJOBnAji24BjjZxtpm78IMEHpr/kIpDWVsxd/XSVjC0XJcYF0IEpGmznCXGHOouS2m75WJ5LXKK1/5aZO6iIBEiiNAF6reM2WNpqjIkKAbpJAqAnEug+Zq0WPDbWTdI4ESMATAji24BjjiXIqDSQBJigDOW3+Mbpq9qK7RPS9JjnZyz9W0ZJOCSgxc6XvrbLmrtOebCySQE1C365EXVfkMHYXIiAB7wjgNYvXrncWUDMJkAAJeEMgntCnaK2/7o12aiUBEogCARxjcKyJgq/0sXwCTFCWzzAYEmy2smrW4n0rZy/6jxY5z2bRFOcSAcwd5hBz6ZLKUKsxb7yPmF8JLwy1k3SOBEJKAK9dvIZD6h7dIgESIIEOBGq1HiRKftahgRUkQALhIOAnL8yxxjrm+Mkm2uJLAkxQ+nJa/G1U5azFJ5svc28YKw80hY9gEzgQc4k5DbYb3lm/tL6+f01CPyeiT/bOCmomARIon4A+Ga9lvKbLl0UJJEACUSAQZB+bE6mbRevdguwDbSeBYgg0J7WsrN8u/6pukj/+Z4Pc/UKd/OSJD+WKh1bJefeskNN+EZcv/myZHPvT9+TIG96Vw657Rw79YUvBNurQhj7oizEYCxmQBZmQDR3QVYxtoe9rjjXWMSf0jtLBcgkwQVkuwYiNr5y98Aei9CPmF9deEXM9vO7ilG8zp9bchtdLRzxbuUWP7NZz2PMmyXuMIwoolARIwFUCeC3jNY3XtquKqYwESIAEXCRQ3ai/qJQ6x0WVVEUCrhJ4f8MO+fs7Cbnz7+usBORJtyyXGT9aIqfeHpdvP7BKbvrLGvnNyz1CvlQAABAASURBVHXy1Jub5JVlTbL4g61SW7dd6hp3SeO2pOzYlZJk6mOTsY06tKEP+mIMxkIGZEEmZEMHdEEnEpiwAbbApo8lRm8Lxxwce6LnOT0uhgATlMXQinjfKuuaheqGiGMIoftpl9QNLXOc3udzZwSqG/T45l36edH6kM76sY0ESCBgBMxrGq9tvMYDZjnNJQESIIGCCCit5xTUkZ1IICAE3qrdLPeZhOPlD74vx81ZKiffWi1XP/aB/HZ+vZWAXL1xp+ueQCcSmLABtsAm2AYbYStsdt0ojxXy2OPxBLSp9+8GE5T+nRvfWDb22tpelbMXPql5vUnfzIlThmCOMdeYc6d0hEFudZP+hFL6WVEyJQz+0AcSIIEsAua1jdc4XutZLdwlARIggUATqG5I/p9xYC9T+HCSAGU7SgCnUT/yr/WCZB9Ovb7gvpVy1wt18uryRklsbXZUdznCYRtshK2wGbbDB/gCn8qRHZCxe7UegwJiLs10mwATlG4TD5i+yiuWjNiSaHpBRM0U/kWEgJqJOcfcR8ThotxcsVnvq1L6GTNogil8kAAJhJfABLzW8ZoPr4vB9ozWkwAJFEcg3qAPUEp9t7hR7E0C/iCw5MNt1inbp99RbZ2qfcuza62EJE699oeFxVsB25GwhC84NRy+4ZRw+Fq8tGCMwDEIx6JgWEsr3SbABKXbxAOkr+qKxeNlV/JvomV6gMymqXYQwJybubdiwA55IZGxfJPeL9Ws/2rcGW1KFB70kQSiTmA0XvN47UcdBP0nARIIAQGleammEExjlFzAqsJ7/1lv3cDm3LtrrFO2V6zbEVoE8A2nhMNX3IgHvoNB6BzmsSh0U2qXQ0xQ2kWyZDn+HDh09uLJepd+1ljHU1gNhIg+piAGEAsR9b+d21hFFVP6L6Jk93YN3CEBEgg3AfOax2sfx4BwO0rvSIAEwkwgntBnGv+OM4UPEvA9gb++3SAX31drrZS858V11g1sfG90wQYW1hE34oHvWFkJFmBS2MhA9Dqu9ZgUCGNppHsEYu6poqagEEBCKqb108ZensJqIET8MQGxgJiIMgdchy6V1E8xORnlKKDvkSZgkpQ4BuBYEGkOdJ4EgkKAdrYjoLWuUCLXtavkDgn4jMCHG3fKL/621rrJzfV/Wi0Larf4zELvzAELMMFNdsAIrLyzxh7NOCbh2GSPNEoJCwEmKMMykzb5gVN6Y6KfFCXjbBJJMUEnYGIBMYHYCLorpdhf3aDHq5R+wozlad0GAh8kkCYQwefROBbgmBBB3+kyCZBAgAnUNMoPteixAXaBpoeYwDsfbJVrH18tX71luTzwynpf3+TG62nATXbACKzADOy8tqlU/Tgm4dhU6niOCycBJijDOa8leVV5xZIRepf+sxnMlZMGgg8efjJhAmIDMeIno5y2ZeUWPVIJXxNOc6Z8EggQgQk4JuDYECCbaSoJkECECaxq0HuK6KsjjICu+5TAf1dukSseWiXfuGeFPLeowadW+tcsMAM7MARL/1ramWX66pZjVGd9ItUWeWeZoIx8CLQAGHttbS9pTj5u9njNSQOBj5wEpiBGrFjJ2RyuyqX19f2bk/JHUcLXRLimlt6QQHkEzDEBxwYcI8oTxNEkQAIk4DyBXSrF5GQ7zNzxmsDCVS2JyYt+UyuvLGvy2pzA6wdDsESiEmyD5hCPUUGbMWftZYLSWb6Bkb6lofH3omV6YAymod4QMDFixYo32l3V2r3HsD+I1oe4qpTKSIAEgkHAHBusY0QwrHXfSmokARLwBYF4ozaf7dXZvjCGRkSewMr6HXLd46vl/F8zMelEMCBRCbZgDNZO6HBGpjq75VjljHRKDRYBJiiDNV+OWFs1e9FdImqm8I8ECiKgZrbETEGdA9kpntCPaNHH+Nl42kYCJOAtARwjcKzw1gpqJwESIIFOCGj9/U5a2UQCrhDYuUtbN7859fZqeZancjvOHIzBGjfTAXvHFdqhgMcqOyiGQgYTlPmnMRItlbMX/kCLnBcJZ+mkbQQQM4gd2wT6SFBNQt8uok/2kUk0hQRIwLcE9MktxwzfGkjDSIAEIkrAHJtOMK6jmCc+SMAbAk+/tUlOurXl5jfeWFCU1lB1xs10wB5zEADHTmg9ZgXAVJroJAEmKJ2k63PZlbMWmySMusHnZtI83xJQN7TEkG8NLNqw6kTyGi36wqIHcgAJkEBkCeCYgWNHZAHQcRIoigA7u0ZAyXdc00VFJJBFAKcY45qIN/z5Q6lr3JXVyl23CIA95gBzgTlxS29JenjMKglb2AYxQRm2GS3Qn6pZi/cV0fcV2J3dSCAPAX1fSyzlaQ5QdXWjPleJui5AJtNUEshNgLWuE8CxA8cQ1xVTIQmQAAnkIFDd0PxVrfXhOZpYRQKOE3jo1XrBKca4JqLjyqigIAKYC8wJ5qagAR50wjELxy4PVFOljwgwQemjyXDTFK30vaKkl5s6w6SLvrQSMDFkxVLrblCf4gl9nNL6V0G1n3aTAAl4TwDHEBxLvLeEFpAACUSdgFIVl0WdAf13n8D7G3bIpb9bJbc9v8595dRYEAHMDeYIc1XQAJc7+fnY5TKKyKpjgjKCU19l3RRHDoyg63TZGQIHtsaUM9Idlrq8SU8W0Q84rIbiSYAEIkFAP9ByTImEs3SSBEjAhwRWNOmTzOeaQ3xoWlcmsT3ABJ56c5P8zx1xeT3eFGAvomE65ghzhTnzn8f6kJZjmP8so0XuEGCC0h3OvtFSOXvx1zVviuOb+QiLIYgpxFbQ/Kmu1j1jSf07Y/dQU/ggARIggXIJDMUxBceWcgU5M55SSYAEwk4gldKXht1H+ucvAnOe/Eh+8sSHsrPZfCPwl2m0Jg8BzBXmDHOXp4tn1TyGeYbeF4qZoPTFNLhjxLBvvz1JtP6FO9qoJXIETGxZMRYgx1WV3C9KDrDVZAojARKINgFzTLGOLdGmQO9JgAQ8IFDdqL9o1B5qCh8k4DiB+Lrt8vW7auTP/93ouC4qcIYA5g5ziLl0RkNJUg9tPZaVNJiDgk0gkAnKYCP3znqVjN1ikjG87qR3UxBuzUp6WTEWEC/jieSPRPTJATGXZpIACQSKgD655RgTKKNbjD1vQfehs/87uXL2os8Nu+Tt8ytnLbq+ctbCeypnL3zSbL9adeniJabtg8pLF200z1tNfbN51i1lIba3trZ9YPWdtehV08eMXXiPGX+9JdPIhg4xulqU8n8SIAE7CKiUvsQOOZRBAl0R+Ps7CTnn7hp576NtXXW1pZ1CnCOAOcRcYk6d01KcZB7LiuMVpt5MUIZpNjvxZdisty8zycnjOunCJhIon4CS46xYK1+SoxJqEvpUEXW18I8ESIAEHCOgrm451jimoGzBWPVeOWvxyZWzF/7ElCdNkrG6sk+PnTHp/q6I/FXFYneazw5XiVLniKiZomS61voTIjJKtAw2z71FVIW0/VnbvVvbRll9zRixxqpzRMlVlkwjO2Z0QFfl7EXVLbqNDcYW2CT884IAdQacQLxBf8a8xj4TcDdofgAI3PdynVz92Ac8pTsAc1WoiTjlG3OKuS10jKP9lHzGOqY5qoTC/UiACUo/zorNNg2dvXiyUrGbbRZLcSSQkwBiDTGXs9EHlTWb9dQw3HncByhpQtEEOCBqBHCswTHHL34Pu/jNI0wy8AeVsxf/xZR6lYotE6UfEVHfM2WmiEwwxe2H0WmSn7DB2AKbYJspxsaFP4DNbhtEfSQQRAIqJhcE0W7aHCwCc578SO56oS5YRtPagglgbjHHBQ9wsCOPaQ7C9bFoJih9PDl2mRaT1By7ZPleDg30BQE/x1wqqe8RLb19AYpGkAAJhJuAOdZYxxyPvMRp1MNmL5xdaSUkF21VFd1eFFE3iOgTTBkmvv3TxjbYqG6AzZWzF22tND4MM77AJ9+aTcNIwCMCNRvNj69an+iReqqNAAGssLvioVW83mQE5hrXpcRcY869dFebYxqObV3awA6hIsAEZaims6MzlbMXnS04tUr4RwJuElAzW2LPTZ1d64o3JO9SIgd13ZM9SIAESMAeAjjm4Nhjj7SupQy9dMlBlS2nbC+OSfd3lai5JhlpEpKB/mHG/KikT4Av8Mn4t9iUn8BX4R8JkIBIhXzTSQyUHW0CGzY3y0X318ory5qiDSJC3mOuMeeYe0/d5rHNU/xeKGeC0gvqLukce3YtbohzvUvqqIYEsglc3xqD2fWe7JsEwXmi1HmeKKdSEiCBaBMwxx7rGJSfQlktWFVYNXvxtVWXLl4S08k3BKdLi5oiof2Db+p78BU+w3cwCK27dIwEOiFQq/UgrTQ/33TCiE2lE/hw00655LcrZfH7W0sXwpGBJIA5x9wjBrxyAMc2HOO80k+97hNggtJ95q5p3DwocZ1RNsoUPkjACwKjWmPQC93tdC7fpPdTSt3ZrpI7JEACJOAiAaXUnTgW2amy8tJ3zqqavfCFmHR/V4v+oW65gY1E6Q8+w/eYYQAWYCL8I4EIEUgmUt8QLd0j5DJddYnAyvodMtskJ1es2+6SRqrxGwHMPWIAseCJbebYZh3jPFFOpV4QsDdB6YUH1JmTAG5SoiT2HeEfCXhIQJkYRCyKx3+xmL5Di/B45/E8UD0JRJkAjkE4FpXLoOrixeOHzX57TuXsxfWiU/dpUbxrbytUi4VhAjbDDCOwam3iEwmEl4BS54TXOXrmFQEkpL79wCpZvXFn5yawNfQEEAOIBcSEJ87yGOcJdq+U8gu7V+Qd1lsh+gcOq6B4EiiIgNexGG9I3mwMPdQUPkiABEjAawKHth6TirajavaiQ4fNXvSArtBxZX78EcGNZIR/OQnoYcowAiswqzLsJMB/NJ0E8hGobmz+gmnbyxQ+SMA2Ajil94qHVsmaBiYnbYMacEGIBcQEYsMDV/ZqPdZ5oJoq3SbABKXbxF3QV3nJ24dpkdNdUEUVJNAlAcQiYrLLjg50qG7UXxSlLnNANEWGiwC9IQH3CJhjknVsKlDjsG+/8/8qZy980hxLX1N8by+Q2sfdwAzswBAsP27hFgkEn4BKxc4Ovhf0wE8EcFOU7zz8PldO+mlSfGILVlIiNhAjbpvEY53bxL3TF/NONTU7RiCmfHhqt2PeUnAQCHgQkzVaD1Ra3xoEPLSRBEggWgRwbMIxqjOv8cMOkmoqlfqHiJop/CuTgJoJlmAKtmUK43AS8JzAim16jCj5sueG0IDQENjZrOV7j74vuO5gaJyiI7YSQGwgRhArXQu2sYc51lnHPBtFUpQ/CTBB6c95KdmqltUBil9kSibIgc4QUDNbYtMZ6bmk6sbULaZ+tCl8kAAJkIDfCIxuPUZ1sAvX7a2avegBicXmCxOTYv+f+Yxk2IIxWNsvnxJJwB0CqZ3yP+KOKmqJCIEf/P59Wfz+1oh4SzdLJYAYQayUOr7UcTzmlUouWOOYoAzWfHVprUolL+2yEzuQgAcE3Iz71skdAAAQAElEQVTN6kTzGSLqLOEfCZAACZRJwLnh6qyWY1WLhrFn1/YaNvvtOTHR72qeyt0CxcH/wRiswRzsHVRF0STgEAFtPus4JJpiI0dgzpMfySvLmiLnNx0ujQBiBTFT2uhSR/GYVyq5II1jgjJIs9WFrVXWReAVV092wYnNXhFQM1titIN+Wyuqm3SlSOzntgqlMBIgARJwhEDs5zhmVc5edPaWQU3VSmK8RIu4+6cMc7DHHAj/SCAgBGo266OMqbw5joHAR/kE7nu5Tv78343lC6KESBFAzCB2XHR6r9Zjn4sqqcohAnnFMkGZF03wGlIiFwbPalocJQJuxKhKpW5WIiZJGSWy9JUESCCIBFbV76j8xi+r3zS2/8aUUabw4Q0BsP9N5eyFT/K0b28mgFqLI5BqTp1a3Aj2jh6Bwjz++zsJueuFusI6sxcJZBFA7CCGsqod2+WxzzG0vhHMBKVvpqI8Q6ouXjzeJGVOL08KR5OAswQQo4hVp7RUN+iviagzhX8kQAIk4HMCD71aL6feXi1LPtyO5JjPrY2KeWpmTPS7w2a9fVlBHrMTCXhA4PdaVyilTvZANVWGjEB83Xa5/k+rQ+YV3XGbAGIIseSGXhz7cAx0Qxd1eEOACUpvuNuuNVWRPM92oRRIAg4QcCpWa7XupUTf6IDJFOkhAaomgbAReH/DDrn0d6vktufXhc210PijVOzmylmLnhn27bcnhcYpOhIaAvs3yknGmX6m8EECZRH4yZ8/lJ3NuiwZHEwCiCHEkksk+rUeA11SRzVuE2CC0m3iDulTUvF1Ke2Po0jAVQLKoVhNNspPRckY4R8JkAAJ+JTAU29ukv+5Iy6vx3kjAp9O0cdmKTlOJWMLK2cv5uerj6lwywcElJKv+sAMmhBwArjByXsfbQu4FzS/RAK2D0MsIaZsF5xDII+BOaCEqIoJyhBMZuWl75wlooeFwBW6EAkCelhLzNrn7PImfbh5DcyyTyIlkQAJkIC9BPDB/SdPcLWKvVQdlqakl3lvubdq9qK7HNZE8aEj4IxD9Vr311qf6Ix0So0KAfxYhhucRMVf+ukOAcQUYstpbTgG4ljotB7K94YAE5TecLdVq9JJXnPPVqIU5jQBu2M2ltI/dtpmyicBEvAZgYCYg+syff2uGsEH94CYTDOzCGiR8ypnL/pP1azF+2Y1cZcEXCWQaJQvu6qQykJHAJcZufnpj0LnFx3yBwHEFmLMaWt4LHSasHfymaD0jr0tmofO/u9kLeoztgijEBLIIuDULmIWsWuH/HgiebGRc5gpfJAACZCArwjgzpbn3F0jOPXJV4bRmFIIHKhFv1E5azFvTlIKPY6xh4DWX7JHEKVElcDcv67ldSejOvku+I3rUSLGHFfFY6FjiL0WzASl1zNQpv4K6cEPysK/IBKosCF2l33UOExE/Uj4RwIkQAI+I3Dfy3Vy9WMf8Iugz+alLHNwyrfSj1TOXviDsuRwMAmUQOCDD3RvUfKFEoZyiL8IeGbNQ6/W8xrIntGPjmJcZxux5qjH5lhoHRMdVULhXhBggtIL6nbqVNad/OyUSFkk4A4BG2K3W9/+1xpjB5nCBwmQAAn4hgCuN3nXC3W+sSd6hjjtsbqB16V0mjHlZxPY1V8+b+oqTOGDBIomsLJ+h9z2/Lqix3EACZRCALGGmCtlbIFjKlqPiQV2Z7egEGCCMigzlcPOoZcuOUhr/YkcTawiAd8TQOwihks1dHlCH6xFX1jqeI4rkwCHkwAJdCCAU5uueGgVrzfZgUz4KrR1XcqFT469trZX+LyjR34kkFJygh/tok3BIPCLv60NhqG0MjQEnI45HhNDEyrtHGGCsh0Of+10ZU1MN4f2OjSPf2ucLLx2b5kxsV8HDPOvnCR1c6e2lbknj+rQ58rPDZfVN09p67Pip/vISQd2vdAuWzb2OwhnhW0EyonhmOhrbDOEgkiABEigTAIbNjfLRffXyivLmsqUxOHBIaBmbkk0vVB5xZIRwbGZlgaXgD4+uLbTci8JPP3WJr43eTkBRegOU1d8HkLsOecTj4nOsfVOMhOU3rG3Q/NMO4T4TQYSjjMmdUxMwk4kDHcf3F0ufPADqbp0sTz4+iY5/ZDB8rhJaKIdBeMvO6ZK3qjZYvU58Y5aadqelDlf3V3yJSmRCEVCNFP2hUYH9lGPdshmsZ1ASTFc06RPNJbwg7qBwAcJkID3BD7ctFMu+e1KWfz+Vu+NoQXuEtAyXXYl/1Z1xeLx7iqmthIJBHLYikY9wxheaQofJFAUgZ27tNz9D15ypCho7GwbAcQeYtA2ge0FVbYeG9vXci/QBJigDOj0tdwBWU0JqPl5zUYCEgnHXB2wKnJcZQ954q2EPLagwepy6aOrZdnaHTJheE9rtSUSiZ+Z3M+qO/HOWqvP/OrN8tAbm6RHNyXTx+dOfE6f0FeG9uvWTjZ0PGF0oR7tljD+ZzMBNaUllosTm0rqq4obwd4kQALuEYiWJlxjabZJTq5Ytz1ajtPbTAJT9C797NDZiydnVnKbBOwikEqljrVLFuVEi8CvXlwndY27ouU0vfUNAcQeYtApg3hsdIqsd3Jj3qmm5nIIKOkWug8qSE4iAfmz5+usBGM2nznPrJNRl78jSEpmt6X3kUjs36tC/rIoka6ynrsa21l7jwolIwZ0t+Rk/4eEKFZY4pTzzFWc6JevDX6if66C1Z8YC1nZp6Vj9Sfq0CboFJJSbCzXNOnzlZL9hH8kQAIk4DEBJCe//cAqWb1xp8eWUL0PCEyIaf00k5Q+mIkQmqCV+mwI3aJLDhPAe9QDr6x3WAvFk0DnBBCDiMXOe5XWGqljY2mIAjeKCcrATVmLwUpiR0vI/mbMWW4lIJEsLNQ1JOv2GtFT/vHeZsFKyXQiMbE1aV3DMp0ERBIRCcNC5ab7jR7SXXYmtawt4JfH9CrO9FgkS7H6Mr2f+bwmsUtw6jlOU0fBqeqZ7VHaVkXGsk7p7wn/SIAESMBjAjitGzfEWdPA5KTHU+Ef9UrGxUQ/ydO9/TMlYbAk3qSrlMhBYfDF7z6Ezb77X64Pm0v0J6AEnIpFHBtxjAwoFpqdgwATlDmgBKNKfyYYdjpjJVYaIvmIa1XiFO/0qkokFPv1jMmPvjTSSloi+YdEIKy4/5wxglWI2C6k4JTyg8f3ldr6ndJV0hQJx544hXxC3zbRB43tI7hpwuYdqbY6buQiUHgsVzckrzQSRpvCBwmQAAl4RgDH9u88/D5XThY/A1EYMUHv0n+u5I1zojDX7viYkkh/5ncHcvi0LFy1RZ5d1HJJrPB5R4+CRgCxiJh0xG4eIx3B6pVQJii9Il+G3mEXv3mEGd7blMg+kJBMJx8H9I4JTn3OTD7OX7657VRwrKxMX4PylE8NLogZZH3ziGGys1nLrS90fWHpxm0pqW9KCpKSUIDVmlhRuWj1NuyydE6gd2tMd9prwUe6j1Lqik47sVFECIEESMBJAnhf+N6j7wuvOekk5cDLniLNycfHXlvbK/Ce0AHvCejU//PeCFoQNAIPvMpTu4M2Z2G317GY5DEyVKHDBGUp0+nxGFVRcZjHJvhGfb7k4/sb218M+rX4Fms1Y1Wea0lmOoTk5Jyv7m5VXfmHD9tuyGNVdPLfgpVb227WM31CX8GKysWrS79pAlaC/uL0PaRu7lSrYBt1nZgQ2KZCYnpg39TlxsGhpvBBAiRAAp4R+MHv35fF72/1TD8VB4SAlulbGhp/HxBraaafCSiFhQl+tpC2+YzAf1dukVeWNfnMqoCbQ/PLJoCYRGyWLShbAI+R2UQCvc8EZSCnL3ZoIM12wejsxGSxKnFa99xTRlnDiklOYsBrNZutpCSSk5/fd6C1orJ2/Q40lVRwaviFD34gWCmKgm3UlSTM94M6j+ml9fX9lVaX+d4NGkgCJBBqAnOe/Ihf+kI9w3Y7p2ZWzV50l91SwyqPfnUkULNR47I2e3VsYQ0J5CfwyGtcPZmfDlu8JOBQbO7Veqz00jXqtokAE5Q2gXRZzMEu6/OFOlx3cvXNUwRJxEyDcGOcHhVKkJxEkhBJvAPH9snsIkga4oY1C1bmX/UCuRcfVWmttDzr3lUFr5xMK3psQYOVlPzsJ/rL7oO7S2e6hH/ZBDqN6YoeQy4VJQOyB3GfBEigKALsXAaB+16ukz//d2MZEjg0igS0yHmVsxf+IMi+r9W6b3XD9vHVG3YduqJRz6xp1P8bb0heHm9M/rgmoX9hygM1idST8YbUP035TzyRWmL2V9Q06o9qEnqD2W8yZXu8MbXLPKdM0a0l1Vq33ew3oW/LmNQKs7/EkmVk1hjZNQltdOhfxI1O6K4xNsAW2ATbYGOQGeezPVmR5FlT+eCwPieBdz7Yyh/ScpJhpR8IYBUlYtRuW3istJuod/KYoPSOfUmah3377UkielhJgwM+6I9vNljJw9MOHiy4xiPcQVLxpE8NEtykBu1IEr61aqvgzt5IaKIP+mLMhs3Ngj6oyy44rRvXnESfix5cbd0RPLtPIfsLVm6VfUe1XB4UydJCxrAPCOhhLbGN7falVuteStTs9rXcIwESIAH3CPz9nYTcVcD1iN2ziJqCRUDdUDlr8cl+tFlr3c0k+yat2KyPMYm/8+KJ5A2m3G+Sgy+Y+vdMojCxuVFvVqpHXHWreC2l9ZNmzK9FqZtEq+9r0ReYcrpJxM4UJUeacqCIfMLsjzP9Rpq2IWa/nyk9RUs386xMST9Ua11PU9EPfVvGyDiz/wlRcqApRxpZM02b0aEvEKNTjG7T79ewRRmbYBtshK2WzQ2pFywf4EtD8jz4ZuonmTHQb0QH51EhFdODYy0t9QOBP/ybP6T5YR5oQ34CTsSot8fK/L6ypXgCseKHcISXBFSy4pNe6vdSN643Oe3apYIb0jx+wTjruoyXHVMlb9RsEdSjHfadeGetPPj6Jjn9kMFWH/RFfWbiEQlJ3Fhn/pUm32sacfMcXN9x5MDugv7p6z6mnx//Fj4rm45dPJCUxArODzft6rACEwlTyEPy9B/vbS45CdqFCYFtzhfbzYnULONUYXc3Mh35IAESIAE7CcTXbZfr/7TaTpGUFUkC+r6qWYv39cr1FZv0mHhi13E1CT3LFKx6fL4mkcIqx10mcbcsldTPmcTfXSLqB6acKUo+Y+r3FgnU2QsDLJuN7SLqTFN+IErdBd9M/TKTpNxl+ZzQxncNBrPAZIVhIz79M4lZXtYJc8NSEIEPN+6U5xY1FNSXnUjAKwKIUcSqnfp5rLSTpreymKD0ln/x2lVqWvGDgjdixpzl7ZKOmR6gDddkTBckJDPbsX3po6vbrt2IfpkJTLRjpeWe310ikIV9yEC/fAXt6JddkBSF7LScbLnpfYzPtAnbmbKwD914Rj36wz6Mxz4KtlGHNuyHruSJbSXq4tD5SodIgAQCQ+Anf/5QcOfuwBhcoqEc5jABJb200vc6rEVqNuqBZojJIgAAEABJREFUK5r04fFE8uJ4Q/LueCL1mimJVEyvFKl4xnyJm2cKVj1+VosU9uur00a7KB8+G/+N79bKz3lgAjZgZMprLcySF4MhWLpoWgdVS+o0Vp7u36GBFSSQh8CfeRmSPGRY7TcCDsTq/q3HTL+5SnuKJMAEZZHAfNB9ig9soAkk4ASBDrFd06TPFyW7O6HMA5lUSQIkEDACuCnOex9tC5jVNNfHBA6ssvGmOR9p3ad6064jTVLtcpOQfNgk2JbpCt2QSumXRNStotQ3RAQr8HgNZwOiiwcYHdrCTN0KhmAJphbbhuTlYA3mXcixrblnj+aDbBNGQZEg8NSbXD0ZiYkOgZNOxCqPmSEIDONCyBKUxqPQP9Tk0LtIByNKoGNs66S+MKIw6DYJkIDHBJ56cxNviuPxHIRRvbZumrP466X4hpvBrEjoM2oS+hcmcfbfrY16i4pV/NMk1W4SUaeISMt1a8wGH7YRMEwNW6VuAmswB3vMAeYCc2KbpmxBsW4HZldxnwTyEfjr2w2S2NqcrznE9XQtiAQQq4hZW23nMdNWnF4JY4LSK/Kl6D1vQXczbIIpfJBAGAlMkJYYt3yradInipIOqyqtRv5HAiRAAg4SeH/DDrn56Y8c1EDRkSag9S/y3Rguk8uKRr1XvCF5nkmG/S7ekFqJm8GkRP9Oi77A9HPv1F+jjI92BPbHHGAuMCeYm5Y5Sp6HOWvXs5wdnTqgnOEcGy0Cz7y9KVoO09vAE7A9ZnnMDHxMwAEmKEEhIGVoH8XkZEDmimaWRiAzxnVSn1+aFI4igeARoMX+IjD3r2t53Ul/TUm4rFHSSyVjt2Q7VbtZjzCJrtNrGvW95nlFSuulotRdJhl2higZk92f+z4hYOamZY7UXZgzzF3rHJ6OOS3dSsUkdOnwIjVyZf12WVC7JVI+09ngE0DMInbt84THTPtYeieJCUrv2BetOSbdxwr/SiXAcQEgEGuN8eUJfbD5Mna08I8ESIAEXCbw0Kv18nq8yWWtVBc5AkqOGzbr7ctWNOoZ8UTyhnhD6t/JpF5jEl0PaK2/bp4jdwObsMQA5q51Dh/AnGJuMceY60J9rN2kB5m+XJhgIPDRNYEX3uF7VteU2MOPBGyO3Qmtx860q3wOIAEmKAM0aTqV4q/nAZovmlo8gXSMx5ScW/xojiABEiCB8gisrN8htz2/rjwhHE0CBRJQKnbzirrtL4uoH4iSTwn/wknAmlv1g5TWL8cTqTqTrLw/3tB88pK6un75HG6W5mn52vxVT2v8QOCFdxN+MIM2kEDRBOyOXR47i54C3w1ggtJ3U5LfIKViu+dvZQsJBJ8AYnzZR43DRGsmKIM/nfSABAJH4Bd/W+s/m2lRqAkw5kI9vbmcqxRRZ4qKPdKz57Cmmkb9pElWfiPepKsk40/FYlMzdrlJAnkJLPlwm9TWbc/bzgYS8DMBxC5i2C4beey0i6R3cpig9I59CZr1yBIGcQgJBIiAHlnRr///um0w9ZEACZDA029tkleW8TQ5RoK7BBBziD13tVKbXwhorWeaZOXdktLr4onUs/EG/c3qJm2SmLF9/GIj7fA3gZffa/S3gbSOBLogYG8M89jZBW7fN7uVoPQ9iEAYqKTdr6uBsJlGkkAxBEyMmw/rTFAWw4x9SYAEyiawc5eWu/9RV7YcCiCBUggg9hCDpYzlmFAROFaU/qVK6TrzfFKoPKMzjhF4ZblvE5SO+UzB4SJgZwwrpT8RLjrR84YJyiDNuVZDg2QubSWBYgkM7N1tvBKZXOw49icBEiCBcgj86sV1Ute4qxwRHEsCJRNA7CEGixfAEaEloIWf+UM7ufY5trJ+u6xYt8M+gZREAh4QQAwjlu1QrTW/R9rB0UsZTFB6Sb9I3SqmcEe/IkexOwkEh0DvHhW8zmpwpisaltLL0BNYWb9DHnhlfej9pIP+JoAYRCz620paRwIk4CcCr8c3+8kc2kICJROwMZYrWy6TUbIpHOgxASYoPZ6AYtRrrQcU0z8ofWknCaQJpLQemN7mMwmQAAm4QeD+l+vdUEMdJNAlAcZil4jYgQRIIIPAghVbM/a4SQLBIZBtqZ2xrLRMzJbP/eAQYIIyOHMloqSvhOzv8W+Nk7q5U3OWuSePavP2pAMHyYqf7tOu3/wrJ1ntncnAGIxFx+x+6fFomzGxnyy8dm/JrEM9bFh98xS58nPDJXt8pt3Qc9XnR3QpAzIhB/3TdqEus0AXdEJ3ehu2wUb0wzP20QftqAtL2b4rFRZX6AcJkEAACCxctUWeXdQQAEtpYhQIIBYRk1HwlT46ToAKIkBgQS1XUEZgmiPhoq2xrGVCJKCF1EkmKIM0sVp6BcncQm3dvCMlFz74gVRdutgqP3u+TnYmddtwJPLmfHV3eWvVVqsd/dBnXGUPK2l44p21bfXzl2+WTHl7fneJPLagwUo8Hjy+r2AcxkPf7oO7W/VtirrY6ErPS8vs/5Aw55l18th/GmTkwO4y++hKy0I8Yx/1aLcqQ/LfjuaP5z0kLtENEiABHxN44NVyTu32sWM0LbAEGJOBnToaTgKuEnjLJCd38Id9V5lTmXMEEMuIaTs0aEmNt0MOZXhDgAlKb7iXqFX3KHFgoIed8qnBlv2P/GeT9Yz/kJirrd8pE4b3FKwoRF2+glWGSGa+UbNFMA79kLR84q2E7DWip2ClIur8Wi59dLUsW7tDkGD93bljrGfso96vNpdqV3MyawVlqYI4jgRIgAS6IPDflVvklWVNXfRiMwm4SwAxidh0Vyu1+YkAf6r102z415aFH/D0bv/ODi0rhYCNMT2uFP0c4w8CMX+YQSsKI6AqCusXrl5YuZheCYlkI05trps71UouFuLpQWP7WN3+vbL9G/lrNS2rLUcP6W61+/m/W1+ok53NWo7dZ4D1jH0/21uqbcxPlkqO40iABIol8MhrXD1ZLDP2d4cAY9Mdzn7VopRfLaNdfiLwzgfbSzaHA0nAjwTsiumYUmP86B9tKowAV1AWxom9PCSAU7xxzcY6k5S87JgqwcpJnKaNVYSFmtWjQgnGQka6/OL0PaRfz/YvAayoTLfj+fRDWlZvFqoH/QqRAb3QDx3p8vi38v/YgxWfOMUd8vGMfWyzkAAJkAAJFE/gnQ+2cvVk8dg4onACZfV8ZVmTIEbLEsLBgSWguIQysHPnpuHvrG6/8MJN3dRFAk4QsC2mtYx2wj7KdIdA++yMOzqppWQCOlny0AAPvOSoKst6XDcSickZc5Zb+8X8l3ldSsjILFihmZaFpGdm24Ovf3xaebpPV8+FyMi2B9fGxCncj+dJUmLlKNqhG8/Yx3bYSgWPSGGbUgf9oWgSKJ3AH/69sfTBHEkCLhBgjLoA2acqmJ/06cT4yKz3N+yQxNZmH1lEU0igfAKIacR2uZLMMXSPcmVwvHcEmA7wjn0JmtXOEgaVPsQHI3F9yQG9Y9K0PSlrEx+/EWNVJW5yU4iJOLW7Rzcl08f3a9cdST6cLu6Ha1C+Ft8iGzY3W9fU7N+r/csSDE47eLB1avc1f15j9cM+6ts5FIKdbsxQhmAW6QIJ+JvAhxt3ynOLGvxtJK2LPAHEKGI18iAIgARIoAOB5WuifXo3vgMtvHZvSZ+Fhud8izwy4ZU6LlNG6Lc9dtCm2K5YuUWP9NgVqi+RQPtMSIlCOMwlAkoi9240v3qzNG5LydB+3WT6hL5toLGqEqdJt1V0soEb4+C08JM+NUiQlERXvEEhyYek4B/f9P6LKnyDj/F1O0wytv2NYmYfXSkjB3YX3NTnly+tl4fe2GTxQD18CVPpaRLJYfKHvpAACfiPwJ//u9F/RtEiEshBgLGaA0oIqjp3QXfezFYSMASq10buK6HxuuWBRSr3n9NyicET76gVnPmWPhNt/pWTWjrl+L/UcTlEscpBAnbFdvOuXbs5aCZFO0iACUoH4douWssW22UGQCBO6UaCsd01JBt3yfzlm61EHZJ7XbkBGW/UbGm7DuXjF4yzEp/Trl0qSIJ2Nd7udiRXM69BCd/gY+bp5tCJ1Z0zJvUTnDZ+6aOrUSVIuMIX1Bfya6E1KCD/9erOQ1JApopmkoCfCXRq21M++FGqUwPZSAKtBBirrSAi9MT0ZIQmuwxXV9RFN0GJM+JwZhwWbKS/w6W/G+HsOiQic6EtdVwuWaxzjoBdsZ1SsRHOWUnJThJgNsBJujbLVko12izSc3FIyKXv0J02Bm8yoy5/R9IJOdQjwYhfyNIF41DQD/3RBwV12fJQj4K29Hg8QybqUfAGh2RlZh3qYUO2DtRDVraeQmVgLPRnl7Ru+AOd0I2Cfuk26EZJy8Az9t0vzmisa2qWw3+0RI7+yXtywk1L5eRbl8s3frVCLn9wpcx58iO595918vTbDbLw/S2yfnPkrnjgDHRKJYEIEfirOX7gGkcRcpmuBpgAYhUxG2AXaHqRBJSoIkewexQJrKzfEUW3LZ/x3Qjfk/B9yarI+A+Jyz0re2bUfLxZ6jgkPNM3a8XCkY8liuRqw1l62aef4xR0FFxaDGfzpftkr/iE/HSfTD1R2rYrtitURctNLKIEz3Ff3VHABKU7nG3RolPa+3ORbfGEQkggD4GUll1JLVt2JGXj5mZ5f8NOwR3dXl2+WXCq2z0v1skNf1ot599bKzNvrpbDrlsiR96wRI6d8558Ze5yOfPOGrno/lq55g/vy23PrZFHXq+X+UubZMW67dKcyqOT1SRAApEh8Mzbxd/4LDJw6KgvCTBmfTktNIoEnCFQgNRm8zl59Ub+SJ+NqmpAd+t6/SuKTN4WM+7AsX3aqcWqTJwV166ydQdnv2GRSbrgzL/WJj51QgCxjRjvpEtBTVqksqCO7OQ7AkxQ+m5KOjFI6Q2dtLKJBIJPQJm3k0K90FqSJqG5Y5eWxq1JWdOwU6rXbpP/rtgif1vcKA+9tkFueWadfOfhVXL6HXGZ8aN38qzOXMXVmYUyZz8SCDCBlfXbZUHtlgB7QNPtIBA0GYhZxG7Q7Ka9JEACzhBYvXGHM4IDLBUrD/ca0VPeWrVVHltQ+HqeYsat2rBTKvtXWKsm06iQsET9TpM0TtfxuXwCtsR4KjWsfEsowQsCTFB6Qb1UnVrqSh3KcSQQCALawVObTO4z9+rMJq7OtDc4KI0EfEnghXeafGkXjSKBrggwdrsiFJ5281ElPM7QE0cIrGnY5YjcoArFKdO4EeqaxC6Z9/f6gt0odlxdY7PsaNaCVZNQgtO7kbBcGuEbFoGDE8WOGDfH0iFO2EaZzhNggtJ5xjZqUGtahPF/EiABRwlwdaajeCmcBLwg8MK7CS/UUicJlE2AsVs2wsAIcPBn2sAwoKGdE1jTwNO704SQZLz4qErZsLlZLnpwdcE3Pi1l3PZdKYmv2yFYNQn9SFQiYYkVlNgvpWDVZ93cqZIupx8yuBMx0WmyJcZjalB0iIXLUyYoAzSfWqc+DJC5NJUEiq0TSBkAABAASURBVCagxfzeVfQoHwwwZnN1pg/mgSaQQB4CSz7cJrURvutpHiysDggBxC5iOCDmBtdMWk4CASCwvjEZACudNxGnZ192TFXRyclSx8Gjf6/cap3mff4Rw+Qzk/tZCcum7aVf5D77OpUPvs7rZIOzHTGutAyELJbgEWCCMkBzpmKxVQEyl6aSQNEErpy5u9x46hiZ9bnhctr0ofLZqQPkgD37ysQRvWXkoO4yoE+F9OyupCKmRJQpEsA/rs4M4KTRZLsIeCXn5fcavVJNvSRgCwHGsC0YKYQEAk9g/Wae4o0kI1YbIsE37dqlBa+cLHVcOmhei2+xTvOeOW2g9O9VIUhYptv4bB8BO2JciwywzyJKcpNAzE1l1FUegZTsWlmeBI6OAIFAu/jJsX1kxt795ZRDKuXiY0fKj746Wm4/a5z89lvj5Y+X7iXPXTlZXrxqH3nlh/vIU5dPlF+eM05+8MXd5Nwjq+RLBwyRT0/qL1NG9ZHRQ3vIkH7dpG/PCuleYZAoU4L6MO+wXJ0Z1Mmj3X4h8MpyJij9Mhe0ozQCjOHSuAVtlHnLD5rJtNdlApu2NLus0V/qcHo2rjmJ5OSMOcsLNq7UcZkK5ldvtlZNfmpcH2nanhQkLDPbuW0PAZtivJ891gRCSqiMZIIyQNO5YauOB8hcmkoCRRMYNaRnwWOG9esh00b3lc/vP0TO+X9VcuUXdpObTx8jv/rGnvLoJZPk6Sv2lr9/f7K8fM0UmW/KgxdM6GR1Zg+uzrxpqZx863L5xq9WyOUPrpI5T34k9/6zTp5+u0EWvr9F1m/mNY8KDk529BUB3AF5xTre9dRXk0JjiiaAGEYsFz2QAwJFgF/M/Dpd/rErsTXap3h/ft+B0qNCSfb1G9PXccQqSczW498aJ6tvniJITGK/0HHo21nBqsmdSW0lKpGwzOwLnY9fME6G9usmf1nE615nsilm244YN8fSPsXoZF//EDBz5x9jaEkXBO4+cJfpwSSlgcBH+AiMGtJDupkPHE541s0c6fYc3quT1ZmTcq7OvOrLo7g680+r5fx7a2XmzdVy2HVL5Mgblsixc96Tr8xdLmfeWSMX3V8r1/zhfbntuTXyyOv1Mn9pk6xYt12aU07MJGWSQPEEXo9vLn4QR7hPgBq7JMBY7hJR4DtwBWXgp9BxBzbviPYHLKyarLp0seQrlz662pqDE++slVGXvyNznlln7Rc6zuqc8d9jCxpkz+8uEchDNeRBbvY+9KIOdqEd/dA/XdCWrkdiE6emw6Z0O54hI90H+1EtdsS4OZb2jiq/oPttvrYH3YWo2a/fi5rH9DcaBMZWFr560mki6dWZJ+w3KFSrM8vixmtnloWPg70jsGDFVu+UUzMJ2EiAsWwjTIoigYAS2LI92isoAzptNLsIAjbFeK8iVLKrjwgwQWnvZLgh7R03lFAHCbhNYM+qYL6PcHVmnkgxP13y2pl52LDaVQILarmC0lXgVOYYAcayY2gpmAQCQ2D7rmivoPThRNEkmwnYEuNaethsFsW5RIAJSpdA26ZGxxbaJssDQTMm9pOF1+4t6euEZD6nrxkCs3L1y2w/6cBBsuKn+wiu9YH+6X3U3f/1MdY1R9JtaEfBNUhwLRLIQYFu9MdYtKdLvrZ0PcahwA/YmR4HfdnyIBt1aMseDxnpArtgH2Rl98ulJz0u8xnjMD6oZeKIYCYoi+XN1Zk5iHF1Zg4orLKDwFsmObmDX+bsQEkZPiCAWEZM+8AUl02IkDoVIV/pakkEdjSbX4BLGslBJBAMArbEeEy6Cf8CSYAJyoBNm65IvhUwk3OaO3/55rZrh/zs+TrBxYbTHZHUu/+cMdbuiXfUWv0efH2TnH7I4LaEpNWY8d8pnxosH27aZV0j5J75G2TD5maZMLynZCYQDxrbR3aaN/XXaj5eTdOvZ0ymj++XIUnkQNOvXYXZQYIR+mEHri0Cu0y13H76qHY6UJev4LoiGIsCOfAZvmM/fb2RfHrAA1zSsnFtjgsf/MBig/HgiTvapZOc6X5Bep40MhoJymLmhKsz89DSIlydmYdNqdUhHbfwA57eHdKpjaxbjOlwT70y72/h9pDelUugOckVlOUy5Hh/E7Ajxs2xtMLfXtK6fARi+RpY708C63++33IRtV4C/vf+RtzvJ7cTSDai5Ya/rBVcRBjbSO4tW7tDPjmmj2Qm6tCGJCSSkQtWtnwRxZj4uh3WHdSmT+iLLlYSEX2QxMTFjlGJBOGqDTvbJSQhu7J/haAefVBQB73QDztQBx0PvbHJ0jH76EpUdVm66pDWg2Rjtp4e3ZSkueSSgzvKoX7EgO54ClwZ2KebjB7qn2tQBg5gq8FcndkKIvOJqzMzaURu+50PtkfOZzocbgKM6XDPL/OT4Z5fO7xjftIOipThZwJ2xLg5lvoiz+Vnzn61jRPn15np3K43Om/2b+uIgd2kf6/Of9CoMkm2pu1JWZtobucIEpBI1O2ZdTOVr+w/yJKZuTLykf9sslZLYtUkhCBRObRfN4EM7KfL0rXbBQlJJAdRh9WUWFZe1/ixbtRhpWX22NfiW6yVmrAXY8st8Av+ZSdvC9GT9nNtY/7Eb7n2OTl+yqg+Toqn7BwEnFudqUTMQ4L6Zz7RcHVmUCevo93vrG754apjC2tIIJgEGNPBnDda7RgBCiYBEiABEggRgViIfImQK6l/BdVZJOFge75EGlZDDuhdeFjOmNRPvvjJgXLlHz6U9MpIyMc2Vkti1SRkIoGXfXo3+mGlJBKSSEJiH6d3Y/Vlrovz4hTvurlT266f+fgF42TkwPYrFpHI/MXpe7T1wTbqILurgtWPPSoKy+xAJmSn7QGHN2q2yJxn1nWlxpftU/bg6d2+nJgMowpfnbmPzL9mijx4wQS58dQxMutzw+W06UPls1MHyAF79pWJI3rLyEE9ZECfCunZXUlFTIkoUySAfyWtznxHjv7Je3LCTUvl5FuXyzd+tUIuf3CVzHnyI7n3n3Xy9NsNsvD9LbJ+884AAvGXye9v2CGJrR//2OQv64JkDW31EwHENGLbTzbRFvsIBPTd0D4AIZaUSols3NwsK9Ztl7dWbpEX32uUp97cKA+9tkHu/Ns6uekvH8l1f1wtVz68Si75ba2cd88KOfPOuJx8W1y+/PPl5nPDMjnm/941hLQpfJBAeAlUFJ4KyAvBHEvNKy5vMxt8TMCG6fexdyE1TSeTrwTVNSThYPuK+h146lBw6nTjtsKPJzgd+om3EjL3lFGSff1FrHjEqsljp/S3rkeJhCUSl5lKm7anBAnJA8f2scbvPri7/Lv1VPHMfjgdPH29SFzzMbPMmLO8rWv2tSEvfPADQV1bh042kLSFnk66tDVBJmSn7YBtB4/vm/canW0DfboxbY+Ir6D06byUahZXZ+YhZ75T7EqKbNmRtL6kvL9hp2A11KvLm+TP/90o97xYJzf8abWcf2+tzLy5Wg67bokcecMSOXbOe/KVucvNF5Uauej+WrnmD+/Lbc+tkUder5f5S5usLzvNqTw6I1y9fE30Tu+ef+Wkth/I8AMWrmucHQK4oRra0iVXn+wx3PcXgSjGtr9mwDlrtPlW7Zx0Si6EgF2JxP9n3r8Pv36JeS9/R6Zfu0Q+/aN3TJJxqZx+R1wu+E2tfO+R9+UnT3xkvZ//9pV6+eN/NsqzCxvkZfO+/p+aLbL4g61SvXa7vL9+u6xN7DSfG3YJvreIMEiEf6Em0M2GDKU5lppP3KHGFFrnIpOgDNMMrr9t/5eMP9tMCdzjQJMIzJUozHSkrnGXILGI07Iz6zEWqyCzk5t/fLPBOtX6tIMHW9eaTI/BKd/of+w+A6xTwP+yKJFuaveMhCRO8/7sJ/qbN/6k4JTqzA5pOViFmVmP08JX/HQf25KC8Av2ws9MPeAAHuCSWZ+5DZtxYyC7TjfPlO30ds/uMfnkuPY3KnJaJ+X7iwBXZ+aYD67OzAGluCp8sStuRHB740yBhdfuLfiRLf3jFW7GhtX1mQlIJCdxQzX8qIUfuPAc5B+3gjtj5Vkepdguj1QAR5sfsgJotScm+z2RuH2Xll3NWnA9PW3e04Vz63qcUGEwCfTsZkMSPiU8hSaY0y9MUAZ04kTUPyRgf0jo4csTVjZ2Znr6+pGZCUd8qdprRE95a9XWdqdyQw5WXea6YQ1WS6L/mKE9ciYeMRYFyT2c5r3vqN7WakrIQ326pOXgix7sSNdfclSVtQl7rY0y/0vrgZ9pPfjSCQ5IXHamp5AkZpnmOTb8QCYnHWMbRsFcnZlnVs0XH67ObM9mRV10VlDiWsz4Ieuul9a3vUfiZmu4uVv6Uid4D8YlUWrrd7ZdDgSXBcHlQXAjOLS3J8g9vxLwUWz7FRHt8hEBOxKJx/70PXFqRSITiT4KFppCAoZAr+42pKiU7DSi+AggARtmP4Beh8BkLam/B8kNnH6N07Bx7cTsazledkyV9KhQglUd6IdE3Vn3rrLcw3Ue6+ZOtdqw0uPEO2ut+uz/0l+ysBIEMtLtWB2J06ZxGnd24jHdB/VoRz/0T9dnPkMvVqNk2o5rZcJO2JvZt5ztbD3wH6e87/ndJW1fOiEfHDOvQQmG+NKJ8WgPUjlwT57eHaT5CpqtwV+d6QBxjRUdWnbs0tK4NSlrGnZK9dpt8t8VW+Rvixut62Hd8sw6+c7Dq6xT0Wb86B053JSgXTtzZZ5LiThA1HORWHmP9wC8F2Yag0uQTLt2qeB9DteAxo3Ysn8kxPse6tPXYs4cn7mNlZh4P04X7ONHNKzcTNdlP+OUc7wnr755ivzu3DGCsw7SfdCWKR/bkJluxzPGYTzaUNAOGZnJVGyjDm3oE4USpdiOwnz6xUc/JxIbtyWFicR0pNiwuiwtis8k4EMCfbu4oW6BJkfnV+oCgQSlGxOUQZmpLDu1ND+XVeX7XawCRJIRp5VllwtxrcbtH18qAl+m8KUq3W/U5e+0rfiAo0gKImmXmZDDdna/9DUv8QUM49IFK0va+prK7LHYh3zoMc3WA2PS9uAZ9sFOq9H8l2sMxkMO2kyXtgdkZepvazAbaIP8dMEXTFPd9oCsdFvmc3a/tgE+3zhkAk/v9vkURcY8rs7MM9UBXJ3ZnNSyemM0fjxHkhA/mOEyIFh9j8ReumA/Pavp90Nc7zhdl/k8ekj3zN1220gmHjy+r6Tfw/GM/dlHVwreC/FedOIdtbImsUuwahP7KJnvS7jcCq4ZjXq85+OMCshNK0KCESs50YY+KEi6fvOIYYIkZLofn8WKbcQ4WYSPQCGpJyYSwzfvRXlkfmQsqn8ZnXHsxQ9A6feU7GcctyE+u1/2j0t4L8oei/30eMhAwQ9SGIu2dMnsk27v7AcvvCfih7PM9xfIhg2QDRnYh1z4Btuxn13QD/0xLr0NuZCPvnjGPvqgHXW5CvSkfcnUlx7flZ2QCfnQk5aDZ8hFGwpsRDv6pffRJ1M2+qDqWV1bAAAQAElEQVQuXWA7bEB/FMhLt2U+Yxza3SxYiFOuPnMs3dapDDb6lkDMt5bRsE4JbJh3wHsi+p1OO7FR8q0qIRp/ENhzeE8ZW9nLH8bQChIokgBXZ+YAZr44JVP2rs78y5sbZeH7W2T95sITjqs37shhXDirRgzsZl1nGZch+czkfoJEIZJ76VX/+NLRmecr6ncIfkDM1wdfeMZV9pDH/tPQ9kMhVmri1PD06eP5xmbW46Z2+AEOdfjxDslKyIV8fEFEchKXZUEb+qDg2tGFrO5E36iVKMV4UOe2lETi/2TdtdmpU5vdWJEY1Hlz1G6TNVFKCe4B0r2bkl7dlQzoXSFD+nWXEQN7yOhhvWTiiF4ydY8+8inzo9Dhe/eX46YNkq98aoiceVilXHzsSJk4sqe49YfjMRZa4D3lQiwm2ZESHMuxj4JFEziG4yw53GMAdSh4f8DZXZnJLZyphh+30I6C9yi8b6X7QM7FR1Va7zVoR8nuk/a7qx+80v3sesZ7Ht4DRw7sLvhhDnLxjH3Uox112QXvv/gxL+03GM356u6C97zsvvn2i+ECGUg64rOAxW7OclRZ90vAWYCoA1d8TkDD/eeMaWfLZjO/F5p5Rh8UzHX6DEf0d6sM7FNRtqqUyNayhVCAJwRinmilUrsIPGWXoLDJwS9G+PVnQO+YfP+PH4XNvdD4c9ikAaHxhY6QQGcEuDozD50CVmf++ImP8tzZfFneO5u/tXJrHoWhqm7nDL5Y3PCXtZJe2Y9kIFYzIvFXzJehdkLNTr6Vl/hiitWTaX2ma6eP9zfuateeXsmJG9ClvwRDJjql38PxBReXgEEdS3sCaxra82zfyr1iCJSSSDyTicRiEAevrw2JxO9/cTf5v1NGyx3/O04evGCCPH3F3vLqNVPktWv3kVd+OEVevnof+edV+8hz351s2vaSP317kjx68QT57bcmyN3n7im3njlO5pw6Rn74lVFyxed3k299dricNn2o7L1bH1/x/Py+A62blWZ+35r393prRT0SZUiY5TIYNyHF+1Z69X5aDm5+mu6PbazMP3Bse5+ROMN7HPrh/SPzBy/UOVGgD++pSDhiBSeesY/6XPrgN37Eq8247jMusYIf3XDJlVxjctUVwwXjp0/oK7jJDPhiH+//+ByQyQzv27h/A2w55VOD0S1nSZ+BmP4ckLOTA5WD+3azQ+pmO4RQhvsEmKB0n7ltGlOq259tE+awIPyyhF/g8JxLFd5c9r7qvbbVGbn6FFOH08rwy08xX56Kkc++9hA4fLLfE5T2+EkpJFAsAa7OzEGsw+rMXXmvnTnnqQ9zCAh3VdP2pKxNtL9pZSFfhvBFCV9S8tFJf3nM115IPVZophOS6f4rslZuYqUJflhEwcpKrDhBwaqb9Bg849SvzGswYxt1aItSWdNQ+IrisHBhIjEsM2mjHz5OJM7cf4gcaT7nfnJsX9lzeC8Z0q+bxGz45j2sX3cbAZYnCkk4LAbB9fKR9EpLwzau79+/V4VglX+6PvMZ1z3GsTv94xW+u6W/t2FVJd4LcC1+rFLMHIft9Bhso6TfX/CDF/adKre+UGedcYAVnHhfw34+XWAAf+BXug8SrRiH9790XVfPGA85kNcVF8hCQrO+Kdl274L0e3w2M9wkdsPmZqkakD+e0jzTfCHfjWJHjCuRRjdspQ77CdhwmCzTKA4vmcCGufv8Wyn1bskCOJAEPCQwrqqX7LN7bw8toGoSCAcBrs7sOI9KVMfKkNYgKYnkZFfupb9g5FsJkf3lpSt5xbQjAZqtN/2lCXJwChtWo2CFB35czHeNZvTFipvMU9CwjTq0Ramsb/z4ut1+85uJRL/NiA/sMYdk852lrFObnVqR6FQi0SnqwwaUf/qrXbYh+YgkZCHysBoeq+KReKybO1VwynHmCkS8D+A6imhHG94PcCoyVlBKxh8SfOn3s3Q1En6oT+/jea8RPQWy0gUyUZ9ZkCDFj1zpPnjGj2WZfTK3saAGlyJBHZ6xj+2uSvqsANiE1Z6Z41AHvemSbWehXNJ8YQuSmnhGwXsv2rDdVcnmMWNSP8Hp+vkWGHUlr9R2O2JcK0mUqp/jvCXABKW3/MvXruWx8oVQAgm4T+CoTwx0Xyk1kgAJCFdnhisIsKoCK1WG9usmOLUr0zus1sAKCayUSH+By14RiRUS+GKXPh0sczy2853ihZUc+DKJL0/o11XJ1osvTRgD+djGF6jsJClsQz36sbQnsH5z56d4t++de4+JxNxcIl3LRKLvp3/koB6+sbHQH8hgMFbDY1U8foRCwY9L6ZulYSXmaQcPtk4VR1IS7elLfmBsZunRTQneMzLrMn/wStcj+Qk56YLrL6bb0s/4cQt2pPvAPvxYli9Jifc7tGM8nrGP7a4KEobQARuQgMT7Z3pMZ3YWwyXNF3Izb4CDZC7aUN9VKZZHV/JKbbclxlO6oVT9HOctASYoveVftvak7Hy0bCEUQAIeEDhqSn8PtFIlCdhGIBKCArs6U+lIzE/ayUf+s8k67Qxf8PCFBvX4AoSVGf94b7N1XUqs2MCKD6yIQBv64MsVvmShHu2oyy5YOVFbv1MyL5SPa1p98ZMDBfVozx6Tax96oA9teIa89Pj0FygkVNGOgj4Yg22WjgSWfrRVHnptg9z5t3Vy018+kuv+uFqufHiVXPLbWjnvnhXCayR2ZBaqGiYSQzWdxTgzclD+U3KLkWNHX/xAhtO7kWjE+0JaJt6HcP1FrO5HEjNdn/mM9xzcNAaniB+xVz/rZm+QBZnpfvjRDT++pffTz5394JXuU8ozfszDj3qwvX+v9mkS+IT3WPygd82f11jJVOyjPpcuvIfhR7z0+y364IdAJAGz7UdbrpJeoVooF8jAzeXADDfxwf6K1supZL6/oj7Ntq4x/49daR6dnQYOWXYXO2LcHCI32m0X5blDoP0rzx2d1GIjgQ3zDnhPif6HjSJ9JIqmhJXAgeP6ytjKXmF1j36RQGQJ+GZ1pjYfTSM0C/iid9a9qyyPH79gnHVaG1ZpYLVG5gX8sSIFdWjD6WQ43Q6nb6HeGpznP6z+QD/0xzicEoekJurzDOlQvfD9bYI7tGI85EBeejySnLe9UC+49iTaUb55xDC59e/1gi9z2V+sOgiPYEX1mh1y23Nr5Lev1Msf/7NRnl3YIC8vbZL/1GyRxR9sleq12+X99dtlbWKnbNy8Sxq3JWX7Li27mrUkUyJamyS+eUQQnbsum0MRT212F3nYtY0a0tNXLiIhhlWNlxxV1WYXkmO4dmT6B7K2howNJDSR2ETy7aVlmwXJTOyjHt2Q+EMCMNcqevx4hQQg+uE58wcv1JVapk/oK0ju4ayEpu3mQJkhKO0TTtH+5UvrBTeZQV/UZ3Rr28T7Wq35cQ8/5qV9wg1pwApnDrR17GQDyd1iuEAU9OL9Nc0Inw/wfo0fLNPJ0jRbJFvxAyfG5SppHp0lMXONK69OxJYYj8XWl2sHx3tDIOaNWmq1k4BWFb+1Ux5lkYDTBD63X/47xjmtm/JJgAT8QcCe1Zn9ZMqoPjJ6aA/rBgR9e1ZI9wolElP+cNJFK7DqBBfSx2lk6ZKZnEybgrp0O567Sk6mx6Ef+qcL9tNteE7rTycdUZdZlq/bIbi2ZL7x+FKV2Y4b69347DrBc1omdGIfX7jSsrGNOrSl6yLxrKIX447Oq8GplIrGNRKFf0Em0M28x40a4p/TvHHsvvSR1YLkYt3cqdYPZJ8c00cufPADwftNmnUPYzd+nEr3wQ9dSL59/48fWav8L3pwtZWkRD364Mc2JDhxCjRkp5N8kNfZD15oL7RkX3MR9iGpmP1+gsQezj6ALWmf4DcSgajPd0o4fIOPaZ/Q97H/NAjGFmIj3leL4ZKWOc/8uLdhc7MgwYtkJPzJ/HESbJEYxnsn3kPT4wrlke7vxDNiGzFermxzSK8vVwbHe0OACUpvuNuqtX7ulPtFFH8lEP4FgcDAPt3k+P0GBcFU2kgCJOAjArlXZ46VX31jT3n0kkny9BV7y9+/P1levmYfqerfzVPLqZwEnCcQ0eWP5lunUiq0iUQtEZ1X4V8xBMZWur+KEoksJLSQ7Mq2Nd2W/gEK/VCX7oekXrot8xk/qiEJh354xn5mO8bhB6pseZ394JWWg3GQmy6QhR/B0slB+JGpK72dHod+6I9xKGhPt6VlpmXgOV2X+Zy2BWPTBbLQJ92WLRPt0Av9mf3S4/GMPhiX5oL9XGPAE3ogB30wNl0wHvXpAh/SbZnP2f3S/Z16tiu2kzpZ55SNlOssASYoneXrmnQtyV+7poyKSKAMAjP3tyU5WYYFHEoCJBB2Att3tT81K+z+0j8S8B2BHIlEXNNtSL/uMmJgDxk9rJdMHNFLpu7RRz41vq8cvnd/OW7aIPnKp4bImYdVysXHjpTvf3E3+b9TRssd/ztOHrxggvUjxKvXTJHXrt1HXvnhFHn56n3kn1ftI899d7Jp20v+9O1J8ujFE+S335ogd5+7p9x65jiZc+oY+eFXRskVn99NvvXZ4XLa9KEyc/8hcuTkAfLJsX1lz+G9rNXXMZ98I1K+m0ga5EcCe1bxMkl+nBfaVD4Bu2I7plNry7eGErwg0MnbsRfmUGepBGLJirtLHctxJOAmgS8dMMRNddRFAiQQQQI7mrkKyS/TjlUgWNmB1Rt+sYl2ZBAwGTGlVLsViU4lEp//3idCk0gUx/7MhDgmm4LDQgDJfWd8oVQS8JaAXbHdrXv3j7z1hNpLJcAEZankfDau7rapNebr2IM+M4vmkEA7AsfuO0h299F1c9oZxx0SIIHQEGhOcgVlaCYzbI7Y5o8WJhJtg0lBJBAoApNGRnMFJX/wClSYlmSsTbGdHNtXrSnJAA7ynAATlJ5PgX0GmMn8hX3SKIkE7Cfw1YO4etJ+qpSYTYD7JMD8JGMg/ASUcEViOGeZayjDOa92ejV6aE/BNd2FfyQQIgKIacR2uS6ZY+gH5crgeO8ImJyWd8qp2V4CdfP2/ZeIfspeqTmlsZIEiiZw2F79ZcoefYoexwEkQAIkQAIkQAIkEBUC2ny7joqv9LN0AlNG8TN16fQ4sgQCjg+xLaaVvO+4sVTgGAEmKB1D641gHauY641maiWBzgmcMn1Y5x3YSgIkQAI2EajgpxubSFKMXwkwxv06M+XY1TJW65Zn/k8CnRGYskc0T/PujAnbgk3ArphOab0q2CSibT0/wods/tf/fMo/uYoyZJMaAnewevKAsX1D4AldIAESCAKBbvmyN0EwnjaSQAEEGOMFQApoFy6gDOjEuWz2NJ6V5DJxqnOagI0xXeu0rZTvHAEmKJ1j653klL7RO+XUHHUCufw/49NcPZmLC+tIgAScIdCzG7/iO0M2vFJnTOwnC6/dW+aePMpyEs/YR71V4bP/GOM+mxCaQwIuE/jkuH7Sszu/yruMneocIoBYRkzbIV5JrEb45yoBx0mXlQAAEABJREFUO5XxqGYnTZ/Iqr91v1fMV7MHfWIOzYg4geP2HSTTxnD1ZMTDgO6TgKsEevFLm6u8w6BsfvVmeeiNTXLSpwZJ3dyp1jP2Ue9H/xjjfpwV2kQCjhHIKfhAk6TM2cBKEggYAVtjWUk8YO7T3AwCTFBmwAjTZlLUj8PkD30JLoGzDq8MrvG0nARIIJAE+vaqCKTdNNpLAiJznlknoy5/R6ouXWw9Y99bi/JrZ4znZ8MWEogKgQP35I1yojLXYffTzljWSqrDzivM/jFBGdLZ3TBv6ntaUjzVO6TzGxS3Pj2p3ytjK3sGxVza6TQByicBlwj06+nPjzePf2ucrPjpPnLSgYPaSFz5ueGy+uYpMv/KSW11uTYwBmOxug8FYzA23Tct+3fnjrFWAKIPCk5VTvfJloF2yEQ9CrZRly6ZNuFU54XX7t3BTsjPtCVtB+Sl9cJO9MmUh3FpPWhDn3R/PGMf9ek+eIZstKFgPNrRD/soaRthJ7ZRsJ2pF/0gB/IgA/t4zpYF+8ED4yEH/fxU/BrjfmJEW0gg7AQOmdAv7C7Sv4gQsDGW6yf2V/URwRZKN/35CT6UqN1xKlNLv4aBPzT7q03hgwS8ILD6R18d87YXiqmTBEgg2gQG9gnGCkokvk47eLD0qFCdThiScHNPGSUfbtplre7DCr83arbIZcdUtV0zEQKQtPq0+cJ64YMfWP0efH2TnH7I4HZ90G/+8s1WO+Ts+d0lqJI5X91d3lq1ta3+Z8/XybjKHoJkntWhxP9y+YiEIOyCfbABvlx8VKXAT6jBM/Yf+09Dmz3oO2NSvw6+oH8xBbIPHt+3yyGXHFUl4NllR486BCXGPcITfLWdHxKC7x89sIXA2MpesudwLgSwBWaAhQTddMQwYtkOP5SS9+yQQxneEWCC0jv2jmteed+47UbJ1abwQQJeELi6T08ZIPwjARIgAZcJDO7bzWWNpambfXSlDO3XTTbvSHUq4PP7DpQNm5vl+3/8qK3fvL/Xy5rELvnM5H6CJCAadia13PXSenlsQQN25dJHV8uytTva9bEasv475VODrZpH/rPJesZ/OL25tn6nTDBfftPyUV9syeXjgWP7WLb/8c0WO/+9cqsldsSA7tZz2t90OyqxDX8xFvulFPiBhPDOZi1glU8GEqhIznY1L/nGu1EflBh3g4ULOtxXoZmhdB96MDUeNokftYM5c7Q6TcDOGNZavZuWy+dgEmCCMpjzVrDV9fP2vU9EP1XwAHYkAVsI6KcQe1rUIFvEUQgJkEDICdjr3rB+LYkue6XaKw2nEH9yTB95elFCmrYn8wpHUm1A75g0bktJ5g1bsB1ft0P696qQEQNbErJIvK2o39FOVl3jLisJOn1C/lWDJ95ZK1hJicQmVhjidOe6uVNlrxHlrczJ5+OMOctl2rVL2/w5yCQsYfRaYyueM9uRLIQtj18wTkYOLG9ev7L/IIvXE28loCZnAW8kfbGqEytWc3byQWUQYtwHmAJsQuc/WgTYMZpuM4HDJzNBaTNSinOZgL0xnGo5LcRlH6jOPgJMUNrH0reSUhK70rfG0TD3CLioKR1zSnMFpYvYqYoESKCVwLAB/j/FG6cQIzH593ebWq3O/YTkI5KQuVvb10Le2kRzu8r3N+5qt59rB4lEXG8RiUCcNl5bv9M6tRqrL7P7I2mJfumCU7Wz+6T3u/IRp49DzoxJ/QQJQazaxNjMJCnk45T0E++otVZdor2UAh+/+MmB1mns6URoLjlY8QnematJc/Xzui4IMe41o0Dr14G2nsa7SGCf3XvLuKpeLmqkKhKwjwBiFzFsl0SdSi22S1Yo5ATQCSYoAzhpxZq8ATfM0anLix3H/iRQCgFtYg0x1zq2f+szn0iABEjANQIjB/VwTVcpiqaP7ye7D+4uD72xSbITitny0I7EY3Z9rn0k1pDQzGwbPaTrVYdIJGJM+tqVWMGI/VwFSUtcNzJdcG3IXP0K8RErNyEH17vEdSGRsMQKRpyGjVPakZREO/rl0lFMHU5jB0ecGp9vHE4xx6rWJ95KtJ0mn6+v1/V+j3Gv+QRev1KBdyEqDvjBz6M+MdAPZtAGEiiagN2x2026LSzaCA7wFQEmKH01Hc4Zs/6W/X4mWp51TgMlk4AhYGLMijWziYf5fJ3/nEJ0YCEBEiABBwiMHNR1Us4BtQWJ7NFNCVby4fTh9IrBzgbiVG6c3o2EJlYBpvsikYfrQyLphiQm6iF7z8r2p2VXDehuXb/ytfgWdOlQIAenkGfKQSfogk5sF1tgRz4fIRerNZGMTMuFbUhIwlYkWJFohc/wXUSsbjhFHdfrtHaK/A9+IAH6j/c2t51WnksEbAYHXO8yV7uf6vwc437iRFtIIAoEjprC9QBRmOcw+mhz7MbHDVYtF7cOI6yI+MQEZUQmGm7qitQsk6Tcjm0WErCdgJbtVoxlCNYifTJ2uelbAjSMBMJFYNSQ9kk6P3nXo0JZ5tz6Qp31XMh/f1mUECT90isdMQanIuOajJlJN8jG6kMkHdEHSUCckp3ZB/WZBUlAJAOR/EMSMN0GXf16lvYxEXZATi4fcZ3Lt1ZtFSQMcSo3+uHakPBlwcqt1opSJAmRVEQyE+3wB36l5aKumAI/cNo6bhqUbxxkgzFWtYJJvn5+qfdzjPuFEe0ggagQwB2QDxzHNQFRme+w+ImYReza549+0z5ZlOQVgdI+eXplbZD1+sD29T/fb7kodaEPTKEJYSRgYsuKsQzfTIKyd8YuN0mABEjAFQLdTBJw1JAerugqRQkSdEjUFToWKy0vfWS1dVo4rtmIglORcUp2ZtJt846U1Dc1y+MXjBP0QRIQp09n9smlE6d0I4GH609inFUadwmu/ZiduMw1PlddZz7ilO1MfenrTMJOJAcvenC1deOgX5y+h+UH/EGSFaeXZyYukVTMtBn9kOhE+clXdmsza2dSC5K8bRV5NmATWOdp9k01Yhsx7huDaAgJkIDnBD6332DPbaABWQS42ykB22NWxf7bqUI2BoIAE5SBmCb7jKyfN/XXSuRu+yRSEgmIIKYQW5L1p7T4dxlTlq3cJQESCBeBsVmnOvvBOyTmsq+piIQc7miNJGFnNiKhiTttYzwKtlGXPeaul9ZbN7hBn1GXvyOZCTf0xzjYkT0O+jEmXdAHJS0jn51IKqb7QCbGQAaesY+Sa2wufeiLku4POekCPRgD++EH9tNt2c9IrGbKybQP9WCCOsjAPp4hA/Kxny7Yx9zAnnSdH579GNtecQm3XvMzb7gdpHc2Ejh+v0EysE83GyVSFAk4RwCxipi1VUOqeYGt8ijMEwJMUHqC3VuldfP2/aaxgC9gA4EPWwgsaI2pjsJi0l34RwIkEGQCgbV9z6pegbWdhpNAZwQY253RCVOb+fk3TO7QF8cJzNx/kOM6qIAE7CDgRKzu2Nnt33bYRhneEmCC0lv+nmlXWp3D61F6hj9LcYB3tWy3YimPC1ozQZkHDatJgAQcJjBxBBOUDiOmeI8IMLY9Ak+1JOBzAl86YIjPLaR5JNBCwIFYfXOfKrW5RXoQ/qeN+QgwQZmPTMjr626ZukhEnS38I4GyCKizW2IptxBzgDGP3G2sJQESIAEnCUwaGa0EJU6pTp/+7CTXIMgGC5yeHQRbS7ExarFdCqPwjFHhccVtTyKob/chPeTYfbmKMoJTHyiXEaOIVTuNVqL+Zac8yvKOAJMH3rH3XHP9LVMfFdFXeW4IDQgoAX1VSwzlN1+L8BiTHw9bSIAEHCQwemhPXo9LnP2jdPcJ4LpdiG33NVOjFwS0pLxQS50BJvDVg7iKMsDTFwnTnYjRpCRfiwS8CDjJ5EEEJrkzF+vnTfux4k1zOkPEthwEEDOInRxNrLKXAKWRAAmUQWDKqD5ljOZQEvAfAca0/+bESYsUbkPopALKDh2BKXv0kcP26h86v+hQOAggNhGjdntTkax4xW6ZlOcNASYoxRvwftJaZ900Rz/lJ5toi58J6KdaYqZrG5Xwp/+uKbEHCZCAUwSm7BGt07yd4ki5/iHAmPbPXNASEvArgVOmD/OraT6xi2Z4RcCh2Fw2foh63yufqNdeAkxQ2sszsNL6DhrwNfMjLZdGB3YGXTJcyWtWrBSoLsUEZYGk2I0ESMAJAtP24ApKJ7hSpncEAhPT3iEKn2YdPpfokbMEDhjbl6sonUVM6SUQwOpJxGYJQzsfovVLnXdga5AIMEEZpNly0NaV147bLt0qTjQq3jGFDxLIReAdxIgVK7lac9QpJbtyVLOKBEjABgIU0TWBT47rJz2786NO16TYIwgEEMuI6SDYShttJKBslEVRkSFwxqe5ijIykx0QRx2LSRX7Z0AQ0MwCCPBTewGQotKl/qZ91qru6kvG37gpfIiQwccE4ogNxMjHVQVspZigLIASu5AACThI4ECTpHRQPEWTgGsEGMuuoaYiEgg8gWlj+spxvKN34OcxLA4gFhGTjvgTk3/YKJeiPCbABKXHE+A39XU3Ta1JifqCaKn1m220xyMCJhYQE4iNYi3QSnYUO4b9SYAESMBOAgfuydO87eRJWd4RYCx7x56a7SRAWW4ROOvwSrdUUQ8JdErAqVjUIv+e0F/VdaqcjYEiwARloKbLHWM3zJv6XkqpE4w2rqQ0ECL+iCMWEBOlcFAi20oZxzEkQAIkYBeBQyb0s0tUcOTQ0lASYCyHcloLc8p8Cy+sI3uRwMcExlb2lDMO46neHxPhlhcEEIOIRSd0K63/5oRcyvSOABOU3rH3tWYkpFR3dZwxktekNBAi+ngHMYBYKNV/k6DcWupYv4+jfSRAAsEgMLayl+w5vGcwjKWVJJCHAGIYsZynmdVhJ2A+UIXdRfrnDIFvHDlcqgZ0d0Y4pZJAFwQQe4jBLrqV3ByLxZ4reTAH+pKAnxOUvgQWJaOsU3q7V3xWlLwWJb/pqyGAOTdzb8WA2S31obVsKXUsx5EACZCAXQQOmzTALlGUQwKeEGAMe4KdSkkg8AR6dFdy3meqguIH7QwZAcQeYtAht+r3HKDmOySbYj0iwASlR+CDohY3Rek7sP9RIvqpoNhMO8sloJ/CnGPuy5VkxjeZwgcJkAAJeErg8MlMUHo6AVReNgH7YrhsUyjAMwJcRukZ+oArPuGTg+WwvfoH3AuaHzQCiDnEnnN2q786J5uSvSLABKVX5AOkd+W147bXz5v2BfOx6O4AmU1TSyCAOcZcY85LGN5hiFbS2KGSFSQQdgL0z3cE9tm9t4yr6uU7u2gQCRRCALGLGC6kL/uEl4ASXogyvLPrvGcXfnaE80qogQQyCDgdczEtT2eo42ZICDBBGZKJdMONunn7flNEX+WGrq50sN0JAvqqljm2T7b5MN1gnzRKIgESIIHSCRz1iYGlD+ZIEvCQAGPXQ/g+Uq2Zn/TRbATPFNyk5OJjhgfPcFocSAKINcScncZnyUp2b5K/ZNVxNy+eKcwAABAASURBVAQEmKAMwSS66UL9vGk/Fq1OES3b3dRLXQ4SwFyaObXm1nY1sU22i6RAEiABEiiBwFFTeHpbCdg4xAcEGLs+mAQ/mKAcN4IKQk7gtE9XyiET+F4Y8mn23D3EGGLNUUO0PLnHHmqbozoo3BMCTFB6gj3YSutvmfqoEnWw8WKBKXwEm8ACzCXm1Ak3tKQ2OiGXMkmABEigWAK4A/KB4/oWO8zm/hRHAsURQMwidosbxd4kQAIkkJvApcePkB7dVO5G1pJAmQQQW4ixMsV0PVypP3fdiT2CSIAJyiDOmg9srrtl6qL6eft+SonwupQ+mI9STMDcYQ4xl6WML3DM+gL72deNkkiABEggD4HP7Tc4TwurScCfBBiz/pwXr6xS5sObV7qpNxwERg/tKZefsFs4nKEXviOA2EKMOW3YwAHyJ6d1UL43BEpKUHpjKrX6kUDLNQvVOYLThP1oIG3qSMCaK3VOy9x1bLa1Rut6W+VRGAmQAAmUQeD4/QbJwD7dypDAoSTgHgHEKmLWPY3U5HcCuA6lEuV3M2mfzwnM3H+wfOmAIUVZyc4k0BUBxBRiq6t+5bYrpR6vVKqpXDkc708CTFD6c14CZVX9vKm/1hWpaSZJ+WygDI+isVqexVxhztxwX1dUrHNDD3WQAAmQQKEEZu4/qNCu7EcCbhLooIux2gEJKwwBbT5wmyc+SKAsAld+YTeZvFvvsmRwMAmkCSCWEFPpfSefzQ81f3BSPmV7S4AJSm/5h0b7+p/vt7z+ln0/p3Xq8tA4FTJHlOidSqV+hblyy7UKLWvd0kU9JNA1AfYgAeGqEQZBYAhgNUpgjKWhrhHQrmmiorAT+P6Xduf1KMM+yS74h+tOIpZcUAUVm98cII9hgyWcBJigDOe8eubV+lv2+1lK1CdE9FOeGUHFWQRaPspqUT20il2V1ejo7q4d69c4qoDCSYAESKBIArsP6SHH7stVlEViY3eXCSBGEasuq6W6ABDACd46AHbSRP8TmDC8l1z95VH+N5QW+prA1SaGEEtuGKm1fvRrSiXd0EUd3hBggtIb7qHWumHe1Pfq5037gnHyf01ZbQofnhLAR9lWA7Tar+rShTe37jn+tHdlJa4P0uC4IiogARIggSIIfPUgXnurCFzs6gEBxqgH0H2sMts0lfHRLruN+yRQDIGjpwyUbx5VVcwQ9iWBNgKIHcRQW4XDG7FusYcdVkHxHhNggtLjCQiz+vp5+97Xt6H/RC2pG8Pspz99S/1HtMrxA7up1OrMytlL9nPNbi1MUrsGm4pIgAQKITBljz5y2F79M7tymwR8QwCxiRj1jUE0xH8EcnzC85+RtCgoBM4+vIqXPwnKZPnITlyGBLHjoknLxvdTL7ioj6o8IMAEpQfQo6Ry5X3jtq+ft9+VOO3b/Nj7YJR898JXMAbr+nn7HSQx/XYeGypN0vimPG22Vi9et3m4EbjNFBHh/yRAAiTgHwKnTB/mH2NoCQlkEGBsZsDgJgmQgCsEcIMT/DjiijIqCTwBxApixl1H1APu6qO28gkUL4EJyuKZcUQJBHDad928fc+QVGqG8PqUJRDsaoh+CmzBGKzRW+nUDSZhuQXbHUvqyGGz3r60Y315NTUJ/anqTcnZ8YbkI/GErundq89aUfKp8qRyNAmQAAnYT+CAsX25itJ+rJRYJgF86UNslimGw6NAwHzIi4Kb9LELAjY2//hro2Xq6D42SqSoMBJAjCBW3PYt1kN+57ZO6nOfABOU7jOPtMb6W/d7pX7etC/oWOwzTFTaEQr6KbAEU7DNlFg3b78/iiSfzKxLbytR3Uy5WE5a0i9dV8pzbaPe2yQiL4436j/FE6lNWvS/VUzNFaVONvO7ZykyOYYESIAE3CJwxqe5itIt1kHW46btjEk3aQdclw64/TTfdwR6mG8H/3fyaNlzeC/f2UaD/EEAsYEYQay4apGWP+3ZW61yVSeVeUKACUpPsFPp+p9P+SeSakpkuvl8xVO/iwwJMAM7MATLfMPrPuxxnmhdm7NdqXFVu++8O2dbJ5W1TfqI6obkzdWJ1LtJrd8zichbjY4vmSG5b4trDDVtfJBAZwTYRgKeEJg2pq8ct2/uQ5cnBlFppAkgFhGTkYZA54skYD4RFjmC3UmgMwJD+3WTG08dLaOG9OisG9siSAAxgdhAjLjtvo6l7nNbJ/V5Q4AJSm+4e6DVnyrr5u37r/Xz9j1DJdUEbd1MR633p6V+sEqtByOwAjOw69Kqx/bZrEXfZkpz7r4VX6ia/fZXcrd9XLts464Z8UTylnhCv59M6ReVUpeZvOPkj3t0sqU7aWMTCZAACXhM4KzDKz22gOpJoIUAY7GFA/8vhoD5NFZMd/YlgQII7D64h9x02hgZOYhJygJw+biLfaYhFhATiA37pBYsadnEAd1ynhVYsAR2DAwBJigDM1XhNrTutqk16+ftd2X9vKmVomJnK9H/CLfHhXtnsTBMwAaMwKrw0SLrb9lvrkjsxVxjTO6wr1axq3K1LW3Q40xC8iqslKyoqHhZRF0ioveQIv+UKnIAu5MACZCAiwTGVvaUMw7jqd4uIqeqHAQQg4jFHE2s8jMBP9imzac5P9hBG0JFAMejn58xhispQzWrpTmDlZOIBcREaRLKHKX1vWVK4PAAEYgFyFaaGhEC9XOn3F83b9pRKdn1CSXqOqXUuxFxvc1N+AzfwQAswKStsYQNJbErRKTelI4PrfarunThzemGFY36C7imZDelV5iE5PVKZHK6rZRnfm4uhRrHkAAJpAm48fyNI4dL1YDubqiiDhLoQACxhxjs0MAKEiiEQMx8UjOPQrqyDwkUQwAJqXlnjuU1KYuBFrK+uOYkYgCx4IlrSnZVDIz9yhPdVOoJASYoPcFOpYUQ2DDvgPfq5k29tm7u1H1SquJgkyz7P1PeKWRsMPto45v+P/gKn+E7GNjhS/28fd5WSv9WROX4mV0r0bGz7nhl401YLZnS+onWa0qKfX/85GwfS0oiARKwm0CP7krO+0yV3WIpjwQKIoDYQwwW1JmdSCCbAD7ZaX7OysbCfXsI4JTeW02SEndutkcipQSFAOYcc48Y8MpmpdXd45Rq8Ep/iPX61jUmKH07NTQsk8CGufv8u37etO+bMhWrCrXoS0XU0yKyzZSgPozt6mn4Ap/gmynfh69OOFQ3d9rlJj/5di7ZxoZhf3krcbkqc7VkLtmsIwESIIEgEDjhk4PlsL36B8FU2hgqAlp+//oGmb80ESqv6IzLBHi6isvAC1EXnj64KcrtZ43je2R4prRLT/B5CHOOue+ys5MdknKXk+Ip238EmKD035x4btGKzXp4vGHnATWN+vPVDc3nVjckv2+2fx5PJO+vSaSeNNsvmee34olUdbwx9aF53hhvSG2pTqR2mu2kKbq1JK0602b2N7b2rcbYVhlPxiGzUf8cOqqNLlP/eeiGDflAYFXh+nnT5tXPm/r5+nn79tHJ5iNF9FViJSz9fJMd2Iakqr4KNtcb2+EDfIFP4sKf0qkbTBJySy5Vb9Y2ycOv5T4LPFf/4upSxXVnbxKIHAHzM4FgGczHjrffM0c502Rev+b/jIepMI+2Cmvb+q+tSrCbS9bHPSAbPVAya6O3feFnR0TP6SB7HArblSxfu12ue/xDufGpD0PhEZ3wgIA50CvraO+BbqqMBIEe3ZR145wvHTAkEv5G2UnMMW6Igzn3koNS6vHxQ9RiL22gbvcJMEHpPnNfaFzaqPeqbrnW4GUmSXinSSQ+Z5KIy0zZnkrqtaK6LdBaP6VU7Ffm4PBjs40Vi2ear68zzfbh5nk/48gE8316N/M8WJT0USK4gFfM7KcfMavOtJmKwa19J2Bsq4yZIupMs30pdCijy2w/JUY3bIAtpixrsS15Z7xRXwabYbtk/K2/bf+X6udN+zGSfaZU6lhqL9HqFPOVG6eEP2W6xk1x+2F0aqNb/x9sgU2wzRSTVJ32Y9jstkHQ969rpr0wZY9eq7CdXZImh/jYG5tk63azkd1Y9r6JhLJlUIAXBKjTfgLmGChiXhLmIR//KVOlPt41W+33xLSbo5pk/Rlh5tFWaW1b/7VVCXZzyfq4hxjZ6IEi1p+1Zf7DWKsiIv/hGksXHzM8It7STc8J6I9fYVt2puRPCzbKWXfGuZrS84kJpgH4mSuYltPqIBG48gu7yTeP4iVRgjRnxdiKucUcFzPGqb46JXc4JZty/UsgM5nkXyvDbZmj3i1r1MNWNOjPxhuSV1Qnkr+rSaTeMgm/nd20XqparjV4s4g633wPPUZEJpnS0xS/PGDLpBbb1Pmi9c2wGbbDhxZfkr+Db/ARvsLw9T/fb3n9LVMfNUlLnBL+hfp5+06s37qzB06jNu3H61TqW+Yb+w1G3r3m6/5TZvs1kyDFjXhWm2/pm0yfbaY+aZ5bHxrb21rbVlt9tbxm+pix+l4z/gZLpsjx0AFdls5504zuad+HLbCpVZhnT+AkFXrlvDP2/MTIQT1y2rGmYafMeXp1zrbyKj/+ElaeHI4mAZ8TsBIOiHdz5DKPXNZa1aaLeeRq9kWdZZv5z7I1l0VWA/4znSyfc3UKZt1pn66UQybwVO9gzl7ArFZ4DWXazNWUmTS4XQIBc0guYRSHkEBRBM4+vEquP2kP8XqFXVFG+6uz76zBXGJOMbe+ME7LPyYMUv/whS00wlUCTFC6itt5ZdUJfYhJRM6OJ/RD8USqukLr+pTSz4tSNypRZ5jPLfspsVY6Om+MgxrgQ4sv6gz4Bh/hK3yOG9/BACzaTLj7wF04jdokDp9Zf+t+v6y/Zd+r62+Zdm49koi37Ptp3JSmft6+e9TP3XeIee5TP29at/p5+6qWYm33aW3bo27u1H3qzZh6a+y0c8321ZbMefs+Ax1idLXp9cFGdYP+WnUi9S44GWaD+vSKyUkHD5aKWG7j5i/dLC++15i7seRaZdSrkkdzIAn4k4B5RWUbZiUcEOumzTyym0Ozb/mG/4yvls/ZnqEtuy44+5ceP4JfvIIzXaGzlKsp7ZjSiMowh+SIek63XSZw9JSBcu9542Xybr1d1kx1dhPAHGIuMad2yy5Vno6pW0sdy3HBJpAnRRFsp6JkffWmXUeYhNzV8YbU3+KNqa1K9L+UqLki+lTDYYIpUXsYn/WpYAAWYGKxSeirwSpKMKqb9D7xRv0npfSjKuvmN6dOr5T9x+VeIbRtZ0rue8n+a1HqYOcrohQ69DUPgZbT58yrqa09c7utMjobnXqaycYcjSVYB4DRQ3vK5Sfs1qmHbCSBUgl87ZChMmlELzGf1UzJ9+BqynxkWE8CJOAPAhOG95Jff3O84JqF/rCIVhRLAHOHOcRcFjvWwf7/mjhAPeGgfIr2MQEmKH08OblMq23Ue5uE5CU1idSTJvG2RcUqXjQfcH8kSo423//4E1Y2NC29LTaifwRWYGaxS+hLwDK7u9/2S7Un3qSWPxwaAAAQAElEQVSvUin9jmj9pXwyLjpmuAzq2y1nMy7Yf9tza3K2lVqpxYlrW5ZqDceRQIEE9Mf9lDmYmOPtxxXcKpCANuTUx331x5t+3pq5/2B+6fLzBAXUNnwZvPRzI+X+b02QLx84RPr26PyjOFdTBnSiPTRbZRxuPTSDqiNEANcs/P4Xd+eZBwGac5zSjTnD3PnN7FgMi638ZpV79kRdU+efiqJOxyf+xxv0Z6oTyZ/FE6l3k1q/Z74g32K+38003/j6+MTE4JihpI/FTvQtYAmmFlvDODhO5Ld02cZdM6oTqTckpa/P36ulBas3jp82UJTq+ElWay1/XZiw7iza0pv/k0BECJgDRDtPO7482jVzpwQC2UyzmZcg0qkh+OCOU5+ckk+50SKAWEJMpb3+zszd5bqT9uBqyjQQPttCwHyEM3KyD7Smio80AT47QAA/6v3uggm8hrMDbO0WietsY64wZ3bLLl+een3P/uqx8uVQQlAJMEHp05mrSejj4436bpNAWydKv6BEfduYOtkUPuwlMNliaxiDNZiDvb0q3JFm7L6uoqLiZSVyUKEaLz52ZOsXo44jGrY0y+3Pr+vYUGKNUsayEsdyGAk4QsAkxlqisuV/S0fGprXP/5wn0I65EgWNZm7w5Ify/S9xVUjx88AR2QSs1SomlrLrPz2pP1dTZkPhvg0EeNaKDRApokgCuDzK3P8ZIxcfM7zIkezuFgHMDeYIc+WWzmL0aJ38WTH92Td8BJig9NGcYqVkPJG80yTK6rTop0Xrbxjzqkzhwx0CVWAO9pgDay4CsLKyZrOeWtOoXzJ2X1MKprOPqJTeeU4xe7O2SR5+zabrUfoo4VAKJ9+NoUElEWiXJzeZsJawbPm/JIEcZDMBcySDRDM3eEJpN2eocLngukxXf3mUy1qpLmwEEEOIpXx+cTVlPjKsL42AOYh6ffAszXCOCgGB0z5dKQ9fNFEO2yv39e5D4GLgXMBcYE4wN341Xin18sRB3f7gV/tolzsEmKDshLMbTbgO4oqE/pFJiFVjpaSIOl9EKk3hw1sCZg7MXLSsrKzGHC1fv2OytyZ11B5vNEnspH5La314x9bCao6cPEBm7N0vZ+ek+QH+sTc2ydbtZiNnjyIrlfnAXOQQdieBcgmk049KlPkNolxpHO82AZyuiLmD3vRcYtvNgjtbfvMo/l7oJvMw6ULsIIa68omrKbsixPaiCODgWdQAdiYB+wiMrewpN502Rq760u5SNaC7fYIdlhQ28WCPOcBcYE587Z+WG31tH41zhQATlK5g7qikOqH/J96Q+huug5gSfbXpMcEUPvxJYALmKNa9+7uYM8ydH8w0yclfmmzL3eYLe0W59lx5wigZOahHTjFrGnbKnKdX52wrujJlU6KzaMUcEEkCSsS8PkxassX71rV5LTv8P1AE0nNnptSa07ZJddGLsw+v4k1zXOQdFlW4KQ5ipxh/Qr6ashgU7EsCJBBwAid8crA8dskkOeOwYQH3JHjmgznYYw4CYP3T4weqpwNgJ010mAATlA4DzhS/tFHvZZJKc+KNqTol+rfmC9bRme3cDgABJUdj7jCH8UY9B3PqttVYdWt0v2aSk9+0S3efXjE56eDBUpHniDB/6WZ58b3G8tVxBWX5DCmhcwLIYKV7mOxk5m66OvzP4fbQmlMzt21eWhVte45u4AYnOE3KUSUUHhoCiBXETCkOcTVlKdQ4hgRIwI8EenRXcuFnR1infR+37yA/mhgqm8AYp3ODOdgHwjmlfhIIO2mk4wTypCMc1xspBdUJfWy8MfV4N62XmqTSd0RLZaQAhNFZzKHW38GcYm4xx264Wb2p+Ysprf9l4uhQu/WdOr1S9h+X+1ox23am5L6XbLoWpYvJBLsZUZ6fCbRmrFqf/GwpbbOZQNuct23YrKC9uB9/bbRMHd2nfSX3SCCLAGIEsZJVXfQuV1MWjYwDSIAEfEoApxj/8MRR8suvj+P1KR2YI/woBrZgDNYOqHBIpL5vwgD1mkPC7RNLSa4QYILSQczxxuazahL6dSX6WZOU/IqDqijaSwJavoI5xlxjzp0ypXpTcraKxf5svoI79tPjRccMl0F9u+V0Yfna7XLbc2tythVVqZmhLIoXO+cngFBqu8YWdvJ3ZUsUCLTGAGKiddMJr3E35v87ebTsObyXE+IpMwQEEBuIEcSKHe5wNaUdFKMrw8HDoe1QKTAaBKaN6Wtdn/L2/2Wi0o4ZR2ISLHGdSbC1Q6abMrrr2PVu6qMufxNggtKB+Ykn9CXxRKpadOw+LfpgB1RQpA8JWHNt5hxzHzcxYKeJ1Q3Jm1VMzbVTZi5Zk0b0kuOnDRSlOn6c1eZL/18XJgSJylxjC6/jdSgLZ8WeOQmYLL1Ia4zmiFXhX7QJtMWEiRErVuzHMbRfN7nx1NEyakjua/far9E2iRTkMAHEBGIDMWK3Kq6mtJtoNOS1HAbN8TAa7tLLABE4YGxLovJX5+4px/LU76JnDszADolJsCxagC8GqOvHDFIrfGEKjfAFASYobZoGk7ypiDcmr4g3pj4U0bcYsbzpjYEQ0YeZe30LYgExgdgoh0N1Ivk7pdRl5cgoZuzFx44UJCpzjWnY0iy3P78uV1MRdaqIvkHsSpudJKCQmFTQYL5ymQe2WEigAwErNsx/JlYUYqZDh/Irdh/cw1oBku8GY+VroISgEUAs4IsiYsMp27ma0imyYZerzZFQhd1J+hdQAlP26CPXnjhK/jBrknUznYF9cp/NFVD3bDUbbHDzG7ACM7CzVYGLwpSoleMHyHUuqqSqABAIZoLSZ2Djjfqymka9WrS6UbTs5jPzaI5XBBALJiYQG4iRYs2o1rpnPJF62hy8zyh2bLn9zz6iUnr3yH14eLO2SR5+rczrUepyLeT4yBFojRltDrKR850Ol0WgLWZaY6gsYVmDcY2nn58xhisps7hEcRcrJxELiAk3/OdqSjcoh0tH27EwXG7RmxAR2H1ID+tmOs9eubdc/eVRcuC4vh97F/EtsAATsMHNb8Aq6EjMx7IfKqWSQfeD9ttLIHcGwl4doZVW06C/ZRJIK0Xrm42TI0zhgwRyERiBGEGsIGZydciuW6X14FiTPG/qjzfF9ceRkwfIjL375dSbTIk89sYm2brdbOTsUUClKqAPu0SegMqMk8ztyJMhgJIIZMRQu9gqSdjHg5CQmnfmWF6T8mMkkdvCNScRA4gFN523ezWlm7ZTFwmQAAl0RuD4/QbJbWePk4cvmiDnHjlcxlX16qx7KNvgM3wHA7AAkxA5+uyEgeq3IfKHrthEgAnKEkCuaNJfizekFmql7zDDx5jCBwkUQmAMYgaxgxjKN2Dxus3DdzbqZ7XWh+fr40b9lSeMkpGDeuRUtaZhp8x5enXONlaSQPkEzG+qokxev3xJPpNAc3xCQCPETIyJTStycUrvrSZJOXV0H594SDPcIoA5x9wjBtzSma2HqymziXCfBEggLATGVvaSc/5fpTx04QS557zxcuaMSvODYM+wuNfBjz2H97R8hK/wGb6DQYeOQa/Q6qqgu0D7nSHABGURXOON+tM1idRzqZR+1Hyv2beIoezqGoEAKFKyL2IIsYSYyrQYycnePfs8rUQOyqz3YrtPr5icdPBgqchzlJi/dLO8+F5jaaa1ZAdKG8tR4SZgLW0zrwCbEkfhhkXvyiOALKWJNSvmypOE0UP7dZPbz+IdScEiKsW6c6qZc8y91z5zNaXXMxAg/Tj0BchcmkoCaQL77N5bvnX0cHnwgonWyspZx42QT08aID275/mykh7o42fYDh/gC1ZKwjf4CF99bHZZpmmtfzphkPpvWULaDeZOmAgE99Xs4iwsqds8It6QvEu0fsW8px/jomqqCjEBK5ZMTCG2EGM4rbtXrz5PmuT3AX5x+9TplbL/uP45zdm2MyX3vVTitShtSgjkNIyVwSbA5HWw5y+I1tsYcz26Kbnp1DHypQOGBJEEbS6CAOYYN8TBnBcxzPGuXE3pOOLgKzC/yxTtBAeQgM8IYFXhKYcOk5tPHy0vXvUJuePssfLNo6qshCVuJOMzc9vMgW1ISMJW2Azb4QN8gU9tHcO7sWzioIrvhdc9elYuASYouyBYnUjO7tmzT7UodV4XXdlMAqURMLHVs1ef6l1N8h/zmdHzlZPZTlx0zHAZ1LdbdrW1v3ztdrntuTXWdrH/MUdZLLHw9TfxHj6n6FEoCJQVm0rLlV/YzfqiVAwM9g0OAXyxxBz71WKupvTrzNAuEiABpwh8clw/OfvwKithiRvJPHrJRLn+pD2s06Wx2h03MnNKdz650AndOC0dtsAm2IaEJGyFzfnGhrVeK3VlWH2jX/YQYIIyD8fqTbuOiCdSrypRc02XfqbwQQLOEdDST7Qe75yC0iVPGtFLjp820OToVQchWmv568KEIFHZobGLCjO0ix62N1OgrwgonsTtq/mgMZkEtLXT8ZhnVXf5X8s4fPnAFxK/rbDr0nx2yEsAc4k5xdzm7eSjBq6m9NFk+NCUluOcDw2jSSRgA4HRQ3vK0VMGWqeEY7X7Y7Mmyfxr9rFODf/5GWPkis+PlP81Cc2Z+w8WJBGn7tHHuhFP1YDuMqB3heDU68zLXGEbdWhDH9zABmMwFjIgCzIhG6dqQxd0QjdO2YYtsEki/Ge+N947cYB6IsII6HoBBGIF9CmiS/C7LtC6e02j/rmKVbxovJluCh8k4CiBIHxAvPjYkYJEZS4QDVua5fbn1+Vq6rJOqZYv8l12ZIdQEVCijD9BiHxjJh8RJqBNpCJWS0eALyT3njdeJu/Wu3QhHOkLAphDzCXm1BcGFWhEejXlVw4aKn17dP6xf8vOlPxpwUY5+5c1Mn9pokAN7BZUAtZHMOu/oHpAu/1BIDhWdKtQgtOoD53YX77yqaFy3lFV8v0v7i5IIt597p7WjXieuGwvee67k63Txl/54RT513UtBds4HRtt6IMb2GAMxkIGZEEmZEMHdAWHjAuWKvVRt4Gxy13QRBUBJ9D5J5WAO1es+fFNzV8a1KjfNdn9S4sdy/4kUAoBbQaV9/XXCHDpcfYRldI7z5ebN2ub5OHXir8epXmtuWQ91fiJgObaST9NB23phIAdsTpheC/59TfH87qUnXD2exOuN4k5xFx6YqsNSq84YTe57qQ9Wn9sxKePfEKVLFuzTa57/EO58akP83VifRgIIAx4OksYZpI+kID/CWi5bJxSDf43lBZ6TYAJSjMDtVr3iieSd0os9iezO8EUPkjAcQJIzinHtdin4MjJA2TG3rmvdpBMiTz2xibZut1s2KeSksJCAF+CfO4LzSOBggiUEcu4ZiFWWeA04YJ0sZPnBDBXmDPMnefG2GAAV1PaADGEIpQK0qfREE4AXSKBkBNQSv16wkD1SMjdpHs2EYh8gnL5xuYTko16sYg6X/jnJAHKziRgfrE2B+vMmkBsX3nCKBk5qEdOJ4QnaAAAEABJREFUW9c07JQ5T6/O2cbKiBPgd5+IB0CI3C8zlnGdqt9dMEEOmdA/RFDC6QrmCHOFOQubh1xNGbYZLc8frVNlX86iPAs4mgRIIKQEcGxZmdq1kWenhnWCHfAr0gnKmkY9J1YR+4vhylWTBgIf7hEIYnISdPr0islJBw8WXCga+9ll/tLN8uJ7jdnVXeyX+Y2/C+ls9oCAmdIyFpp5YDBVkkDxBKwYN7Fe7EhcJH/u/4yRi48ZXuxQ9neJAOYGc4S5ckml62rSqym/fOAQXpvSdfp2KrRDFm5aZx3R7BBGGSRAAiTQRiClZNbEoUOL/XLYNp4b0SMQyQTlis16WjyRelVr/Z3oTTk99pyAwgdBz60o2YBTp1fK/uNyr/7ZtjMl971U7LUo+aG45Mnw7UBlfjH1rXE0jASKI5Cnt7Lqzf/mYW0W+d9pn66Uhy+aKIftlft4WqQ4dreBAOYCc4K5sUFcIER8Z+buvDZlIGbKBSPN51MXtFAFCZBAVAgodfPEAerJqLhLP+0hELkEZbwheV4qqd80+HiHbgOBD7cJmG+yOvgJuYuOGS6D+nbLCW/52u1y23Nrcrblq2R9GAhoUcrEN1wJQYzDDRYS6JIAYl2LKPNPSvgbW9nTunvoVV/aXaoGdC9BAofYQQDsMQe4GyvmxA6ZQZLB1ZRBmi0HbcXxzEHxFE0CJBApAv+aMEBdESmP6WxRBPJ1jlSC0iQn7xKl7jIwIuW38ZcPPxBQMMJ8k8VTwMukEb3k+GkDzcvJcqqdN9p8wP3rwoQgUdmuodOdjnI67c5G3xFQEhPMvfCPBCJIQEt5x/YTPjlYHrtkkpxx2LAI0vPWZTAHe8yBt5Z4r52rKb2fA1pAAjYSoCgS8IqATqXUBV4pp95gE4hEoi7epKfUJPTrJptyXrCni9YHmYAq7/ur71y/+NiRgkRlLsMatjTL7c+vy9WUpy5kcPJ4Gcrq1lWT5SZoQsmGTpFAEQR6dFdy4WdHWKd9H7fvoCJGsmspBMAYp3ODOdiXIkMkfKO4mjJ8c1q8R/xMVjwzjiABEmgjoPX5kwart9v2uUECRRAIfYJyRZP+miT1G+bL88FFcGFXErCXgEnihPHj3tlHVErvHrkPI2/WNsnDrxVxPUrDyF7olOYKAe1wZLviBJWQQDkEVDmDO4zFKcY/PHGU/PLr4wTXROzQgRVlEQBTsAVjsC5LWIgHczVliCe3S9fMMY1v7V1SYgcSIIEcBLS+e8KgirtztLCKBAoikDuzUNBQ/3eKN+mrUyn9qCjp439rvbOQmp0loEwASkiTOEdOHiAz9u6XE2AyJfLYG5tk63azkbNHVmVIGWV5GZJdfnMJyUTSDVsIOPN6mDamr3V9ytv/l4lKO6YJiUmwxHUmwdYOmWGXwdWUYZ/hTvxTnbSxiQRIIPAEnHDAfBr6t0lOftMJ2ZQZHQKhTVDGE/p+SekfRWcq6akfCeCafLrMa5P50a9Mm648YZSMHNQjs6pte03DTpnz9Oq2/U43mKDsFI9vGs2nD0HSXfhHAiTgBoEDxrYkKn917p5yLE/9Lho5mIEdEpNgWbQADhCupiwpCII/CO/3Kvhu0AMSIAEXCCjZFkuqc13QRBUhJxC6BGV8g94jnki9LKLPDPnc0b0AEFAq/J/s+vSKyUkHD5aKPEeT+Us3y4vvNXY9W4aVYuKra05e9cAXFehW+I+FBPxAIFo2TNmjj1x74ij5w6yWm+kM7NMtWgCK8BZscPMbsAIzsCtiOLvmIMDVlDmghL2K7/dhn2H6RwL2EVDq6+OHqMX2CaSkqBLIk1IIJo7qhD5EKrRJTsqMYHpAq0NFIAwf7AqckFOnV8r+4/rn7L1tZ0rue6mwa1GGfbVpTkBBqEQsh+rdIgjQaaP/CaSz9u5auvuQHtbNdJ69cm+5+suj5MBxfd01wMfawAJMwAY3vwErH5sbSNO4mjKQ01a60d4c5kq3lyNJgARcJ2C+v/1oQn/1iOuKqdAZAh5LDc1Xzvim5i8p0S+KkrHCPxLwAwHtByPcs+GiY4bLoL65V/QsX7tdbntuTUHGRAxbQUw874RJQfHcEBpAAj4ioLz/CHX8foPktrPHycMXTZBzjxwu46p6+QiQO6bAZ/gOBmABJu5ojq4WrqaM3twr8wUrel475zElk0BYCJhjw8MTB1b8MCz+0A/vCXj/6doGBtWN+lyJxf5kRPU0hQ8S8J6AUt7b4LIFk0b0kuOnDRSlOvqOa3H+dWFCkKjsyqyOo7sawXZHCJiEpBLliGgKJYFQEPDRdXPHVvaSc/5fpTx04QS557zxcuaMStlzeHg/EsE3+Ahf4TN8B4OMuOKmCwS4mtIFyD5Rgc9xPjGFZpAACfiEgPmq8O9N1XKWT8yhGSEhEPgEZbxRX6G0/lVI5oNuhIWAj764uon04mNHChKVuXQ2bGmW259fl6upfV1E2bWH4IM9k5vUYj565DWFDSRAAn4ksM/uveVbRw+XBy+YaK2snHXcCPn0pAHSs3twP/LBdvgAX7BSEr7BR/jqxzmIkk1cTRmR2TafCSLiKd0kARIojEBdTNQZBx6odhXWnb1IoDACscK6+bNXfFPyetH6Rn9aZ4NVFBFIAlFP6Zx9RKX07pH70PJmbZM8/FoX16PECkyUQM5+CIzml5AQTCJdIIEWAlhVeMqhw+Tm00fLi1d9Qu44e6x886gqK2GJG8m09PLf/7ANCUnYCpthO3yAL/DJfxbTIqym/OGJu7f+SNnZJyEly9Zsk+se/1BufOpDggsaAX5GCNqM0d6gEQiIvapCnTZ+oKoOiLk0M0AEcmcRAuBAdSL5M4mpqwJgKk2MEgGtI39S7JGTB8iMvfvlnPVkSuSxNzbJ1u1mI2eP1krDsXWLT24T0G4rpD4SIAG3CHxyXD85+/AqK2GJG8k8eslEuf6kPaxTwg/bq7+MGtLDLVPa9EAndOOUbdgCm2AbEpKwFTa3deaGrwnM2Hug3P+tCfLlA4dI3zw/VKYd2LIzJX9asFHO/mWNzF+aSFe78kwlZRDgZ4Qy4HEoCYSFgDprfD/1Qli8oR/+IhDIBGX1puTtStS3/YWS1pCAiFJK+Cdy5QmjZOSg3F901zTslDlPr+4aEz8Ed82IPUjAnwRCblV4Dk6jh/aUo6cMtE4Jv+m0MfLYrEky/5p9rFPDf37GGLni8yPlf01Cc+b+gwVJxKl79LFuxFM1oLsM6F1hnTZeEZO2P2zjdGy0oQ9uYIMxGAsZkAWZkI1TtaELOqEbp2zDFtjUJpAbgSTA1ZSBnDYaTQIkQAJdE1DqygkD1W+77sgeJFAagYyPlaUJcHtUPJG8U8XUhW7rpT4S6JKA+c5qHl12s6eDv6X06RWTkw4eLPiymsvS+Us3y4vvNeZq+rgucEenj00P3BYT64GbMhrsIQEV7oNTtwolOI360In95SufGirnHVUl3//i7oIk4t3n7mndiOeJy/aS57472Tpt/JUfTpF/XddSsI3TsdGGPriBDcZgLGRAFmRCNnRAl4czSdUOEuBqSgfh+kU0Pzv4ZSZoBwm4Q0CpmycMULy8nju0c2iJRlWgPmUjOSmizhf+kYAPCfBzWvtJOXV6pew/rn/7yta9bTtTct9LXVyLktneVlrOPimlRHhKvbOQKT1EBMyBia+XEM0nXXGaAFdTOk3YQ/nmWKiU+QzhoQm2q6ZAEiCBnASUUr82yckrcjaykgRsJBCYBCVO6xZhclL450sC5iuroPjSOA+NuuiY4TKob7ecFixfu11ue25Nzra2Sn7ubUPhxIYSZXKTjFwn2FImCZBAbgKsjR4BrqYM75xrJCnNZ4nwekjPSIAETHLy8fED1DkkQQJuEAhEghI3xFExntbtRkBQR/EE8OEsEC+k4l0re8SkEb3k+GkDxbyxdZAFbn9dmBAkKjs0piuYO0uTKOa5wL4mOcm0eoGs2I0E0gRUeoPPJEACRRLgasoigQWku7Y+S/DYGJDpopkkUCQB9ZxJTn61yEHsTgIlE/B9XiW+KXm98t0NcUrmzYEhJIDkG/No+Sf24mNHChKVuXo0bGmW259fl6upra7lg2/bLjfKJaCMAIX/GLWGBB8kQAIkQAIuEuBqShdhu6rKfKawPlu4qpTKSMBFAtFTpZR6uecA+XL0PKfHXhLwdYIy3qivkJi6yktA1E0CJFA+gbOPqJTePXIfbt6sbZKHX8t/PUolqnwDKCGDgOGpzReJjBpukgAJkAAJkICbBHKupsxpgJJla7bJdY9/KDc+9WHOHqz0CwHz2UKZzxh+MYd2kAAJlE5Aqddj/eWLeyi1rXQhHEkCxRPInTEoXo7tI6ob9bmiNe8SZTtZCrSTAE5TtlNeWGUdOXmAzNi7X073kimRx97YJFu3m42cPUS4ijIPmCKqEasKyV4mJ4ugFr6u9IgESIAE/EKglNWUZ90Zl/lLE35xgXZkEjD5SfPdzXzSUJm13CYBEggYASXqP1rJF8Yp1RAw02luCAj4MkEZ39T8JaX1r0LAly6EnUDHX4rD7nHJ/l15wigZOahHzvFrGnbKnKdX52xDpcJ/+OCLZ5aSCMRUjInekshxEAm0EuAxqBUEn0jAXgLFrKbEdau5mtJe/nZLS+kUk5R2Q6U8EnCJgDLJya3bt8yc2F/lP73NJVsCpIam2kjAdwnK6oQ+RGKxR2z0kaJIwBECykhFMU98FECgT6+YnHTwYKnIc9SZv3SzvPheYx5JSrRidiAPnM6rEaQmkc5VqJ1jYisJdEkAr6UuO7EDCZBAKQS4mrIUav4co5T5zCbmM5t5ts9CSiIBEnCcgFKvp2JywtTh/Tq/QYDjhlBBlAnkSRV4gyS+Qe+htH7YaO9pCh8k4GsCmh+8ip6fU6dXyv7j+ucct21nSu57qbMf65gdyAmuy0rDjad1d0mJHUgg8gQIgAR8QCC9mnKvkb2NNSbJZf7P/VDC1ZS5yfin1swfPyv7ZzpoCQl0QkAp9XJFf/kcV052AolNrhDwVYJSuukHRclY4R8JBIEAkz4lzdJFxwyXQX275RyLLxu3PbcmZ5tJs5nf482H3Zytwah030pDjXHqPnZqDB0B88E9dD7RIRLwKwGsprzv/PHy5QOHSN88N9hL277F/Lj5pwUbhdemTBPx0TM+slmfQcxnER+ZRVNIgASyCajnevSX43jNyWwu3PeCgG8SlPGEvt8AmGFKOQ+OJQES8DmBSSN6yfHTBkquL/y4kctfFyasVRG53FCiclWzLgcBZbHCt4McjawiARIoioD1HbuoEexMAiRQLgGupiyXoF/Ga/OJRPnFGNoRPgL0qAwC5vvY4xMGquP2UGpbGWI4lARsI+CLBGW8SV8tos+0zSsKIgGHCWiH5Ydd/MXHjhQkKnP52bClWW5/vpNLn/Azbi5s7erMhw2uNm1HhDskUC4BHvXLJcjxQSbgne1cTekdezs14zrY+Gxip1TCYOkAABAASURBVEzKIgESKI+AeU3+evwA9dXypHA0CdhLwPME5Yom/TVJ6R/Z6xalkYBzBLDKjzmy8vmefUSl9M5z6tabtU3y8Gt5rkdp8gRczdQJf6UEMdpJDzb5kQBt8jEBc9DxsXU0jQSiQICrKYM/y9ZnE/MZJfie0AMSCAEBpW42yclzQuAJXQgZAU8TlPEmPSWV1L8JGVO641MCdpmlFNOTdrA8cvIAmbF3v5yikimRx97YJFu3m40cPZSnR64cBvmpSjOZ4qfpoC1hIMADThhmkT4EnwBXUwZ/Ds0vqLY60ZzUsrJ+u/yrukn++J8NcvcLdfKTJz6UKx5aJefds0JO+0VcvvizZXLsT9+TI294Vw677h059IctBduoQxv6oC/GYCxkQBZkQjZ0QJetxlMYCXhFQKkrJwxQV3il3k291BU8Ap5+6lYpuUeU9AkeNlocbQJMUNo1/1eeMEpGDuqRU9yahp0y5+nVOduEObjcXFhLAiRgPwEm/e1nSokkUAYBrqYsA579Q12T+P6GHfL3dxJy59/XWQnIk25ZLjN+tEROvT0u335gldz0lzXym5fr5Kk3N8kry5pk8QdbpbZuu9Q17pLGbUnZsSsl+AE8bTC2UYc29EFfjMFYyIAsyIRs6IAu6EQCEzbAFtiUlsdnEggGAXWWSU7eGAxbaWUUCXiWoIw3JO/Sog+OInT6HFwCLalJZsfsmsE+vWJy0sGDpSLPkWj+0s3y4nuNdqkLr5yWwAyvf/SMBDwjYI73nr++PHOeiknAtwRKXU356vIm3/oUOcO6OLa+VbtZ7jMJx8sffF+Om7NUTr61Wq5+7AP57fx6KwG5euNO15FBJxKYsAG2wCbYBhthK2x23SgqJIHCCNSpCnX0hIHqt4V1Zy8S8IZAnrSAs8bEG5LniVLnOauF0knAfgK5Tzi2X0+UJJ46vVL2H9c/p8vbdqbkvpfyXIvSGtHFp1urTwH/Bb2LyaEE3QXaTwJ+JKBE+dEs2kQCJNBKoNjVlD80Ca4bn/qwdTSfPCWQ9dkFp1E/8q/1gmQfTr2+4L6VctcLdfLq8kZJbG321NTOlMM22AhbYTNshw/wBT51NpZtJOAGAfNS+7cSddj4fuoFN/RRBwmUQ8C1BGXayBWb9TRR6s70Pp9JgARI4KJjhsugvt1ygli+drvc9tyanG2iI54yNp84coNhLQmQgB0EtCg7xFAGCZCAgwS4mtJBuA6LXvLhNuuU7dPvqLZO1b7l2bVWQhKnXjus2jHxsB0JS/iCU8PhG04Jh6+OKfWpYJrlPQEl6uFEtUlODlTV3ltDC0igawKuJyhTSX2HMct1vUYnHyRQNgFVtgQKyEVg0ohecvy0gaJUR8K46+NfFyYEicoOY63+ukN1VCqU6sgrKr7TTxJwh0B0jy/u8KWWMglweAYBrqbMgOHjTawqvPef9dYNbM69u8Y6ZXvFuh0+trg80+AbTgmHr7gRD3wHg/KkcjQJdE1Ai/7R+IHqtAMPVLu67s0eJOAPAq4mCmsa9Rzj9nRT+CABEiCBdgQuPnakIFHZrrJ1p2FLs9z+/LrWveyn6CbpzAePbBjct50ABUaWQHQPLZGdcjoefAJcTenfOfzr2w1y8X211krJe15cZ93Axr/WOmMZbsQD37GyEizAxBlNlBppAkq2SUydOnFgxQ8jzYHOB5JAzC2rl29sPkFr/R239FFPgAgExVSuVnN8ps4+olJ698h9WHqztkkefq2z61E6bp5/FDBx4p+5oCXhJaC5ejK8k0vPwk6Aqyn9McMfbtwpv/jbWusmN9f/abUsqN3iD8N8YAVYgAlusgNGYOUDs2hCwAmYTy7/Vs3q4An91SO+doXGkUAeArkzAXk6l1pdq3WvWEVsXqnjOY4EfEGAX1Ydn4YjJw+QGXv3y6knmRJ57I1NsnW72cjZIyJZO/PJI6f7rCQBErCXAF9r9vKkNBJwmUDUV1O6jLudunc+2CrXPr5avnrLcnnglfW+vslNO8M92MFNdsAIrMAM7DwwgyrDQEDruycOjB08fohaHAZ36EM0CcTccDvZmJpr9EwwhQ8SIAES6JTAlSeMkpGDeuTss6Zhp8x5enXONhGTTTCPPI3hqUYeNgp+hmfG6ElQCXS9aj6ontFuEogUAa6mdG+6/7tyi1zx0Cr5xj0r5LlFDe4pDokmMAM7MATLkLhFN5wnoEXrb04YVPFN51VRAwk4S8DxBGV8U/OXRNT5wj8SCDABzdWTrs1en14xOengwVJhHZ06qp2/dLO8+F5jxwbUIHmH57AWJibDOrP0iwRIgARIwEECXE3pIFwjeuGqlsTkRb+plVeWNZkaPsohAIZgiUQl2JYji2NDT+BfqZTa3yQn7w69p3QwEgRi4qCbC7TuLrHYTQ6qoGgScIWAEuWKHippIXDq9ErZf1z/lp2s/7ftTMl9L0XxWpQmO8kwzIoG7pIACZAACZBA4QS4mrJwVoX0XFm/Q657fLWc/2smJgvhVWwfJCrBFozButjxefuzIRwElLp5wsDY9EmD1dvhcIhekIBInjVK9qAZ3CRzjCSe2m0g8BFwAjzVz/UJvOiY4TKob7ecepev3S63PbcmZxsqTSoPTyErKmT+0B0S8C8Bvtr8OzdBsYx2+pcAV1OWPzc7d2nr5jen3l4tz/JU7vKBdiEBjMEaN9MB+y66sznkBJSolVqpL04YoK4Iuat0L4IEHEtQVm/adYTW+tIIMqXLISNg4th4FM6Ul3HMt49JI3rJ8dMGilKqg42Yk78uTAgSlR0aTYXC9SjNMx+hJkDnSMAxAprHEMfYUjAJ+IUAV1OWNhNPv7VJTrq15eY3pUngqFIJ4GY6YI85KFUGxwWbgFLq16nmjdMmDlBPBtsTWk8CuQk4lqBUsYqf5FbJ2uAQoKUgYN4I8MTiAYGLjx0pSFTmUt2wpVluf35driZT1zGpaSqD+VAh8iWYM0Cro0hA83UXxWmnz9EjwNWUhc85TjHGNRFv+POHUte4q/CB7GkrAbDHHGAuMCe2Cqcw/xJQ6iMRder4AeqciUOH5rkYv9jwRxEk4C0BRxKU1YnkbOPWdFP4IIHgE+ANcjydw7OPqJTePXIfqt6sbZKHX8tzPcqw5BcYf57GH5VHlEBYjh8RnT66TQLFEihlNeVNT5t8QbGK0D+A5aFX6wWnGOOaiAE0P5QmYy4wJ5ibUDpIp9oIaK3vregv+0wYqB5pq+QGCYSUQO5v/WU4u6Ru8wgl6voyRHAoCfiLAFeweTofR04eIDP27pfThmRK5LE3NsnW7WYju0fgz8rXYo6l2V5xnwRIoAAC7EICJEACxRIodjXlH/+9Qc66My6vLm8qVlVg+r+/YYdc+rtVclveM1YC40poDcXcYI4wV6F1MrqOLdNKfWnioIpzxynVEF0M9DxKBGxPUPbs0fs6AzB3NsE08EECJBAKAq46ceUJo2TkoB45da5p2Clznl6dsy3IlUrFhNfBC/IM0nYS+P/snQlgVNW9/39nJglbMjMBE0BQCJkgls0Fi0WpvmK17lZLXVtt69PnWmlt6b/V1tfWvuJGFFdeF7V1K89Wa9XqU5+KxQ21KhZBFFAUSEB2SEIy53++N7lxMpkks89dvsOcufee5bd8zrmXzG/OuZcESIAE3EiAsynbe+2R1zfJN25dIS+t8G4Att1T93+ij9BX6DP3e0MPQEBr/etoODCuLqQexjETCfiFQE4DlCu26kNEqfP8Ao9+kgAJFIbAwP4BmTm1UoKJV6wO9Qvf3S7PLvXW7VjMHyYd3nFDAiRQWAK6sOqojQRIwHEE/D6bcs5fP5FfPfyxtLTyeui4wdmDQegr9Bn6rocqzHYHgb+LVlPqIsH/5w5zaSUJ5JZAD1/3P1OSzp7S+qfp1GddEiABEkiVwOnTquSAmoqk1Xe1xOTO53q4F2VHC9WxdfwGhip8ON5SGkgCHiXA88+jHUu3SCBtAvZsyvYH9vUWrFOyfF2T/GzBR+Lme1OuWN8k377jfXnotU/TZsUGziCAvkMfoi8ztYjtCk9AiVolos6OhgNHRyPqNeGLBHxKIGcByg+26a+b/7aP9ClHuu1VAnxAiaN69uIjh0pkUElSm/DFYN4Ta5OWIdMty6WtIWd9wGomEiCBwhNQhVdJjX4jQH9dRACzKe+6ICpfnTJYBvXw0D7bnR3mB1O33pvyqSVb5Dvz35eln+yy3eHWpQTQh+hL9KlLXfCZ2eoXY0ISjYbV3T5znO6SQDcCOQtQxtr0T7pJZwYJuJ0AZ7I5qgcxg+GYyWFRqnsAAUuiH3tzizWDIbnRpo35FSV5mXNyjZXOMcbVltB4EsiMAM/BzLixFQl4nUAmsymveeRjV2C58/kGuXLBR1zS7YreSs1ILPlGn6JvU2vBWoUnoO8s1arWBCZ/qpRqK7x+aiQB5xHISYDy/c36AlEyyXnu0aK8EqBwEigCgUuOGi4IVCZTvXlHq9zc25MmGXlIho15JEACcQTcMts6zmTukgAJFIhAurMp/7L4Uzn7thXyj+XOfdAM7ll4x9MNBSJINYUmgL5FHxdaL/X1SuBRUeqQaDj4rVER9UGvNZ1WSHtIIM8EchKg1ErPzrOdFE8CRSHgggl3ReFSbKXnHFYlA3pYZvX6ym1y36Le70cpTgxUcrAVe1hRPwk48tLAbiEBEnAegXzOpiyUt5hh94N7V/N+k4UCXkQ9uC8l+hp9XkQzfK9aKfW8EnVcNBw4LhpSi3wPhABIIAmBrAOUK7bq7xu5o0zimwRIgAQKQuDwfUMyfVx5Ul1tMZEFL2+SnU1mJ2kNk+nEYKAydvFNAiRQCAI96nDipaFHY1lAAiRQVAJunk25cXurXHzXSnlhmXNndha1cz2oHH2NPkffe9A9h7ukXtI6NrM2pA6rDatHHW4szSOBohLIKkCptQ6K1pcX1QMqJ4E8EmDMKFO4+W83+9iRMjxSllTR2s0tMufRNUnLmEkCJEACPRFQvOj3hIb5JEACPRBw22zKjze1yKV3r5K3P9zZg0fM9ioB9Dn6HmPAqz46zK8XAwH19WhYfaEuUvI/DrON5pBAjgnkRlxWAcr3t8W+Z8wYZhLfJEACJFBQAgP7B2Tm1EoJ9nAVW/judnl26dY+bGI0og9ALCYBXxEwP7z6yl86SwIkkBsCbplNuaqxWS4zwckP1jflxnFKKSyBHGhD32MMYCzkQBxFJCOg5Rmt1EnRcGDamAq1IFkV5pEACSQn0MNX++SVu+eqy7rnMYcEvENAeccVT3py+rQqOaCmIqlvu1picudzfdyLUuveH8SZVHJuMxXvepdboJRGAlkRUFm1ZmP3E6AHJJANASfPpkRA6nt/XC1rPm3JxkW29QABjAGMBYwJD7jjGBeUUg+KVjOikcCMupB62DGG0RAScBGBjAOUK7boS0XLni7ylaaSQNoETPgq7TZsUFgCFx85VCKDSpIqXb5Mz1kJAAAQAElEQVSuSeY9sTZpmZWJWASSdVCMD2Uuo74bZcUATZ0kQAIkQAIkUBACTpxNiSW9eEgKboFTEAhU4ngCGAsYExgbjjfWyQYq2a1E3aLa1KTakPpaNKKecbK5tI0EnE4g4wCliL7E6c751z56TgL+ITB2WH85ZnJYlFLdnMZyzcfe3CIIVHYrLHJGu7UMTha5G6ieBLoS4CnZlQePSIAEMibglNmUeCjKD+/7kDMnM+5J7zbETEqMDYwR73qZN8+WidY/DFao6tqwurh2sHo7b5pSEsxKJOANAhkFKFdsbT3buB81iW8SIAESKDqBS44aLghUJjNk845WufnJ9cmKiprHOEhR8VM5CSQloALtPx0kLWQmCZCAvwlk4H2xZ1O2tGr5fw98KLjvYAbms4kPCGBsYIxgrPjA3exd1PIXrWInRsOBcdFI8NoapTZnL5QSSIAEbAIZBSiVDl5gC+CWBEiABJxA4JzDqmRAWfJL2usrt8l9i/q4H6VxQgvDhgYD3yRQNALFVoxZ18W2gfpJgAS8R6BYsyl/8qcP5e0Pd3oPKD3KKQGMEYyVnAr1lrBlIurKQJkaHY0ETq4LlfxV+CIBEsgLgeTf5ntR9d4WfZT5Ej+1lyosIgEScC4Bz1p2+L4hmT6uPKl/bTGRBS9vkp1NZidpjfZMJcrsIJkN3yRAAr4ikOQuEb7yn86SAAnkl0ChZ1PO+esn8sKybfl1itI9QwBjBWPGMw5l78h286Plb1VQHWHNlgyrX44ZoFZnL5YSSKDgBFylMO0ApVL6PFd5SGNJgAR8Q2D2sSNleKQsqb+4GficR9ckLeuaiVmUDFJ2ZcIjEvA+AfNFxPtO0kMSIIGiEyjEbMo7n2+Qh177tOi++scAb3iKMYOx4w1vMvNCKfWgiDr99ZCK1EWC59aWq6eFLxIggYIRSCtA+e5WvY9oOblg1lERCZAACaRBYGD/gMycWinBHq5sC9/dLs8u3ZqCxDwGKRWDnyl0AKuQQOEJ4LQvvFZqTJUA65GAhwjkczblU0u2yB1PN3iIFl0pJAGMHYyhQuossq42E9/4i4g6OxxSodqQ+lo0rO7/ulJtwhcJkEDBCfTwNT65HSUi305ewlwSIAEScAaB06dVyQE1FUmN2dUSkzuf6/telO2NYyI5DyaaCIg2SZz5olUk4GcCSvHHAz/3P30ngWIQyPVsyhXrm+QXf0lltUgxvKVOtxDAGMJYcou9GdhpvgyouwJafb3fVlWB+0qaoOTdVUrxnggZwGQTEsglgbQClCL6W7lU7kNZdJkESKAABC4+cqhEBpmfVJLoWr6uSeY9sTZJSWKWCVbkPJiY5iU30SQekwAJ5I0AfzrIG1oKJgES6IVALmdT/uqhj4VPY+4FNotSIoAxhLGUUmWXVDL/x78iWl8dUOqL0XCg2gQkzxkTUQv22kvtyrMLFE8CJJAGgZS/Lb+3RX9DtFSlIZtVSYAESKAoBMYO6y/HTA6LUibImGAB7jP32JtbBIHKhKK8HrabYv48yqsWCicBEsiYQM5/kMjYEjYkARJIi4A3Kmc7mxIPOFn6CWMt3hgNxfcCYwljqviWZGzBMhOQnC+iTpeAGloXDkyNRoJXjAmphcIXCZCAYwmkHKBUWn/TsV7QMBLIE4Hu4a08KaLYnBO45KjhgkBlMsGbd7TKzU+uT1aUtzzGPvKGloILQcAPOtp/RfCDp/SRBEjAoQQynU059/G1fCiOQ/vUzWbhoTmPvL7JLS68rkTdEpPYmapNjYqGA+NMQPL8aFjdH61QvCmrW3qRdvqeQEoBypVb9ThRcoTvaRGA7wgUcr6b7+AWwOFzDquSAWXJL3Ovr9wm9y1qTN0KlXpV1iQBEnAjAZ7kbuw12kwCXiSQ7mzKP7200YsY6JMDCFz36Cfy4cZmB1jSxYQVIvpPotRs0W0zmptVhQlIHlgbVhePDZfcWztYfdilNg9IwKEEaFZ3Asm/uSfU01rOSMjiIQmQAAk4nsDh+4Zk+rjypHa2xUQWvLxJdjaZnaQ1EjKziVZn0zbBDB6SAAnkhwDDk/nhSqkkQAKZEUhnNmVmGnzRik5mSQD3o5z72LospWTcvFEpeV5E3W4CkpfoWNvhwZiqNMHIumg4eGo0pK6JRkqfGV+ttgtfJEACniCQUoAyJvp0T3hLJ0ggTQKMK6UJzIHVZx87UoZHypJatnZzi8x5NM2nXWYSxcikTVKLmUkCJJAvAlp4xc+MLVuRAAnkk0Cvsyk1r1v5ZE/Z7QReWrFN7v1HGquO2pul8tlm/kRehSCk+T/4Dyb9XESdLUodogOqOhoOVNeGAodFw+qCaDh4c11l6XM1lWqz8EUCJOBZAn0GKFds1l8y3kdN4psESIAEXEdgYP+AzJxaKcEernYL390uzy7dmrpfaX4XUKJSl91TTeaTAAnkn0Ca53b+DaIGEiABEmgn0ONsShPZaa/BTxLIL4F5T66XVRuaO5cdmb9uY+ZP3N3mtz08mWmL0b7e5K0y/5X+y6RXzPFTWsmDWuvfitbXilKzlVLfjknsONGtU0pK1J7RcKCkNhyoQRCyLhz8pkk/i4bV3dGQWlRXofISETV28U0CJOBgAj18ZY+zWMVmxh15dpeOkUAyAuY/2mTZzHMZgdOnVckBNRVJrd7VEpM7n8vT30DmLzTza3BSvcwkARIgARIgARIggXQI9DqbMh1BrEsCGRA4fd7yR01QUSGZwGIwGgqURSOBgeY4YtIwk1dTFw6MN2mqOf5yXSjwtbpI8NxoJPjDaEhdUxtSvx8bLnk0Gil7bfQgtTYDE3LahMJIgAScR6DvAKWoU5xnNi0iARIggfQIXHzkUIkMKknaaPm6Jpn3RIZ/J6lewti9lSW1hJkkQAJFI9DLqVw0m6iYBNxNgNbngQBmU3794CFGMi9aBgLfBSWgjq+67K1zCqqSykiABHxFoNcA5ftb9DGGRpVJfJOAPwnw3j6e6fexw/rLMZPDolT3P+i16efH3twiCFSm7bCOmSbdZQqylDZlfJNAPglQNgmQAAmQgJ8ItOzWMv+ZBj+5TF+dReAXo89Z2d9ZJtEaEiABrxDoNUCplZwkfJGAnwkgmOVn/z3m+yVHDRcEKpO5tXlHq9z85PpkRX3kIRKJQCS2cVVjJs+843K4SwIk4GACSiWcww62laaRAAn4l8B/P7teGrbu9i8Ael5sAiO3R7b8Z7GNoH4SyCsBCi8agV4DlKL1iUWzjIpJgARIIA8EzjmsSgaUJb/0vb5ym9y3KNP7USIaGRfgYLAjD71HkSSQRwI4hfMonqJJgARIIFsCqxqb5Y8vbMhWjCPa0wj3ElAS+OGQy97eV/giARIggRwTSP4t3ShZsVl/yWyqTeKbBEiABDxD4PB9QzJ9XHlSf9piIgte3iQ7m8xO0hp9ZeKROIhyIPVVl+UkQAJOIoCz10n25MAWiiABEvAYgbuez/RHVI+BoDtFJxAU/ZOiG0EDSIAEPEegxwClVrFjPectHSIBEiABQ2D2sSNleKTM7HV/r93cInMeXdO9IGlO90zVfvPJ7gXMIQESIAESIAESIIEMCby5eof8/a3NGbZmMxLILQHzU/yZVZf+89DcSqU0EiABvxPoMUBpvmQf7Qg4NIIEik1Am/+Ci20D9eeUwMD+AZk5tVKCPVwBF767XZ5dujUznSqzZmxFAiRQZAI8d4vcAVRPAiTQG4E//oNLu3vjw7IiEAioH+ZFK4WSAAn4lkDSr+crt+pxhgjvK2Eg8E0CwnsJenIQnD6tSg6oqUjq266WmNz5XIbLqBjPTsqUmSTgeAI8dx3fRTQwdwQoyV0EXlu1Q15Yts1dRtNaHxBQx+/xvSX/5gNH6SIJkECBCCQNULZpObJA+qmGBBxPQHMGpeP7KFMDLz5yqEQGlSRtvnxdk8x7Ym3SMmaSQAoEWIUESIAESIAEckLg/kWcPZkTkBSScwIq1jYr50IpkARIwLcEkgYolegjfEuEjruIQGFMVQrr/pAKo49aCkdg7LD+cszksCjVvX8RmH7szS2CQGXKFnUXk3JTViQBEiABEiABEiCBRAJLPtrJ2ZOJUHjsIALq+OrL3vqCgwyiKZ4mQOe8TiBpgFJrmeF1x+kfCaRFwJwUadVnZdcQuOSo4YJAZTKDN+9olZufXJ+sKGkeh0lSLMwkARIgARIgARLIkMD/vPJphi0zbMZmJJAmgZjIRWk2YXUSIAESSEqgW4DyvU27DxMlA5PWZiYJ+JSAFt6czMtdf85hVTKgrNvl0HL59ZXb5L5Ffd+PEiOEEygtZPwgAXcSKOAJ7E5AtJoESKDQBD7+tEWeeGtzodVSHwmkRcD893lm9SVv16bViJVJgARIIAmBbt/IVaDki0nqMYsEfE1AKfNfr68JuM75tAw+fN+QTB9XnrRNm/lZeMHLm2Rnk9lJWqM9kyOknQM/ScC1BPArg2uNp+EkQAJeJPDQa5w96cV+9aJPsWDbeV70iz6RAAkUlkC3AKVonWKAsrCGUhsJkAAJ5JPA7GNHyvBIWVIVaze3yJxH1yQtszOVKHuXWxIgARIgARIgARLImsAjr3P2ZNYQKSCHBHoWpST4beGLBEiABLIk0D1AGZBDspTJ5iTgTQKcRenNfu3wamD/gMycWinB7ldFq8bCd7fLs0u3WvuJHxgavA1AIhUek4C7CCj+yOCuDvOqtfSLBDoIPPbPzbJlZ2vHETck4HQCeo+qWUvOdrqVtI8ESMDZBLp8FX9viz5YtAxwtsm0jgSKRIBPQCkS+MKpPX1alRxQU5FU4a6WmNz5XPJ7UXJoJEXm2EwaRgJJCaikucwkARIggaIQePyfm4qil0pJIFMCSrd9M9O2bEcCJEACINAlQCkSOxiZTCSQJQE2JwHXErj4yKESGVSS1P7l65pk3hNrk5YxkwRIwN0ENH9pcHcH0noS8BCBVY1NsnjlDg95RFf8QECL+tKQy17b1w++0sduBJhBAjkh0CVAqSTweeGLBEigRwK6xxIWeIXA2GH95ZjJYVGq+3QqBDAee3OLIFDZ6S8HRScK7pAACZAACZAACWRP4Okl25IIYRYJOJ9AUMpOFb5IgARIIEMCXQKUIvqgDOWwGQmQAAl4hsAlRw0XBCqTObR5R6vc/OT6zqIkcczOMu6QAAm4iAB+bHCRuTSVBEjAuwSe/tcW7zpHz7xNQMlMbztI70iABPJJoDNAuWyr3sMoiprENwmQQA8EOk+YHsqZ3TcBt9Q457AqGVCWvMdfX7lN7lvUfj9KLd1nWrrFR9pJAiRAAiRAAiTgLALvfLxLVjY0OcsoWkMCKRLQWn9uyKx3uCozRV6sRgJ+IJCOj53fvktjsn86DVmXBPxIQFtOMyBlYfD4x+H7hmT6uPKkXrbFRBa8vEl2NpkdaR8VSSsykwRIwD0EeGl3T1/RUhLwMIHnl271jHdzTx0pDXMndqYPfj1eZk6Jo8YdbAAAEABJREFUdPPvwQtqOuugPo4TK80+eqisuW5CZ72Fs8cmVul2DF3QCZnxCXko69bAvRmOsjygW09ylEE0hgRIwDUEOgOUMYnt5xqraSgJFJUAA1JFxV9A5bOPHSnDI2VJNa7d3CJzHl2TtIyZJEAC7iOgRLnPaFpcQAJURQKFIfDCcm8EKBFkPPPgSrnnpU1SPettK328abfMPW2kINho00S9qbWD5PonG6w62OIY+XYd1L9kRpUseHWzVeeiez6SEZWl0leQckxVPykrUV1sgC1jfvSOLFi82RbPbe4JHJ97kZRIAiTgBwKdAUqtZJIfHKaPJJAtAc0nvWaL0DXtB/YPyMyplRLsvFJ2NX3hu9vlWQ/NdOjqXRGOqJIEikiAPz0VET5VkwAJWARWNTbJB+ubrX03f0yvK5fo0H6ybF2zzHpgTacrNz3dIC2tWj4/eqCVh1mM+48aKCsbzY++j7ff33uO2eIY+SiHrDPM32Ibt7fKn19vDyoiuPjwG1ukpqqsS7DTEhr3MSxUaulb9P72uFzu5p+AmjDkstf2zb8eaiABEvAagc6v3QFRE7zmHP3pToA52RNQSnFRb/YYXSPh9GlVckBNRVJ7d7XE5M7n2u9FmbQCM0mABFxEgCFKF3UWTSUBTxJ4aYU3AmkL39suk696V6bPWZ60n6pN4DBpQZLMYeESqegflBUmcAu5dhUEHeODnXZ+/HbvwaWyralN1m1pjc/ucR/B0DevGte5jLwhbnk69jFjE8vWsdQcszqTCUJQFUvI42eAJsrtrX0ymW7MU1JylBvt9qLN9IkE3EQgYBsbExlv73NLAiTQOwEuBOydj9dKLz5yqEQGlSR1a/m6Jpn3xNqkZcwkARJwEQHOjndRZ9FUEnAUgZwZs/iDnTmT5URB9pLrhq27LfMwE/KN1Tu7zIRE4A8zI7EcHOV2mw8/bW9jNYz76CnYiaAgZnEiuHnf+aM7g44IQKIsTkTnLgKgCKxiGfgpt66UtVt2W7NAcYzUU8C1U0CSHQQs7/rOKKsEMiHn5fd3CJasw1erwIMfSgJHCF8kQAIkkCYBK0D57la9jwm4lKbZltVJgARIwBcExg7rL8dMDotS5kqZ4DGW/D/25hZBoDKhiIckQAI5I1AAQUnO7wJopQoSIAES6CSweKU3ZlB2OhS3g6Aglmpj1uP9r27qLDnltpUy7+lGK2CHWYrfP7LautdkX8FAzIrE7MhOQQk79sxL1Dn9jlXWvSsRIEQ1BAwROMR+vtNpB1VaKn75t3WCACgO6p9qFCxZt5e6I897SX/Jez7RIxIggXwTsAKUQZF98q2I8knAcwS89mXWcx2UW4cuOWq4IFCZTOrmHa1y85Pt905KVs48EiAB5xPo/vOD822mhSRAAt4h8IYJTjbvjnnHoQRPfnXynjI8XCq4dyRmRqIYQUvMaDz/sD1k1v1rrCAiHoBz4v5hQT7KUS+TBB14GM7kq97tDAwiQHjvy5usB+fYgcNMZKfTBjM8ESRFQNVuBztgF4Kzdp4HtwP2uOT1wzzoF10iAe8QcKAnVoDS/FFe50DbaBIJOJqA4nJAR/dPPow757AqGVBmXTa7iX995Ta5b1Fjt3xmkAAJuIMAZkO7w1JaSQIk4EUCb37k3eXduHfjPsP6WU/TnhX30JyTD4h0C1oisHjHcxtkSHmJoLynvrZnSPZU3lP+B43N1oNzEDjsqU5f+WVBJZjpiRmfdoKPie0QYA0NSP53Y2JdLx6rYPBQL/pFn0iABPJHoP2KqWPR/KmgZBLwJgE8TgHJm97Rq2QEDt83JNPHlScrkraYyALzq/zOJrOTtAYzSYAEHE3A/FrraPtoXE8EmE8CniCw5KMmT/gR7wQCdJgJmSw4addradOyruOelHaeHUTEQ27i9+3y+K19P8v4vHzvw+brn2ywZnzinpKY9TmislSSBSnzbYuz5Qe+4Gz7aB0JkIDTCFgBSi1qjNMMoz0k4AoCnEXpim7KpZGzjx0pwyPJb9m7dnOLzHl0TS7VOUQWzSAB7xNQihFK7/cyPSQB5xJYssZbMygRnLz5zJGCmZAI5sXPnIzvhbKgkmGhrn9XxT8YB0ujsUQ6ccbjtNpya6n2K6uSc8MDaNZcN0EevKAmXp3Yshf30K5L5RQPMOsTD/VBkLJmj36drbCUe8X6ZsGDejDjs7PA7CCYieAtOJlDr76netUx+kUCJJAfAlaA0vxJPjo/4ik1ZQKs6EoCSpmzx5WW0+hMCQzsH5CZU4dI0Lp6dpey8N3t8uzSrd0LmEMCJOBoAvy9ydHdQ+NIwNMEPtzYLFt2tnrKR9xzEsFJPABnzuPJ79P959c3W0/Kxj0nZ06JWP5ji3tS4iEyKEeQ75ml2wWzMO1gI+qgzcpG88NwD7KhE+VTawcJgpUQjnbxspGXiwS5CE4iSLlyQ3MXkfYDga44bpjYwci5p460/IFf8K9LA08d6D32+N4/x3rKpVw6Q1kkQALdCNhfsUd1K2EGCZAACZBAUgKnT9tDDqipSFq2qyUmdz7He1EmhcNMEnA4AaX4o5PDu4jmkUBaBNxSeflaby3vRkCwpqpMMDsy8V6NuGejPXMQwTk8LAaBvVvO3EtQhi2OkY9y9CFmX2IWJoKN8XWmz1mOYitBZ+KMSZS//P6OzvtFJpNtNU7zI9EvyMUszx//+ZNukjC78uzfrrbyH7ywxvJx5kERgT/wCwUIvMJ2+IBjLyXVFtzfS/7QFxIggfwSCHywXQ81Kj6bi24O+CYBEkidAB6swK+0qfPySs2LjxwqkUElSd1Zvq5J5j2xNmkZM0nAYwQ85Y6OaU/5Q2dIgATcQeA983eDOyxNzUrMXhx5+ZLOezTiPo3xKT74CIkIJMaX4xj58SlRZmIdu/yU21bGNxMc9yW7S4OOAwRHYWeiHgQV4+XZ+6iLNghIjvnRO5beDlGCfJTbdcEG9trlsDExzy5z/VbFJrveBzpAAiRQMAKBWOvukQXTRkUk4EECSinJ72NRPAjN1S61BzDGDusvx0wOi1Ldw9MIWj/25hZBoNLVrtJ4EvAbge6ns98I0F8SIIEiEPigwVszKIuAkCqdS2CCc02jZSTgVAL+tSugAqXD/es+PSeB3BDAd1qk3EijFGcT+KynLzlquCBQmczezTta5eYnk99zKVl95pEACZAACZAACfiTwKrGrvct9CeFAntNdQUioPYtkCKqIQES8ACBQCzWNswDftAFEig6Ad0+sa7odtCAwhI457AqGVBm3863q+7XV26T+xbxfpRdqfCIBJxMgBfyXPYOZZEACfRNoLVNy5pPW/quyBok4E4CUTlvcak7TafVJEAChSZgvlWr6kIrpT4S8CQBJWLewpe/CBy+b0imjytP6nRbTGTBy5tkZ5PZSVoj68ycCMCXo1WNTfLie9vkz69ulPlPN8ivHv5YfnDvajnvNx/IGbeskBOvXyZH/XqpHP7Lf8mh/7lEvvCz9oR95KEMdVAXbdAWMiALMiEbOqArJ0ZTCAnkgYBSvIrnAStFkgAJ9EJgzaecPdkLHhZ5gMCQgSrqATfoAgmQQAEIBMxrjwLocbEKmk4CqRPAvQdTr82aXiEw+9iRMjxSltSdtZtbZM6ja5KWFSPzw43N8tSSLXLbU+utAOTMG5fL9J+/I6ffvEK+98fVcu3f1srvn2+QR17fJC8s2yZvf7RTVjY0ScPW3bJ1V5s0744JAq+27dhHHspQB3XRBm0hA7IgE7KhA7qgEwFM2ABbYJMtj1sSKCYBzoQvJn3qJgF/Eli7ebc/HafXviEQkNLR4qoXjSUBEigWgYDWsSHFUk69JOA5AkoJFwh6rlc/c6iH6MXA/gGZObVSgoHPqsbvLXx3uzy7dGt8VsH231i5Xe40AcfL7/lQvjLnXTn1pvfkygUfyd0LG60AZDGWlUEnApiwAbbAJtgGG2ErbC4YICoigTgCnD8ZB4O7JJBPApTdSWCt+SGz84A7JOBBAjoWG+VBt+gSCZBAHggElKjKPMilSBLwLQHlW8994HgvnXv6tCo5oKYiKYRdLTG587nC3IsSy6jvf3GDINiHpdcX3rlK7ni6Qf6xfKts2dma1D4nZMI22AhbYTNshw/wBT45wUa32UB70yfAH5jSZ8YWJEAC2RHYsLUtOwFsTQIOJ6BUYITDTaR5JEACDiEQEKXCDrGFZpCA2wj0bK/qJZLVcyuWOJ5AoFcLLz5yqEQGlSSts3xdk8x7Ym3Ssmwz3/l4l7Vk+8xb37OWat/493VWQBJLr7OVXaz2sB0BS/iCpeHwDUvC4WuxbKJefxBQovzhKL0kARJwBIEN27nE2xEdQSPySEAPz6NwiiaBQhKgrjwTCIjWoTzroHgS8B+BHpYC+w+ExzxWvc+vGjusvxwzOSxKdQ9waDMmHntziyBQmQsqmFX42/9rtB5gc+78960l2x+sb86FaEfKgG9YEg5f8SAe+A4GjjSWRrmaQO9nuatdo/EkQAIOJLBph3NXNxQHF7V6joCSas/5RIdIgATyQiBg/hAvz4tkCiUBvxPoHqPyOxH3+28umH05cclRwwWBymT1NpsvITc/uT5ZUcp5j/1zs1xy50prpuRvnl1vPcAm5cYeqYgH8cB3zKwECzDxiGt0wxEEUjjRHWFnFkawKQmQgGMIbNnJJd6O6Qwakh8CWvGZF/khS6kk4DkCAVEy0HNe0SEScAIBfsd1Qi8UxYZzDquSAWWBpLpfX7lN7luU3v0oP/60RW7533XWQ25+8Zc1snjljqSy/ZgJFmCCh+yAEVj5kQN9ziUBXrxzSZOySIAEeiewvTnWewWWkoDLCaiAirjcBZpPAiRQIAIB0TKgQLpyrYbySMDxBLCs1/FG0sCcEzh835BMH5d8cnqb+R6y4OVNsrPJ7PSheclHO+WqB9fI125cLn98YYOjH3LThyt5L96ys9ViBFZgBnZ5V0oFHiWgPOoX3SIBEnAigR1NnEHpxH6hTbkjYL4P5eqWcrkzipJIgAQcSQAByn6OtIxGkYAHCCilBP884ApdSJPA7GNHyvBIWdJWaze3yJxH1yQtQ+Zrq3bID+5dLf/+mw/kibc2I4spDQJgBnZgCJZpNGVVEiABEvA5AbpfaAJNu/v+wbLQNuVS34MX1EjD3IlJ09xTR1qqFs4eK29eNU4evbS2s96a6ybI7KOHWuXxH4ny0NYun15XbsmJ1wc5d31nlHzw6/GWfOixy7GPNnZ7bGdOiVh17TrYxuuIL7ftRzukZGW2vcl09VYGeZ5JSgZ5xhc6QgIkkFcCAa2kNK8aKJwEfE5AixYxgUrhy1cEBvYPyMyplRJMvtJbFr67XZ5durULkzdXtwcmL/79Snlh2bYuZTxInwAYgiUClWCbvoQ8taBYEiABEiABEugg0Nxq/k7s2PfqBsvYL7rnI6me9baVrn+yQVrauvo9PFwqIweXyim3rrTqvPz+DgEvBasAABAASURBVLlkRlWXICUChVNrBwnaQxZkjqgstYKS8YHGZeuaLRmoM/LyJfK3N7dYaA+qGSgr1reXQQ8ybz5zpNhtEWCc87UR8sbqnZ3toaumqkweNIFW1I9PU0Z3vVPatNpyKe8XiK/SuT+kvESmRQd1HkNndKhP5glp6d/pOHdIgARIoBcCASUS7KWcRSTgSgKOM1prUY4zigalQ0CnU7mj7unTquSAmoqOo66bXS0xufO59ntRrmpslv98cI38x+8YmOxKKTdHL5hgL9iCMVjnRiqleJpAJie8p4HQORIggXwRaMW9X/Il3EVyEcT85d/WycL3tltW1z/VKBu3t8pxk8LWMWZTIlC44NXNMufx9gcOLli8WR5+Y4sguHnyARGrXm8fCFyecttKqwr03PvyJkHg0G572kGVVtn9r26ytviArpWNLYJgIoKKyENavbFFqiqCgqAmjpEQsER+YvAVvsGXz8cFNBGs7FeiZO2W3Wjq8aSTLynyuNd0r7AEqM0bBPATD5I3vKEXJOBgApoRSgf3Tt+mZToJ9uIjh0pkUElSBcvXNsm356+Q029+T/7OpdxJGeUyE4zBGg/TadnNCFQu2XpOluL48Fyf0iEScCgBF8Un80pwW1ObrNvS2qkDAcStu2KCGZIIAg4LlVpl67Z2Degten+7IAC49+D2cqtSDx8NCW0/MD8Qt7RqQWARTRC8HPOjdwSBTwREsTy8Ye5E2WdY95mODVtbBbNfMWsSbWEjApbvrmvCYbf01ppdEh/kRLCycVubwMdulT2XoTghynN9SodIID8EGJzMD1dKJYHuBKzvu4xSdgfjjpxM4xVjh/WXYyaHRanufa9Fy9KPk/8h6w4q7rQSDxyaedNyefSNz2ZIuNMTWp0vAkpUvkT3IZfFJEACJOBPAgjUISgZ7318QDGVAGR822T7H37aNbiJgCgCo3ZdBBlxr0oEJb9/ZLWsbGyxlnpj5qVdx97i3qFYLm4HNxGoRMASMyjtOvHbt9c0CWZMYuYkZmIiWLl41c74KtwnARIgAd8TQIDS23dm9n0XE4CzCJgoZZJAlbNs9Lg1Gbpnei7DliKXHDVcEKj8TEA20j6Twr3MCeBLzy8f+th6GBGXfWfO0asteYZ6tWfpFwk4j0BP96p2nqX5tSg0INB5L0hbU3XHrEkcJwYXkZduSgxyDguXSEX/zyb3XTqj2hJ5Ucf9MqfPWW4d9/TxigkwYtbkfxy2h3xp33Lr/pbbmpJ/tV65oVkwYxIzJ7GkHHox+7Mn2d7K123e8ofekAAJ5ItAwPwRnvMLRr6MpVwS8AQB3o/SE92YrhPnHFYlJZ1/A3N2Vrr88lUf96fEsu97/9F+P9B86aFcEiABEiABEkhGoIQRSgsLAnYIGFoH5gOzDBG0/HjTbmvJtb20GwE+U9z5xsxFPJgmlQBmfMATAsZU9ZOyEiWYyWjrw4xKzKxEORJmVWKZOfYT06IVO6xl3sdPDluBTgQsE+vEH0MPZk4eWjdIbL/iy92837vtqqX3cpaSAAmQQDuBgNKyu32XnyRAAoUioE2QslC6qCcXBMxPOVmI+XBjszy8eJO08uegLCjmt+m8J9fLrD+sFvRVfjVROgmQAAlkRICNPEoAy3496lpabiHIaM9gRMNfnbyn9QCbv721BYfWg3Gw5Hpq7SDB/SGRieDhifuHrQfN/Pn1zcjqNeFeknNPHWnVQdvzD9vDehAP2mJ5OZaZ46E506KDrDr4gE2wDfuJCW2wzPugmoGCwCYClol14o8xYxKB2FFDyqygaHyZp/eV8H5Gnu5gOkcCuSMQECXNuRNHSSRAAikRUEoYpEyJlCMqZROefOT1TfKNW1fISyu2OcIXGtEzgZdWbLP6Cn3Wcy2W+IYAf0jyTVfTURIoJoH+pYFiqneM7rVbdkv/UiW4/yMSZi3Oun+NFZi0jcSS65ff3yG4PyTq3HLmXvLG6p0y+ap3BcFCu15PWzyoBgFNuy1mMca3hXwEQW35qIdbwixcvt0KlsYHLm0dmDXZ0qat5d192YCH70AnHuqDYKUtw/NbLTs87yMdJAESyAmBgAlQ7sqJJAohgVQIsE4nAaVMkLLziDtOJqDMhTIT++b89RP51cMfC54QmUl7tik8AfQV+gx9V3jt1OgoAspR1tAYEiABjxIYFHcPRC+6GP9kbNu/OY+vl5GXL5FZD6yxs6zt9x742HooTfWst8V+mrZVEPcBeSi3E47tYgQIEXBEoNHOi99u2dlmybXbJquHPLscW8hHgr2wG0FG2IY8yEYeyhKPbd+Qj/poh/qQn3gMm2E7yr2YlFJbvegXfUqRAKuRQBoEAqJlZxr1WZUESCCHBPD9V+dQHkU5g8CK9U3y7Tvel4de+9QZBtGKtAmg79CH6Mu0G7OBNwgoXKG94Qq9IAEScC6BnpYPp2Mx65KAkwnomO57/b2THaBtJEACBSMQMH9+by+YNioiARLoRsCcg93ymOFeAk8t2SLfmf++LP2Ek9Pd24vtlqMP0Zfo0/YcfvqKgO7iLQ9IgARIIC8EwgM7n6CXF/kUSgJFJ6D0xqLbQANIgARcQSAgnHLtio6ikT4g4PvZOs7t41TjFHc+3yBXLviIS7qd25VpW4Yl3+hT9G3ajdnAAwT4E5IHOpEukICjCVQOKnG0fYUwDsue87nMGcursaway60L4Q91JBDQ0pCQw0MSIAESEJHuEAKidfuj0bqXMYcESKCgBFINgxXUKCozBFIJUeCehXc8zb+/DC5PvtG36GNPOkeneiagYz2XsYQESIAEckBgj/LSHEihCBLogYAjstVaR5hBI0iABBxPIKBFb3K8lTSQBPxAwMQntcaHH5z1jo+YYfeDe1fzfpPe6dIePcF9KdHX6PMeK7HAWwRS+XXCWx7TmwwIsAkJZENgjxCXeGfDj22dT0Dr2MfOt5IWkgAJOIFAQKkA7wnhhJ6gDSRgCCiFJ3ubIKXZ59v5BDZub5WL71opLyzb5nxj3W2hY6xHX6PP0feOMYqG5JGAiVDykpxHvhRNAiQwPFJGCCTgaQIqEFjtaQfpHAmQQM4IBGKx2IacSaMgFxOg6U4hoJT5Qmzegq1TjPK5HcniEx9vapFL714lb3+40+d0/Oc++hx9jzHgP+996DGvxT7sdLpMAoUjMDzCJd6Fo01NxSAQk92riqGXOvsiwHIScB6BgIjmTdOc1y+0yO8EEBHDcm+/c3CI/+ZC2cWSVY3NcpkJTn6wvqlLPg/8QwB9jzGAseAfr/3qKe9D6deep98kkDWBFASMHNwvhVqsQgLuJbBxp17hXutpOQmQQCEJBAKB4LpCKqQuEiCB9AggVpleC9bONYH4PkBA6nt/XC1rPm3JtRrKcxkBjAGMBYwJl5nuKXPz7wymtOdfCzWQAAn4k0BJUMnIwc5a5j331JHSMHdil7Rw9thuHTT76KGy5roJXerZ7T749XiZOSXS2Qb7yEN9tOssSNix6yXTZ1dNZp+tF9vEttAHvShLTMhHuS07fot8lCe2STyGPXZd7MfLsPcfvKDG4mSXYws5b141TqbXldvVum3tetgmFiIPMuIT9CTWK/LxCpk/ZXeRbaB6EiABlxAI6NhuPlXLJZ1FM/1JQBm34wNk5rDQb+rrIPDxphbBQ1LWbmZwsgOJ7zcYCxgTGBu+h+FpALgSe9pBOkcCJFBEAqOrnDGLEoEyBMxmHhSR659skOpZb1vplFtXSmhAQBBgRAAxEdXC5dutenZ9bD/etFvmfG1ElyAl2uFBc986ZHC3fJRBNtqU90tcu4LS7umelzZ10wvd0+cs717Z5CTWh90mu8f3nMfXy8jLl3TqAJOWNi2JcmY9sKZHGShA8HJq7SDsdkv9SwLyq5P37JaPDAQgzzy4ErtdUk/9BPugB32IOl0aFe1ALy2aaiomARLIlEDR2gUCJaW9X1GLZhoVkwAJ2ATw1VhzybeNoyhbPBTlh/d9yJmTRaHvbKWYSYmxgTHibEtpXaYEeBvKTMmxHQmQQCoExlT3T6Va3utcdkSVDCkvkXlPNwqCc7bChe9tl4vvWSPbmtrkiuOG9Trjz27zt7e2SFmJktMO6hpgw/+Vza1aptV2nzWIPOjY3uydW2sgUHjG1EqB3139aie1oqFZqiqCSQO2U0YPlGXrmtsrxn0ioFnRPyiz7l/TpZ/QZ+g79CH6Mq5JMXeXFFM5dZMACbiLQGBMuVpvTO5+5TOZfJMACTiHgFImTGmClObTOUb5xBL8Wv7/HvhQcN9Bn7hMN9MkgLGBMYKZIWk2ZXUXEOAPRC7opGQmMo8EXEKgbpgzApSn3LbSmjGIQFciOgQpn1m6XYaHS+XkAz5bup1YL/H4w0+7ru5t2q1lxfpmQfAtse7Ekf0FOhLzsz0eFiqVsmBx/oJGoBDBRMy6TObHms0tkixgi9mkqP+vtbuw6UyYjVlTVSZvrN4pCxZv7sy3dxat2CF3/mOjPLV0m51V3K0OvFlcA6idBEjATQTs+fOr3WQ0bSUB3xIwQUoN580WG6bCELjCBCfx5ObCaHOXFlr7GQGMkZ/86cPPMrhHAiRAAiRAAikQGDvcGQHKvkxd9P52wSzAZMHFxLbHTQrLysYWSbb8GUHLEZWlXWYNIiDXryQgy9Y1JYrKyTF+bF63tWuwNCeCexGCYCKWXD/8xhZZuSH5fKCdzVq27op1C9hiNmmDsRfl8SrsYCsYxufb+wgkX/GXtXLbsxvsrKJudbDtjaIaQOUkQAKuImAFKE3AY5WrrPaXsfSWBLoT0OasleL8EtzdGG/nzPnrJ7JwmUN+hfY2ak9494IZKxgznnCGTnQlgMtu1xwekQAJkEBOCOw9pJ+EB5aI014PdjzYpaHjgTm3nLmXJLs/5PSx5dYDYOx62O4zrOf7aiLQCV8RhMMWCfsIyG3c0YrDlBLuzwhd8QkPtUFgMCUBeaxkL+3uKUgbr3rxqp2SGLDFbNJXTH58PezvPbhUihFshe70k9qw4Yb9kt8QNH1hfmpBX0nAtwSsAKUS/YFvCdBxEnAtAfNt2cQozdu1Hjjd8Dufb5CHXvvU6WbSPocRwJjB2HGYWTQnWwK82GZLkO1JwEEEnGfKhJEDHWcUlnzjoTN2uuiej6wZlImG4mEzdh17izwEKRHkTKyPpcl4iI49ExPBvEPrBkmygFxi2/hjLJu29dlbBAS/f2S14AEzdl0rqNeq5YPG5LMY7Xq53NpLu296uqFPsYkBWwRYwwOCguXafTZ2doWXnW0erSMBEnAaAStAKSqwwmmG0R4SIIEUCJgYpXmLKH5zlhy/nlqyRe5I4Y/KHKulOI8QwNjBGPKIO5m5wVYkQAIkQAIpE5iwl/OXeY+p6mc9+CYVp+5/dZMVzIwO7Zf0oTrxswanRQdZInMRkENAMHEZenWo1HrAz7otqc/OtAzK8APL1fcfNVCwtBvB2L7EoE58wPbzowdVuI4FAAAQAElEQVTKhxtbBMu1E9tiaTfup4ml3ollzjuOveg8m2gRCZCAkwlYAUoT4HjPyUbSNhIggeQEOnO1FmX+dR5zJysCK9Y3yS/+siYrGWxMAhhDGEskQQIkQAIkQAJ9EZi8l/NmUCbajKAYgmMILiaWJR4jGLitqS0xu/M4ftZgbwG5zgZp7oQGBKzAKGZnYh/3eUwW8EtTbErVL51RLQg4Jrv/Zk8CwBTLvP/jsD1k7yFlPc4mBTcEYDErtCdZC2ePlQ9+PV4QKO2pTiHydVvbC4XQQx0k4CcCXvfVClCa/zqWed1R+kcCXiegxfwzgUqv+1kI/3710MfS0qoLoYo6PEwAYwhjycMu0jUSIAESIIEcEdi/plz6lVpfzXIkMX0xvQW2EOw6cf+wNSsSQbK+pA8LlwieXt1TYNCeNYil3b0F5PrS01O5rde2A/e37KluQn5Wh1i2XlNVJn97a0tacmymx08OW+16mk1qc8MMTfSJVTnuA8vDoR8BUtSNKyr07q4N8w54rtBKqY8ESMDdBAIwf1xILTNfxXdjn4kESMC9BJRS7cZ3bNoP+JkOATzgZOknu9Jpwrok0CMBjCWMqR4rsMBlBMxfSy6z2Jnm0ioSIIFkBKaYIGWy/ELlYXk0dM352ogus+8QCENeWYmSO57bIKkEvjCLEPV7C9Rh1uCoIWXWsvGeAnKwJ52UqPe0gyot+ene3zIdnfF1cd/Nl9/fIXMeXx+f3ec+mCKoeFBNz8u7bSE//vMn1pL1uaeNFAQk7XzsXzKjyvqR3e5Lu6zwW/VM4XVSIwmQgNsJWAFKOGF23sGWiQRIwAME7O/QdsDSAy4VwoVHXt/knYfiFAIYdaREAA/NwdhKqTIrkQAJkAAJ+JbAlDHFXeaNINmYH71jLU++5cy9pGHuRCthH8u1T79jVdLA2/Sx5VY9uz62WK486/41SevbHbxu625padOyYn1z0vst2vV62p55cGU3vZg9OO/pRksvZoTCNixLx4NzYFd8ii+Lf6hOT/pSyV+7ZbfUP9WYStVudTDLEzxeWbWzW1l8BpaqT77qXUEgNN4v7CMPfYi+jG9T6H0tsacKrZP6SIAE3E/AxCXbnYiJXtK+x89UCbAeCTieQMeSbzte6Xh7i2jghxub5bpHPymiBVTtZQIYWxhjXvbRH74pEf7wI3yRAAnkh8DB0fL8CE5T6vQ5y8V+Kra9RUAMgbF4UZglOPLyJd3qok1ikAwBM+RBti3Dbo+nhdt5yerZZfYW93aEjmQJ9kCuXRcBw1NuXZnURrS//skGK0hq1+9tC7mQD/2J9eyyZJxQ1/bLbost9GOLciRwgHzIwjESyhPrIR8J9VEWn5CHsmInLa1PFNuGfOinTBIggfwS6AxQKi1v5VcVpZMACRSLgPlKLWKClda2WEY4XO/cx9YJ7hnocDNpnksJYGxhjLnUfJodT0DH4o+4TwIkkFsCvpY2uqq/jBnaz9cM6LwXCOglG+sPXOoFT+gDCZBAYQl0BigDEvhnYVVTGwmQQEEJKCXWTErzwUBlV/L3/qNRXlqxrWsmj0ggxwQwxjDWciw2A3Fskh0BXkGz48fWJEACvRE4dGyot2KWkYAbCDziBiNpIwmQgPMIBGyTdgfkDXufWxIggSwJOLm5+W5tYpSCZHadbGlBbFvV2CzznkzvRuYFMYxKPEkAYw1jzpPO0SkSIAESIIGsCXxxXwYos4bYIQDLyXtact1RxbpXJZZVYym1ncdtdgRiquSh7CSwNQm4kABNzgmBzgDlPiG1wUhcYRLfJEACPiCA4GRMI0zpA2d7cfGW/13XSymLSCD3BDjmcs+UEkmABEjAKwTGjxggNdX9veJOTv2gMOcTUEr9a+Pc8a8431JaSAIk4EQCnQHKduPUq+1bfpIACfiBgPkjotNNbYKVfgtXPvrGJnlhGZd2dw4C7hSEAMYcxl5BlFEJCaRHgLVJgAQcQGDG58IOsIImkEAGBLQsyKAVm5AACZCARaBLgFJLjL92WFj4QQL+I4BgJWZVIvnhKbUtu7XMf6ahCB1NlSQg1tjDGCQLFxNQ1tXSxQ7QdBIgAacSmDGhwqmm0S4S6JVAm7Q80GsFFpIACZBALwS6BChFAi/1Utc9RbSUBEggYwLWLEptfVoyPtuzDj3z8d/PrpeGrbs94w8dcRcBjD2MQXdZTWu7ENCxLoc8IAESIIFcEcDTvKfUDMqVOMohgYIQUKKfKdrTuwviIZWQAAnkm0CXAGVdWL0kSnblWynlkwAJuIeAMqZi+bfZmDeOzMblbzyk5I8v4La7LneE5ruaAMYgxqKrnfC18d64Hvq6C+l8WgRYubAEjt6vsrAKqY0EsiSgVfDuLEWwOQmQgM8JdAlQWixi8g9ryw8SIAES6CCglP1FXJvfMMR6ArjuKHPj5q7nG91oNm32IIGEsehBD+kSCZAACZBAJgSO2S8i4YElmTRlGxIoAgG1oXHuhLuKoJgqSYAEPESge4BSqec95B9dIYEEAjzMlgACkwhXInXK6gxgduY4dufN1Tvk729tdqx9NMxfBDAWMSb95TW9JQESIAESSIXA8QdEUqnGOiRQdAJa2n5XdCNoAAkkJcBMNxHoFqDUsVYGKN3Ug7SVBJxAIP6eldhHFNOaa+kE47ra8Md/cGl3VyI8KjYBjsli90C2+rv8XJOtMLYnARIggU4CJx04uHPf0Ts0zvcEAm3B+b6HQAAkQAJZE+gWoKyrLH1OtOzMWjIFkAAJ+JKAUubLunljIXjnvSsRtCwujc0mZvrKk0s2P/HCsm3FtYTaSSCBAMbka6t2JOTy0D0EzNWlAMZSBQmQgP8IjBhcJkdN4ixK//W8uzw2/wve0zBv4vvusprWkgAJOJFAtwAljDTxhaexZSIBEiCBbAgoZUUqReyttL+swGVc0NL8YWN+F2kvw6dptd1sPzEJa7GbzLbNJPuNfeSh7BNTd5lp/4op/LsW/Ucj+3qt1Pe1Vqfq1tYv7GraOSwaDlTWhQNTf7bgoxZTr6c380mgaATuX8SZvUWDT8UkQAIk4GACX/s8Z1E6uHtomiFgAgq3mA3fJEACJJA1AXM96S5Di3qqe24uciiDBEiABMTEK01YMS5oaY4ESTpe5hr0ExNUHGFSpUkDTCoxSXUk7CMPZSNqw4FxCD6asqPrwsFv1EWCl9eF1A11EfWnuiFlL00cWr4eYqsve+sLIup44YsEHEgAsyiXfMTFCw7smhRNir+CpdiE1UiABEggBQIT9hooh+5TkUJNViGBYhDQjzTUT3qxZ80sIQESIIHUCSQNUAaVPJm6CNYkARIggdwSyMc1KCZyUW6tpDQSyC2B/3nl09wKpLQCEtAF1EVVJJBAgIeeJ3DatD087yMddCcBHQjOdafltJoESMCJBJIGKGtC6l1j7FKT+CYBEiCBQhNY2nENypne6kverlUiZ+ZMIAX5jkAhHH7irc3y8ae8C0EhWFMHCZAACbiJwIGjB3EWpZs6zDe26kc23DDh/3zjLh0lARLIO4GkAUpo1aIfx5aJBApEgGpIwCKQj2tPLNh2niWcHyTgcAIPvcZZlA7vIppHAiRAAkUhcNYhnEVZFPBU2jOBmL6m50KWkECfBFiBBLoR6DFAqXTg0W61mUECJEACeSaQj2uPkuC3hS8ScAGBR17Hs59cYChNJAESIAESKCiByaMGyVfSfqJ3QU2kMh8RUCL3NN603ws+cpmukgAJFIBAjwHKaEQ9Y/Q3mMQ3CZAACRSKQEPHtSdn+qpmLTlbRHPaQc6IUlA+CWzZ2SqP/XNzPlVQdq4JUB4JkAAJFIjA2V+sKpAmqiGB3gm0ibq69xosJQESIIH0CfQYoLREKfWwteUHCZAACRSCQA/XnGxUK932zWzasy0JFJrA4//cVGiV1EcCJEACJOACAqOr+slZh/I3Vxd0ladN1BK7ZmP9RD6vwtO9TOdIoDgE7ABlUu1Ky0PCFwmQAAkUiECurzlDLnttXy3qSwUyn2pIICcEFq/cIasam3Iii0JIgARIgAS8ReDfDx8q1aFSbzlFb4pBIFOda8o3h3+WaWO2IwESIIHeCPQaoKwNq8dM40aT+CYBEiCBfBNo7Ljm5ExPUMpOFb5IwIUEnl6yzYVW0+R2Arp9w08SECIggdwTKCtVct6XqnMvmBJJIDUCV666s4a/oqbGirVIgATSJNBrgLJdln6wfctPEiABEsgngTxca5TMzKfFlO0AAh414el/bfGoZz5wSysfOEkXSYAEikng2P0r5dB9KoppAnX7koB+pLF+0p2+dJ1OkwAJFIRA3wFKHVhQEEuoxLEEaBgJFIRAjq81Q2a983mt9ecKYjuVkECOCaxsaJJ3Pt6VY6kUVxACVnzS+iiIOiohARLwJ4GLvjzMn47T66IRiElgdtGUU3FBCVAZCRSLQJ8BymhEPWOMW2ES3yRAAiSQLwIrOq41OZMf0K0n5UyYiwQtnD1WGuZO7ExzTx2ZkvWoF9/uzavGyfS68pTaslJ+CDy/dGt+BFNqAQjoAuigChIgARcTyNp0PDDnkiOHZi2HAkggFQJaxy7ng3FSIcU6JEAC2RDoM0AJ4QFR92HLRAIkQAL5IJCna8zx+bDVyTIRnBxRWSoX3fORVM96W+55aZOceXClPHhBTa9moxz1UB/t0L6if1BuPnMkg5S9kstv4QvLGaDMjnCRWzNGWeQOoHoS8D6BMw6pkoOjXOrt/Z4usoda/r7hxv2uL7IVVE8CJOADAoFUfGzd3cIAZSqgWIcE/EYgR/7m+hoz5LLX9hVRE8RHr9lHD5WaqjJ5+I0tsmDxZsvzWQ+skWXrmiU6tF+PgcaZUyKy/6iBsnD5dkF9NER7yBlSXiLTooOQxVQEAh+sb5ZVjbwPfRHQ50YlV3nnhiOlkAAJ9Epg1jHDpKyEF5xeIbEwcwJamnQw9t3MBbAlCZCApwjk2ZmUApRj9+i3VLQ8lWdbKJ4ESMCPBMy1xbrG5NB3JSVH5VCcK0TNeXy9jLx8SWeQMVWjp9W2L+O+/9VNXZogWAl5kNuloOMAgc0Pfj3eWkqO5eEd2dYmWdn0unLBsvH4ZeT2/prrJggCrHYdzAS1BHV8QL5dpyPLN5uXVmz3ja90lARIgARIIH0Cew/pJ5cfu2f6DdnCsQQcZZhSF224Yb/ljrKJxpAACXiWQEoBSnivlbobWyYSIAESyCWBfFxblASOEL6spd37DOsnzyzdLgvfSx7o2ntwqWxrapMhg0rEDjgicJgYJOwN55TRA7sUI+hZ3i/5fy+Y0Yll5HbCzM0ujXnQhcDiD3Z2OeYBCZBATghQCAl4isDxB1TKSQcO9pRPdKb4BJTI/Mb6ib8rviW0gARIwC8Ekn+DTOJ9XVj9QZQ0JiliFgmQAAlkRsBcU6xrS2ate2mlv9RLoeeLMOMQQcbpY8utJd6YDdmT09WhUhkeLpUrjh8mdzy3DVivEgAAEABJREFUwbp3Je5BiXtZYsYjZjX21Bb5qze2SFVFUDBrEsdICFiu3tgiLW28CR94ZJMWr9yeTXO2JQESIAES8AmB2SfsKfvuOcAn3tLNAhBY3FA/6fwC6KEKEiABEugkkHKAsr2F+n37lp+OIEAjSMD1BHJ/TdnjktcPM1h8/Rc6ApKYoXjKrSslNCBgzYyMDyAaPt3eC17dLPZybvselAhcnnxApFvd+IyGra3S3KoFsyaRDz0IWL67jvdOBI9sU/PumLzBIGW2GIvbXjNQX9wOoHYS8A+BH580gvej9E93589TLU1Kq+/kTwElZ0yADUnA4wTSClC2inCKt8cHBN0jgUISyMc1RQWDhxbSByfrwrLue1/eZH1ZOe2gyh5NxUzHdVt3dylf9P522d4cEywB71KQcNBkAmgr1jcLZk2iCIFKBCwxsxLHmSQsS2+YO9G6vyW2Zx7cs+2ZyHdbmzc/4jJvt/VZF3uVEkESvkiABNxAwM02Rof2lyu/OtLNLtB2RxBQ5zTcOPEtR5hCI0iABHxFIK0A5biQWiZK/uwrQnSWBEggPwTMtcS6puRceuALORfpYYENCYHJTFx9ZdVOa5n3fxy2h3xp33JBwHJbUywTUVabxPtU3vNS1wf4WJV89LHkI8/NRvVR73W4Gsv8fOiQwA0JkAAJpETgiAlhOX9GdUp1WYkEuhPQVzTeOPGB7vnMIQESIIH8E0grQAlztFbzsWUiARJwMgHn25bHa8lU53ufewtx38k1102Q2UcP7SJ8WKhUyoJKPvy06wxJuxKCi9j/fJIH3ZSVKLHLUaentGjFDmuZ9/GTw1LRP5hSm55kMb87gSVrOIOyOxWX5XAGpcs6jOaSgLsJnPPFaj40x91dWBTrlfVQnMlXF0U5lZIACWRJwBvN0w5Q1oXVE0rUy95wn16QAAkUgwCuIbiW5Fr3Ht/751gRvUeu5bpB3p9f3ywbt7fKGVMrxX6wDYKVMw+KyNotuwXlyfzAfSdXNrbI1NpBncFN3EfyxP3DgnyUJ2sXn4el5Jg1eVDNQNnW1CYIWMaXcz87Alt2tsqHG5uzE8LWJEACJEACviKAh+Ycuk+Fr3zOu7OeVqAf4UNxPN3BdI4EXEEg7QAlvNKq7TZsmUiABEggEwL5uoaotuD+mdjjhTYIEk6+6l3ZuismD15YY92/8ftHVsvL7+8Q5KMcfj54QY0kzrScPme5VQ/1cc/HW87cSz7etFuQjzapJMy0xL0sEai0ddntoBM2DSkvkb+9tcXO5jYNAsvXcpl3GrhY1cUEaDoJkEDuCFz99b1l4t4DcyeQkrxJQMmiQZHQ173pHL0iARJwE4GMApTRUMldxskVJvFNAiRAAukSWNFxDUm3Xd/1VWxy35W8XQNBRTzB206n3Layi8On3LZSRl6+ROY8vr5bvt0GW8jpUiHhYMHizTLmR++ILR/yIDfxeNYDa6w6kIly1IsXhfp2PgKbCKYm6oYMu058Wz/tv7eOAUo/9Td9JQESIIFcEMCtWv7r1L1lzND+uRBHGd4ksERKgqesuqqGf2h4s3/pFQm4ikBGAcp2D9W89i0/uxNgDgmQQM8E8nrtmNCzXpaQgHsJfNDA7w3u7b1Ey1ViBo9JgARIIG8EsHrhmtP3lpGDy/Kmg4JdS2CFKlUnNV47fp1rPXCM4TSEBEggFwQyDlBGw+omUfJJLoygDBIgAZ8QMNcM69qRN3fVvnkTTcEkUEQCqxp5D8oi4s+xap1jeRRHAj4hQDczJjCiskyuPWOUDI8wSJkxRK811LIyJuqEhmsnvu811+gPCZCAewlkHKBsd1nXt2/5SQIkQAKpEMjjNeO8xaXGgqhJfJOA5wis+bRFWtt03v2iAhIgARIgAW8SGF3VT244axRnUnqze9P1akVMqWM31k9cmm5D1icBEiCBfBLIKkBZWxG4wRjHKeEGAt8kkCIBP1db13HNyAuDIQMVg5N5IUuhTiGw5lPOonRKX2RtB2PNWSOkABIggfQJIEhZ/83RvCdl+ui81GKJKlVfYXDSS11KXxxOgOalQSCrAKVSqk2Uui4NfaxKAiTgVwLmWmFdM/Lkf0BKRwtfJOBhAms37/awdz5zjbeh9FmH010ScA6BEZVlcpMJUnrr6d7O4etoS5QsktLgl7ms29G9RONIwNcEsgpQglw0pK4329Um8U0CJEACPRFY3XGt6Kk863wdi43KWggFkICDCazd3OJg62ia5wnQQRIgAc8QwINzbj67Rg7dp8IzPtGRvgjoRwaFK2bwgTh9cWI5CZBAMQlkHaCE8UqrOdgykQAJkEAyAoW4RigVGJFMt5vyaCsJ9EZgw9a23opZ5koCXOvtym6j0STgAQJlJcp6cM5JBw72gDd0oTcCSmR+Y/3kE1ZdVdPUWz2WkQAJkECxCeQkQFkbUbeJlreK7UwK+lmFBEig0ATMtcG6RuRdrx6edxVUQAJFJLBhO5d4FxF/nlSbr415kkyxJEACJJAKgdkn7Cnnz6hOpSrruJKAvqKhftL5rjQ9N0ZTCgmQgIsI5CRACX8DQXU1tkwkQAIkEE+gYNcGJfzrOh489z1HYNOOVs/5RIcMAcQokcwu3yTgTgK02u0Ezvlitfxi5l6CWZVu94X2dxDQ0iRandZYP5nf0TuQcEMCJOB8AjkLUI6pUH8yf18/6XyXaSEJkEChCOCagGtDQfRpNaQgeqiEBIpBwOjcsrPNfPLtOQJc5e25LqVDJOBGAkdMCMtvz6uVffcc4EbzaXNXAouVqKmNN058oGs2j0iABEjA2QRyFqCEm1qpn2PLRAJuJECbc0+gkNcEFVCR3HtAiSTgHALbm2POMYaW5JYAg5S55UlpJEACGRGIDu0vvzu/VnhfyozwOaKRsu43Oemghhsn8vZrjugRGuFkArTNeQRyGqCMhtQ/ROv5znOTFpEACRScgLkWWNeEAinWWocKpIpqSKAoBHY0cQZlUcBTKQmQAAn4jADuS/njE0fkYsm3z8gV0V0s6Rb1nQbeb7KInUDVJEAC2RLIaYASxjS37PqZ2W43iW8SIAH/EtjecS0oHAElgxKVzZwSkQ9+PV4a5k7slt68apxMryvvbLJw9tguddAO7ZGwn0wG8h68oMaSkVhvzXUTZPbRQ60yfMw9daQk5kE/7IDuxPaQHZ+gpy8Z0GPLQX0cJ0vQB73Qj33ogWy7LvaRhzI7L3GLtpCBeokJ7e36yerFlyfaax+D+V3fHmUxS/QFXMEScpCgH/XR1taLbU9ldj7aIcEP2Ik2SNCXKA+ykYeyxPaQYSfYBfsgJ7FeMj12u/gt2qF9YmrazRmUiUy8d6wycIlNSIAESCD3BI4/oFL+cGFUDo5W5F44JeaWgJa/62BscmP9xN/lVjClkQAJkEBhCeQ8QDm+unydFn1lYd2gNhIgAScRwDUA14KC2qSlf0/6Fi7fLtWz3u5My9Y1d6mKQFxoQEBOuXWlVQfbbU1tcsVxw2TdllYZ86N3rPyL7vlIsMw2Xt4pt620ApFzTxspH2/abdWDrpff3yGXzKiyyroo6+FgweLNMqYPPT00zSr7x3/+RNZu2S0n7h8WBOGQsI88lPUlPJ7F9U82SEub7mwCWXd9Z5R1DKbgcs9Lm+TMgysFgT6rIOHjtIMqLY5g8ZuFG2Xj9laJDu3XJZj8+dEDpaVVy6L3P/strLxfQKbVfhZwhtgpph628Ql6oR92wB7YhfKbzxzZRQfyekqzHljT2c+QA5/hO+SNvHyJzHl8veVfMj3gAS62bIyni8y4Qlsk8Jx5UCTpuGk2PtvtuPUqgc/OH696SL9IgATcQ2DvIf1k7jdGySVHfvaDq3us94elWscub7xx0tEbbthvuT88ppckQAJeJhDIh3N14WC9kbvIpJTfrEgCJOAZAos6rgEFdkiXZaIQs91qqsrkmaXbZeF77QEvbHE8pLxEpkW7Tczspua4SWErYHbT0w2dZfVPNVrBtTOmVqYc+OpsXMAd+Hrvy5usZVyXzqgWJDzFE3ko68uUDz/d3WMVBBtR+Mu/retki+AeAsT7jxoo8YE61MMsRgQjF6/aiUOrzYr1zRLfD3YdBIMR1EVFBAhXb2yR+IAkZFdVBAX5qIOEPOiFftiBPPgIX6HjsiOqkJV1svUg2JioB2xtLskUvdLh+7BQabfi1jbOoOwGhRkkQAIkQAJ5J3DGIVVy38V1cug+nE2Zd9gpK9CPxER9bsON+12fchOHVaQ5JEACJJBIIC8BSijRsbYfY8tEAiTgLwLFO/dVMBPSmO2GWW8IJE2vKxcsw22YO9Ga5ScpvBCMGlFZas36swNmaIbAF4JrFf2DMixcgizHJjDAjM99hvUTJOwjrzeD4RN8661OtQmyYSYqZqHG10MAEoG6MVX94rPl5AMiApnxMyPvf3WTFfzFrElURsAYwUTIwLGd3l3XJAhIoj+Qh9mUmHHYsLUVh1ZCHmZaJrZdtGKHFUyGvVbFLD/gF/xLDN6mosf2c93W7oFfxiez7Bg2JwH/EaDHJJAzAqPN/9nXnjFKrjhphOTq/8ucGecvQWuMu99qrJ98wsb6iUvNPt8kQAIk4BkCeQtQ1lWWPqeUmusZUnSEBEigTwI453Hu91nRYRWwxBtByQcvrLECZBfd85Fg6W46ZiKwBxnxafrYrkuOy4JKvn9kdee9LqFveLj7TLne9KYqA7rjbcH9E+3gXTL5CARiuTES9pPVic9DEA7HyQJpyEewF8vmsZ9Kgr1YWj77fz6W+EAv9jFbEjMrIRMBvMTl3ZCPmZIISCIIiWPMpkSAONl9G7H0Op5Nsn5AIPOWM/fq7CvsIw+yu6buR5j9iH7qXtI9BzIh27YHHFIJEHeXxBzPEeDtKD3XpXSIBLxA4Nj9K2XBpWPlrEP38II7rvJBS+yaQZsr6hrrJ93pKsNpLAmQAAmkSCBvAUro31Qhs812hUl8k0DmBNjSLQRWdJzzRbJXt2WiGA8kQXARAUncAxD3PkRQLF1ZWM6L9okpXh6WItv3KkQ93P8Q93pMR1eqMhLtQZBvztdGSE9BSiztRrAMCft92YQgHOp80Nj1fp7IQ8IM0q27YthNKcHeh9/YIriXJ5bdxzfCjEfMmjxqQoV1P0r4kthH25pigoDklNEDrfs3YlbrKx3LpeNlJfJDP9hp+pzPbt+EQO1FJlBtl2EfefGyetpH0BZ6eiqPz4dMyLb1YHxMrR1k3cMyvh72g3n9HxsamBxFQPN+lI7qDxpDAiTQSaCsVMlFXx5mLfv+yqRIZz538kPA/F51TwzLuev3m73qzpqm/GihVBJwEAGa4lsCef26M0Wp3RKL/cC3dOk4CfiJgDnXrXO+aD6rlkxU7z24VBBMQlApvv0UE+iKP+5pH4EyBMzsGX7x9TAzE0vGMfMvPr8Y+wjyIfhozzCMt8EO0iJIiEAtArbIi6+TuA8+8Bv+J5bZxw1bd1dvp6sAABAASURBVAsCi1iWbedhi7aYBZkY3Pzz65utpdaJ9+3Ekm/UP2p8yJrh+re3tkBMt4SAJJZ5f/lzFYKl5VhSHV/JloNZmPH5CNpihikeoBOfn+k+/IK98DNeBjiAB7jE58fvw2Y8GCjZ8rkSRijjUflg33wlVSb5wFO6SAIkUHgCudCIZd8/O2Wk3P7tGt6fMhdAu8nQj5jv0tMb6iedxeXc3eAwgwRIwIME8hqgBK9oZclDIvp27DORAAl4lYC+vf1cL6J/SjL6RRn3CSwLKokPWiE4hyBdqt4gYIbA069O3rOziS0DD9vBbMLOgiLtIFiG2XoI0sWbgOAcllZjJice7IN7ceIhMshDWXxdex/5mKGIoKedl2yLpeII1MUHHG0ub6ze2WUpN9qDU7IH1iAIivqjhpQlDTyiLRKCe1jmPWnkAGs2JeQh3062HCyjhh12vj1jFPbaedlsbT0YQ7YeBKnBATx609NbELNfCYNV2fRLEdpmr5KzKLNnSAkkQAJ5JzB51CDB/Slv/hYDlbmBrR/RgcCXGusnn9B4034v5EYmpZAACZCA8wnkPUAJBMFQYJbZcqm3gcA3CXiQwIqOc7wIrsWp1LIj7ijlXQTkMGsQQSv7PoBf2rdc5j+/wZIRH7i0MpJ84IEys+5fIwja2TJmHhQRLNeF/CRN8p4V7w9sqqkqkzue29AlKDhxxAC54rhhgge6IDBoB/RuerrBsi/ZknAsv8YybMzGTLyXI+6viWAvfEc9BOrO/u1qS9aDF9ZY93NEGbiccttKKz/xAyxxD0Ysc4YMuxyzIzHTFcu4bTvtMnuLfJSjHurb+fFb6EV/x9uOe2XCTtgbXzeb/UQ98B9L3uOX/EM+OMbfgxIMVza2CNqjPD71Ly3If9nxKrlPAiRAAiRAAikTOHB0e6Dyv88dI0dx6XfK3OyKWuQeJTINgckNN0z4PzufWxIgARLwC4G+v+3kgESNUk2xtthlORBFESRAAg4jgHMb53ixzVJKbU20AQEnBIQSgz241+Dkq94VBLTQBkFE+x6A2KLsir+slZGXL+kSKOpJHmTYZWiPhLYItqEMCToS86AfumAP6tjJlpVodyoy7LawIT7F64Y+6L312UbBNr4MNtgywA77yItPmAWIIGO8fHsf91Pc3tTWWd320S7vSVe8r9hPrGff8zIx8JjIJLEtjhP9QBvbHmzBAHbaRidrAw6QgzK7HraQlWgr8pFQBvl2Anfk2wmy7LL4bWI9u/6g/kF7l1sSIAESIAEScCyBCXsNlKtOGSn/892x1sN0wgNLHGtr8Q1TG/DwG9WmohvqJ53VUD/pxaLbRANIgARIoEgEChKghG9jB5c8Kkpdg30mEiABjxAw57R1bjvAHR3Tmx1gBk3IEwEsUcfMwvigb55UOVYsZls61jgaRgIkkBYBViYBPxAYMbjMepjO32ePkyu/OlKm1Azyg9sp+ahEPyMqcE5j/cSqDfX7zW6YN/H9lBqyEgmQAAl4mEDBApRgGA2p2Wa7yCS+SYAE3E9gUcc57QxPlN7oDENoRS4J4EFDWKKOZdg//vMn6Yj2XN3wQM6g9FynpuOQSqcy65IACZCAswgcs19E5p1TI/ddHJVzDx8qNdX9nWVgAaxRSv1LifrPmOz+XEP95BmNcyfcVQC1VEECJEACriFQ0AAlqASC6kKzjZnEt+sJ0AEfE4h1nMvOQaCl/caJzrHIk5ZgBiOWOmObzEEshR53xVLpqTxZm97ysNwZy58Tl2H31sarZZWDuETOq32bkl86pVqsRAIkQAKOJjC6qr9859+q5N6LovKb82rlm9OrZMzQfo62OTvj9BIR/V8xFZxqfnAd31A/8aqN9QcuzU4mW5NAsQhQLwnkl0DBA5RjytWbovUF+XWL0kmABPJKwJzD1rmcVyXpCldr023B+iTgJgJ7lJe6yVzamjcCKm+SKZgESMABBHxkwvgRA+SCI4bKPRfWWTMrv/uVYXLI2JD0c/dD4XaJqEe16FmYKdlYP3miST/eOHf8K8IXCZAACZBArwQKHqCENdFIcL4JUs7HPhMJkIDLCGg93zqHHWa21rGPHWYSzSGBnBLYI8Ql3rkC6m45nErp7v6j9SRAAskIYGblaV/YQ647c2959orPya3njJbzZ1RbAUtnP2RHbRATkBTRV+i21sMb6ycNbKyfeNyG+sn1nCkpfJEACZBAWgSKEqCEhSbAcb4S9TL2mUiABNxBAOcszt0UrC14FRUIrC64UiokgQISGB4pK6A2qiIBEiABEiCB4hHYv6ZczvlitRWwxEN2Hri0Tn4xcy9rSfih+1TIyMGF/z8ROqH7oNpBj4tWp+lAbB8TjKwy6bjG+slXb5h3wHPFI0bNJEACJFBUAjlRXrQAJazXATlXtOzEPhMJkIDDCZhz1TpnHWpmTHavcqhpNIsEckJgeKQ0J3IohARIgARIgATcRmDvIf3kiAlha0n4tWeMkgXfHSsLfzreWhp+w1mj5AfHDZdvmYDm8QdUCoKIE/caaD2IpzpUKqEBQWvZeDAgnS/sYyk5ylAHD+1BG7SFDMiCTMjGg32gCzqvPXPv+Y9dUntM440TH9hww37LOwUWZIdKSIAESMDbBOIu04V3NFqhlgSC6luF10yNJEAC6RLAuYpzNt12haq/cadeUShd1EMCxSAwcrCXHyJQDKLUSQJJCDCLBEjANQRKgkqwNPwLdRVy8kFD5LwZ1fLjE0cIApjzzx1jPYjn4e/vI0/8aF9r2fgLP5sgL/5ne8I+lpKjDHXw0B60QVvIgCzIhGzogC4D5tVoKHi+2fJNAiRAAiSQBwJFDVDCnzEV6k8SUD/FPhMJkIBDCZhz1DpXHWqeZdb8KbvNlkFKA8Hpb9qXPoGRg8uk48tR+o3ZwrsElHENyWz4JgESIAESyCMBJc3mx/pz86iBokmABEjA9wSKHqBED0Qr1C9E1N3CV64IUA4J5JCAurv9HM2hyLyJ0kvzJpqCSaCIBEZXcfZkEfE7VzWel6Px4VwTaRkJkAAJeIGA1rFzx5Srt7zgC33wJAE6RQKeIOCIACVIRsPqbLNdaBLfJEACziGwsOPcdI5FvVuypPdilpKAOwmMqe7vTsNpdQEIYAolUgFUUQUJ+JoAnfcrAaXUf9WFS/7oV//pNwmQAAkUioBjApSWw63qTNHCB10IXyTgAAI4F3FOOsCUlE3QgTdTrptBxel15fLmVeNk4eyxXVrPPXWkrLlugsw+emhnPvaR1zB3otjpwQtqOsuT7UAu5D96aW1nG8iALNSfOSUiH/x6fDf9dr4t37bT1hsvA3KQYLNdji10Ix8JcqAHcu1j1EE+jpGwjzw7xbePL4c/sAd5drLbJiuz66ANym358VvYbtfDvl0W76fdPtEuux22sMP2M7G+fZxMpq0PW+iHrHynumE+CVDmG6Rn5XMWpWe7lo6RAAkUl4CWh2pD6sfFNYLaSYAESMAfBBwVoIwOUR9ppU436JtN4psESCAPBFIU2YxzEedkivUdUU0H295wgiEIKF4yo0oWvLpZqme9baV7Xtok08eWS18BreHhUhk5uFROuXWl1e7l93cIZEHmgsWb5eNNu2VEZanYwUP4O622XMpKlLyyaqeVf9d3RiE7qQwUIDB35sGVAptg30X3fGTJTBbMg57xI/rL9U82yCm3rURzK0A6tXaQlRffHgFFBPasSh0fQ8pLZFp0UMeRCMqjQ/tervyrk/eUiv5BgW3QgQQbWto+C8SAZbwf8aw6FWa4c/IBEavl6XeskjmPrxdwSOQKftAPO6zKefwYO5wByjzi9Y5oTqT0Tl/SExIggeITUPIvFVPnFN8QWkACJEACmRNwU0tHBSgBri6sXpJY7DTsM5EACRSJgDkHrXOxSOozVbvhhv2Wi6gNUuTXcZPCsnF7q/z59c2dlmB/7ZbdMmX0wM68ZDvbm2Pyy7+tk4XvbbeK659qtGRBJjIWmyBkeb+AICiJYyTIhL5FK3bIaQdVIiupjM8b3Qi07T9qoCxcvl1mPbDGqovA58NvbLGClCi3Mjs+oKe5VQtkIwuB0pqqMiv4isAd8uz2CK7agT3kwxfYBb04RkKwsp8JpoIFjpMlBDFDAwJWMBayk9VBHvyGHLDFMQK02A4LlWKTVYLsFeubxe4HcEUQ+N6XN3Xmgd+ydc1y4v5hK4CZlcJeGocHlsjeQ/oO6vYigkV+IYD4vfKLs/STBEiABPJIQEmLCU6eXTtYbUlBC6uQAAmQAAnkgIDjApTwKVpZ8pBW6t+xz0QCJFBYAjj3cA4WVmtOtb2cU2kZCJs+Z7lMvupdK5CF2XUNcyfKgxfWCAJ4fYnb1tQm67a0dlZDgGzrrlhn8BDBOATlEEBDJQQUMaPSDqZVm+BcMhmwBzMgx1T1s2ZbfvjpbjTvTAi2jfnROxIfEBwyqES+tG+52LJR2Q7+rdvatf2i97cLApJ7D+4aHHxrzS7BjEkEHdEewcrGbW0Cn3CcLMHnZ5ZuFwRCERBNVgd58ZxxDNnYJtqGvHQSdIKpHfCE7fABwVY7UGvLQ8AYgUtwtfNyvZ0wsvegdq71UZ7LCSBI6XIXkpvPXBIgARIoIIGY+mZtRC0uoEaqIgESIAHfE3BkgBK9UhdSvxGlfoh9JhIggQIRMOecde4VSF1+1MRezI/cz6TuM6xf5z0iEXzEMt/PSsW6FyXuXWiXYbYilmwjsBhfL9k+AncI0MWXNcQFA1GGgCECaAhOYoYjAmQIpiGQhpmH8W0T9xFgLAv2MMUqrjJmaf78pOFWcBKBTbsoMQBp5/e0fXtNk2DGJGZOwj4E+hDU66m+nY+AKZZXnzG1spP194+slmS2Y8k6WGMJPZZ52zM7ISuxr9AvCECiLFlCfSypv+O5DdbS7vg6CDAj0Axddkrs+/j6udqfsBeXd+eKpW/k9H2K+wYFHSUBEiCBdAkopX4UjagH0m3H+iRAAiRAAtkRcGyAEm5FQ+paielfYt8riX6QgGMJmHPNOucca2Bqhum2thdSq5l5LSzrxT0R7YR7EdrSEIRDUA2z7RCURJ34AJ9dr6ctAoyQEV+OWZHxxwhGIiiJ4CRmUkJX4sy++PqZ7GM25E8fWmvNfoy/N2XizMu+ZK/c0CyYMYnZjVj+jftKYrZlX+1QftkRVdasU/AFx8R7UKIOEvja5bg3JgKWyEdK7CsEMBGA7ClIifrznm607vuJ2a+QYSeUQU9iGnn5km7BTLtNLraT9+IMylxw9JUMzKJE8pXTdJYESIAEsiegtb6tNqTmZC+JEkignQA/SYAEUifg6AAl3IhWBq/Uom/APhMJkEB+COAcw7mWH+mFlbph3gHPGY27TCrKe1i4xHq4S+JMSMwgxANj+jIKATzIsOshWImgJR6OYy+/RjASQUksv8ZMSiyHxsxKJMyuTJQBWQgy4iE2G3e0Jl2KjYAdZhfGB+VQF7Ixq9AMlYBSAAAQAElEQVTOt5dPI+AIuXZCsBSzLpMFMDFjEjMnD60b1Od9JW15mB2Ke2UiKIjZlHa+vUX5B78eL/HBSJtLYkDXboMtgrvYJtqPPDthBubKxpbOe0vaXMEaeu162EI/7EjMR1kuUr/SgOxfU54LUZThNwKYRanw4TfH6a8PCdBlEsgNAaX+WhcJXpgbYZRCAiRAAiSQLoFAug2KUb8uHPy+julbiqGbOknA6wRwbuEc85af6pli+YP7R+IekPHBLAQZMasy2fLkRDsR5Lt0RnVnNp5mjcDm39767B7tCJghcIglx6gYPyPx/lc3IUuuOG6Y9cRsHCC4iCAj2uABPG+s3tnlieK2fQh64h6XaGMnBAcRJLQfBGMH7zBTEUFN1ENwDuVYwp7YHuWwD0HTUUPKBMFK5PWVwACzROP9jm+DYC38iLcDMzTBpDcddmDSDlTGy4zfv+npBusQdmAnGVf4D/2wA/agXq7TFMcEJ3PtGeUVhIDmNMqCcKYSEiABLxBYvGOnnOEFR+gDCZAACbiVgCsClIBbVxm8WETfjn0mEvAkgaI4pW9vP7eKojxvSrXEnsqb8D4EI3h48T1rBEHKW87cy7p/4oMX1giCgwj0xQcuk4lCkK9/qbLa4T6HqD/r/jXdlhAj6Idl2PEzKyEPgbKzf7sau9aDeSBj5kERwfJoBBtRgCXRWDaN+yeiHPZhxicepAP7USc+JQbrps9ZLlgqjXtCoj38RJCup/awCXbCXtgdLzvZPgJ/eEAOZjEiIJqsDvLgB+rYdsAf3O/T9hN1EJiFjXbCfSoXvLq5G0/UjU+w+eE3tgjaI8CL40Su0AtZsCO+bS73p4zh8u5c8qQsEiABEiABEkhC4COt1WmTh6kdScqYRQIkQAL5IUCp3Qi4JkAJy6Ph4AUMUoIEEwnkgoC+vf2cyoUsZ8nQ0vpEPixC8A5BOATo4uXPemCNxN+H0K4Xf69C1EG7MT96RxDsim+fuP+9Bz4Wu21P9cdU9RPMMEw2WzBRf7xtti7YY+vAFrbZZQi4xeuFvThOrIN2dkIbuz22OEYbtMUx2iYegyVsRXl8QlASNqNNsnzYbuejjm0DttCLMsiFfOQlJrs96to22fUhD+2RUA9tscWxXQd5drLLUJ6PdHCUy7vzwZUySYAESIAE/EEgBS+btFKn1kXU+ynUZRUSIAESIIE8EnBVgBIcEFDBklTsM5EACWRGAOcQzqXMWju/1cb6A5eaHzOWON/SzC3EUuVkS7Izl8iWTiMwZmg/GV3FJ3g7rV9ca4/O23Jv1yKh4SRAAiSg22JfrwupF0mCBEiABEig+ARcF6AEMixJ1XxwDlAwkUDaBHDu4BxKu6H7GjziPpN7svizfDyUBcuV8QAZ3E8Ss/o+K+WelwgcOjbkJXfoS7EJ8IE5xe4B6icBEnAcAXV23eAST/696DjUNIgESIAEUiDgygAl/LIe6hHTv8R+ThKFkIAfCJhzxjp3fOBrTJU85DY3sbwYy5J7CzpiWTKWF9tLk93mI+1NncAX92WAMnVarEkCJEACJEAC6RBQl0bD6u50WrCuxwjQHRIgAccRcG2AEiSjlcErRakfYp+JBEigDwLmXLHOmT6qeaV449zxryil/uUVf+iHvwjUVPeX8SMG+MtpeltAAlzuXUDYvlZF50nAiQS01j8xwcl5TrSNNpEACZCAnwm4OkCJjouG1LVaqX/HPhMJkEByAjhHcK4kL/VwrpYFHvaOrnmYwIzPhVP1jvVIIAMCyrRBMhu+SYAESMBXBNTVdZHgr3zlMp0lARIgAZcQcH2AEpzrQuo3Eot91ew3m8Q3CeSYgKvFNePcsM4RV7uRmfFt0vJAZi3ZigSKS2DGhIriGkDtPiCgRRSDlMIXCZCAfwgodX00rK7wj8P0lARIIDMCbFUsAp4IUAJetLLkIS3qcNGySvgiARIQnAs4J3Bu+BXHxvoDlyrRz/jVf/rtTgJTagbJ6Kr+7jSeVruNwCei9Hy3GU17SYAEPECg4C7oedGQurzgaqmQBEiABEggZQKeCVDC47qwekna1BfN/kKT+CYBPxNYiHPBOif8TMH4rlWQN0A3HPh2D4Gj96t0j7G01NEE+jROy/ejoeD5Wuvb+qzLCiRAAiTgUgK4xkXDwUtdaj7NJgESIAHfEPBUgBK9Fh2iPoqGAyZIyaeygQeTHwmou3EO4Fzwo/eJPjfOnXCXiNog+XlRKgnklEB4YIkcs18kpzIpjASSEVBK/S4aVvejrC4SvFC0vh37TCRAAiTgKQLm2mZd4zzlFJ0hARIgAW8ScEGAMjPw5o/usyWgfppZa7YiAZcSMGPeGvsuNT9fZmtp+12+ZFMuCeSSwPEHMDiZS56UlZyAErUqtvvTWfGl0UjwAswyis/jPgmQAAm4mQCuabi2udkHf9pOr0mABPxKwLMBSnRotEL9IhBQp4qWnThmIgHPEjBjHGMdY96zPmbhWKAtyHusZcGPTQtH4KQDBxdOGTX5lkBMyXfrhgzZmgigfZaRnpeYz2MPEqBLJOB5Anpe+zXN847SQRIgARLwDAFPByjRS2Mq1J8kqKYqUS/jmIkEvEbAGttmjFtj3WvO5cifhnkT39ci9+RIHMWQQEoE0q101KSIjBhclm4z1ieB9AgodV1dSP21p0ZR3KdNqet7Kmc+CZAACTiegLmGWdcyxxtKA0mABEiABOIJeD5ACWejFWpJbVgdLJpPqgQPDyW6YsY0xjbGOGH0TsBc7G7pvQZLSaC4BL72ec6eLG4P+EL7i9GQ+kFfnpo6l4uoq4UvEiABEnAdAXV1+zXMdYbTYBIggb4JsIbHCZjv7B73MM69aCR4vglSnm+yYibxTQJuJhDDWLbGtJu9KKDtDfWTXhTRjxRQJVWRQMoEDt2nQibsNTDl+qxIAhkQ0LGYujDVdtGwukJr/ZNU67MeCZCAVwi41w9cs3Dtcq8HtJwESIAE/E3AVwFKdLUJ6MwPBNUBZn+RSXyTgBsJLMIYxlh2o/HFtFkHgnOLqZ+6SaAnAqdN26OnIuZ7kUAxfNL6P8ZWqn+mo7ouEvyViLpU+CIBEiABxxNQl7ZfsxxvKA0kARIgARLogYDvApTgMKZcvRkNBw4Rpa7BMRMJuIaAGbMYuxjDrrG5SIYmU7vhhgn/x1mUycgwr5gEMHvywNGDimkCdXudgNbzM/1RKxpW80TU2cIXCZAACTiWgDq7/VrlWANpGAmQAAmQQAoEsglQpiDe2VWiITU71hY7zli5wiS+ScDJBFZgrGLMOtlIV9gW0/xhwhUd5R8jzzqEsyf909uF91SLvGKCk7i9TcbKzRf/u3Vb7AQjoMkkvkmABEjAKQSacG3CNcopBnncDrpHAiRAAnkl4OsAJciOHVzyaDCkJoro23HMRALOI6BvxxjFWHWebe6zqPGm/V5QIve4z3Ja7EUCX5kUkcmjOHvSi33rCJ+U7Aq0qXNzYUvd4JJHtFJfMrI+MonvvBGgYBIggRQJfIRrEq5NKdZnNRIgARIgAYcT8H2AEv1To1RTNBy8QGKxr5pjzqY0EPh2BIEVGJMYmxijjrDII0a08em0HunJDN1wULOzv1jlIGtoiucIKPXt2sHq7Vz5VRdSL2qt/s3IW2wS3yRAAiRQLAKLcS3CNalYBlAvCZAACZBA7gkwQBnHNFpZ8tDmkPqcUooP0ojjksku22RHAGMQYxFjMjtJbJ2MwMb6iUu1xLjUOxkc5hWMwFmH7iGjq/oVTB8V+YuAFv3zaIW6P9de10XU+zt2qcNFqb/mWjblkQAJkECfBMy1B9cgXIv6rMsKJEACBSNARSSQCwIMUCZQnKLU7tqQ+p6OtR1uihaZxDcJFJLAIow9jEGMxUIq9puu8s3hnxmf15jENwkUnEB1qFT+/fChBddLhf4goETdVxcO4hqXF4cnD1M7oiF1otb6trwooFASIIFkBHyfh2sOrj24BvkeBgGQAAmQgAcJMEDZQ6fWVZY+Fw0HDtGiZ5kq203imwTySWA7xhrGHMZePhVRdjuBVXfW4GEPV7Yf8ZMECkvgvC9VS1mpKqxSakuBgPur4KE4m96TswvhSV0keKFS6keF0EUdJEAC/iaAaw2uOf6mQO9JgARIwNsEGKDso3/rwsH65uaddaL1/D6qspgEMiNgxhbGGMZaZgJc1spB5jbWT7pTRD/iIJNoig8IHLpPhRy7f6UPPKWLRSDQEBB11pQpanehdNeG1BzR6jRR0lIondRDAiTgIwK4tphrjHWt8ZHbdJUESIAEPEMgDUcCadT1bdXx1eXropHg+aLUoUrkSd+CoOM5JWCNJTOmMLYwxnIqnMJSJhCTwOyUK7MiCeSAwEVfHpYDKRRBAt0JqKA6ozas3utekt+caEQ9oGLqEFHyr/xqonQSIAFfETDXFFxbcI3xld8ZOMsmJEACJOAFAgxQptGL0ZD6R204cFQgoE4VLW+l0ZRVSeAzAmbsYAxhLGFMfVbAvWIQ2IgH5ujY5cXQTZ3+I3DJkUP5YBz/dXuBPFZn15arpwukrJua2oharFrVNPP30UPdCr2RQS9IgAQKSUDLQ7im4NoifJEACZAACfiCAAOUGXTzmAr1p2gkMFlpdaFpvtokvkkgFQKrMWYwdjCGUmnAOoUhsOHG/a43X6r/Xhht1NIzAW+XHBytkDMOqfK2k/SuOASUmh0Nq7uLo/wzrbWD1Rbzf9xXlVL/9Vku90iABEggPQK4huBagmtKei1ZmwRIgARIwM0EGKDMovfML3q3RcOB0aIUZl+ty0JU4ZpSUzEIrMMYwVjBmCmGAdTZNwEdjH3XBCnx4Jy+K7MGCaRJoKxEyaxjuLQ7TWysngoBpa6LhtQ1qVQtVJ3akPqxltg3RElzoXRSDwmQgAcImGsGrh24hnjAG7pAAs4gQCtIwEUEAi6y1bGmmi8G15v/SEeK0j80f4x/4lhDaVhhCSj5BGMCYwNjpLDKqS1dAhtu2G+5KHVRuu1YnwRSIXD5sXvK3kP6pVKVdUggZQJKqd+Z/19+kHKDAlasC5f8MRBQnzcqXzWJbxLwNAE6lxMCr+KagWtHTqRRCAmQAAmQgOsIMECZoy4zXxLaoqHgtdFQYISI+q6IrDCJb38SMH2vvouxEDVjAmPDnxjc53Vj/cTfKZH57rOcFjuZwEkHDpbjD+BTu7PsIzZPIGD+b3nQ/AD2nYRsRx2OKVdvRcOBz5sf63hddVTP0BgScBgBpefjWoFrhsMsozkkQAIkQAIFJMAAZR5gR8PqJvOfbJ2o2DlK1Mt5UEGRDiRg9bXpc/Q9xoADTezDJBaDQEP9pPPNdrFJfJNA1gT23XOAzD5hz6zlUAAJdCWgnjDBya91zXPukfmx7nzRCtdW7VwraRkJkEARCGhcG6xrRBGUUyUJkAAJ+JuA87xngDKPfRINldxVG1YHa1FfESV/zqMqii4mAdO36GP0Nfq8mKZQkLA2nwAAEABJREFUd24IKK2+I1p4P8rc4PStFNx38scnjfCt/3Q8PwSUUs/3C8lX8yM9f1KjETVfx9SBIuol4YsESIAEzLUA1wRcGzwNg86RAAmQAAmkTIABypRRZV6xLqyeiIYCp7QqNU6UukaUNGYujS0dQQB9aPoSfYq+RR87wi4akRMCDTdOfEtEnSN8kUAWBK786kiJDu2fhQQ2JYEEAkq9FKiQE/dSaldCiSsO6yrVG9Gw+oIWXZ9LgymLBEjAXQRwDcC1ANcEd1lOa0mABEiABPJJgAHKfNJNkD0upJZFQ2q2CWhVa1HfFC1PJVThodMJmD5D36EP0ZfoU6ebTPsyI9B448QHRPQVmbX2XCs6lCaB82dUyxETwmm2YnUS6JmAEvWqVnJCjVKbe67ljpK6cHCWCigsUV/nDotpJQmQQI4IrMO5j2tAjuRRDAmQAAmQgIcIMEBZpM6sC6s/RCOBL8d27/5cQNQvRGRFkUyh2r4JrEAfoa/QZ+i7vpuwhhcINNZPvlrxoTle6MqC+oCH4pzzxeqC6qQybxNQJji5s2nH8XUVyjMrMGor1IMSUJPND0HmxyBv9x+9IwESAAH9AM5569zHIRMJ+J4AAZAACSQSCCRm8LiwBMbu0W/pmLD6aTQcqBOtZpg/1G83FnjmC4jxxa1v0wf6dvQJ+gZ9hL5yqzO0O3MC7Q/N0Y9kLoEt/UTg0H0q+FAcP3V4IXxV6qVYQI6dOLR8fSHUFVJHtEI1RMPB08z/tf9h9PK+vwYC3zkmQHFOINCEcxznOs55JxhEG0iABEiABJxJgAFKB/VLNKKeMf95XxANB6qVqGNFqf825jWYxHdhCDSAOdijD6Lh4AXok8KophYnExgUCX1dlCxyso20rfgEJu49UK7++t7FN6TAFlBd/gjggTjBCjnaSzMnk9Ey/9feIaImGn/5Y5DwRQLeIdB+TquJ7ee4d/yiJyRAAiRAAvkhwABlfrhmLbU2rB6LhtR50XBgqPnVcYYWfYMRutQkvnNLYKnFVqsZYA3mYJ9bFVlLo4AiE1h1VU2TlARPMWYsMYlvEuhGYMzQ/vJfp+4tZSWqWxkzSCAzAuqJsgr5ihfuOZmK/9GwWlEbUieI6EvMD0LNqbRhHRIgAYcSUGLOYX0Jzmmc2w61kmaRAAmQgFMJ+NYuBihd0PXmV8dn6sLB75sA2ueCSu0ror5rvgI/Ilp2Cl/pETDMLHaGIViCqcU2op5JTxBr+41A47Xj16lSdZLxm/eLNRD4/ozAyMFlcs3pe8uQ8pLPMrlHAlkQUEo9GA2rr+yl1K4sxLiyaTQcvFnH1HjzN85fXOkAjSYBvxPQ8hecwziXnY2C1pEACZAACTiNAAOUTuuRPuypCal3zZeWm2rDgROikcAgHWs7XET91Pwh/5Qo8d0XGenrBSZanhLDCKzAzGIXVjeBpfBFAmkQaLh24vsxUSeY821lGs1Y1cMEhkfK5NozRsmIyjIPe0nXCknABCd/VxtSXyukzrzpylBwXUS9H40ETjYsvm1ENJrENwmQgPMJNOKcxblbZ85h55tLC0mABEiABJxGgAFKp/VImvbUVZY+ZwKWv4hGAl+OhgIDtagvaNGzRNR9IuLHmV7GZ3UfGIAFmFhswuoXYGWY8E0CWRHYWD9xaUypY40QM9bMZ5HfVF88Apg5ecNZo2R0Vb/iGUHN3iKg1HUmOPkdbzmVuTeGxe93Y+VI+z25MxfEliRAAvklYM5RnKs4Z/OriNJJgARIgAS8TIAByr5711U16sLqpbpwsD4aVmdEw4G6NqWqAlodKVr/0ATt/qhE/qlFdrvKqSTGwod2X/Qf4Rt8hK/wGb7XGQZ1hkWSpswigawJbDRBSlWqvmIE8Z6UBoIf37jnZP03RzM46cfOz5fPSs2OhtQP8iXerXL3DamNhst5IupoEXndJL5JgAScQ8Cck+ponKM4V51jFi0hgawIsDEJkECRCDBAWSTwhVK7T0htGBNR/xuNBK81Qbtv1IYD+9eFA2WtSo3TSp0oSl0uom83Ab8njU3LTWo2ySlv2LK83TZ9O2yFzbAdPrT7EvwGfIOP8NUphtMO7xPAcm8pDX5ZlCzyvrf0MJ7AxL0Hyk0mOMll3fFUuJ8dAXW2+YJ/TXYyvN06GlZ/j4YDByqlfmSuu7u97a0fvKOPriagZDfORZyTODdd7QuNJwESIAEScAwBBigd0xWFNWRcSC2rC6m/mi9E10fDwQvqwoGjouHAPib1DwTVMNGtU8wfHsdrHft3rfVPzP5cE8i8W4k8YvafN9t/GotXmC8Jn5jtJtGy0wQS8YUhZo7td8zKM2UmY1NH3RVo2yHjEUumUnOhQxtdJv94MbphA2wxaZ9224IXwFbYDNuNPL5JoOgE8OCcQeGKGWYcm7FcdHNoQAEIHLpPhdx8do07HohTAB5UkTWBBhVUR0TD6u6sJflEQG1IzQmUqjpz3SUzn/Q53XQaAX03zkGci06zjPaQAAmQAAm4mwADlO7uv7xYP6ZcrY9Gyl4zf3j8rS5S8pu6SPBXZv970XDw7Npw4ASzf5jZ7h8NB+qiocAIsx0cjQQG1YUDZWY/aJLqSEErz5SZ48EddevQtkPGCVHIDKnvQQd0mfy/RY1u2JAX53IslOJIYNVVNU2N9ZNPMIH3+aThbQInHTjYeiBOWYnpbW+7Su8KQMD8gPeKEnVobbl6ugDqPKVizAC1Gn8/aN12lHGMs9gNBL5JoAAEFuGcw7mHc7AA+qiCBEiABBxHgAbllwADlPnlS+kkQAI+IdBQP+l8EX2FT9z1nZvnz6iW2Sfs6Tu/6XB+CJjA5H1b3jPBybB6Lz8a/CG1LlL6ZDQcOES0Ol+UrPGH1/SSBApMAOeWOcdwruGcK4B2qiABEiABEvApAQYofdrxdJsESCD3BBrrJ19tviifJlqaci+dEotBALMlfzFzLznni9XFUE+dHiSgRf+8NqzOmDJF4bYoRfLQW2qjETV/83I1BmyNZ20m8U0CJJA9gTacUzi3cI5lL44SSIAESIAESKB3AgxQ9s6HpSRAAiSQFoHGGyc+oERNFZHFaTVkZccR2HfPAfLb82rliAlhx9lGg1xIQMkuCajT68LBn7nQesebjIAv2OpWNVqJutXxBtNAEnAwAZxDOJdwTuHccrCpNI0ESIAESMBDBFwdoPRQP9AVEiABDxFouHHiW431kw5SIrwvpUv7Ffeb/N35tRId2t+lHtBsJxGw7jfZqqZGK9T9TrLLi7bUDVFrasPqIhVUk7Toe73oI30igXwRwDmDcwfnEM6lfOmhXBLIlADbkQAJeJsAA5Te7l96RwIkUEQCDdZ9KdV3uOS7iJ2Qpmos6f7xiSN4v8k0ubF6LwS0nl8XDkytHaze7qUWi3JMoLZcvV0XDp6plZpmrsF/ybF4L4ujb34koOUvOFdwzuDc8SMC+kwCJEACJFB8AgxQFr8PaAEJkICHCTTWT/ydDsYmmy/If/ewm55w7eBohfzhwqgcf0Blnv2heJ8Q0KL1+dFI8Hyf+OtIN+tC6sVoJHCyjrUdLkr91ZFG0igSKBYBc07g3MA5gnOlWGZQLwmQAAmQAAmAQAAfTCTgOQJ0iAQcRGDDDfstb7xx0tFaxy53kFk0JY7AJUcOlbnfGCV7D+kXl8tdEsiYwIuxmDogGgnyNg8ZI8xtw7rK0ueiIXUigjHmB6OHciud0kjAZQS0PIRzAecEzg2XWU9zSYAESKA7AeZ4ggADlJ7oRjpBAiTgBgIbbtzv+pioz4noR9xgrx9sPHSfCrnv4jo545AqP7hLHwtBQKnrouHAtLGV6p+FUEcd6RFAMCYaCXwVy1nNtfj+9FqzNgm4nYC+H2Mf5wDOhXS9YX0SIAESIAESyCcBBijzSZeySYAESCCBwMb6iUsb6yefYLK/ZdIak/guAoHqUKlccdIIufaMUTK6irMmi9AFnlOpRK0yX/xPjIbUD7Jwjk0LRADLWaPh4OkqqCaJ1pzpWiDuVFMkAmaMY6xjzGPsF8kKqiUBEiABEiCBXgkwQNkrHhaSAAl4j4AzPGqsn3TnoM0VdVpi1zjDIv9Ycdahe8iCS8fKsfvzXpP+6fX8eqqU+l2s9dPJ5os/73GYX9Q5l44HgkQjwfN1q9pLlPqVUbDJJL5JwAsENmFMY2xjjGOse8Ep+kACJEACJOBdAvkJUHqXFz0jARIggZwRWHVnTdOG+v1mY9m3ErknZ4IpKCmBr0yKWMu5L/ryMCkrNcST1mImCaRBQKlPRNTptSH1nbohQ7YKX64lUDdErYmG1E82v6eGiuhLRMvbrnWGhvubgDV29SUYyxjTGNvCFwnkmwDlkwAJkEAOCDBAmQOIFEECJEAC2RDAsu+G+klnSSw23Xwx5v0ps4GZpC3uM3n7t2vkZ6eM5HLuJHyYlRkBrfVvgxUyPhpWvI9hZggd2WrKFLU7Gg7eHI0EJimljjdGPmySI940ggT6IPAwxizGLsYwxnIf9VlMAiRAAiRAAo4iwAClo7qDxpAACfiZQONN+73QWD/5BB0IfImByuxHAgKTN3+rxrrP5ORRg1IRyDokkAqBZVqpk+oiwXNrlNqcSgPWcSeB2pD6WzQcOCmg1DjRGrfjaHCnJ7TawwQaMDYxRjFWMWY97CtdIwESIAES8DgBBig93sHOc48WkQAJ9EVgww0T/g+BSiUyTXPpd1+4upUfNSki/33uGCsweeBoBia7AWJGxgS01r82QYBxdSHFWXUZU3RfwzEhtSwaCc42fT9UiTrLpCfd5wUt9hIBjEGTzsKYxNjEGPWSf/SFBEjASwToCwmkToABytRZsSYJkAAJFJRAQ/2kFzfUTzpLtalo+8N01IaCGuAiZeGBJYKH3/zPd8fKVaeMlAl7DXSR9TTVBQT+LlpNqYsE/58LbKWJeSRQG1b3mHRUUKl9RfTVJki0Mo/qKJoEOgm0jzV9NcYexqBJn927urMWd0iABEiABEjAvQQYoHRv39FyEiABnxBomDfxfTxMp7F+YpWowDlK9DM+cb1PN6fUDJIrvzpS/j57nODhNyMGl/XZhhVIIFUCJiCwSkSdHQ0Hjo5G1GvCFwl0EKgJqXej4eAVJkg0RkQdY4KVd4tIs0l8k0AuCZgxpc3YUsdgrGHMYezlUgFlkQAJkAAJkIBTCAScYgjtIAES8D0BAkiBQOPcCXc11E+eEZPdnzPBk/9USv0rhWaeqlJT3V/OPXyo3HdxVOadUyPH7BfxlH90xikE1C/GhCQaDSsTHHCKTbTDiQTMGHncBI7ODoaUuRjFzjbXZT7szIkd5SKb2sdQzBpTGFsYYy4yn6aSAAmQAAmQQCoEutVhgLIbEmaQAAmQgPMJbKw/cGlD/cSrGuZOHB9Twaki+r9MWuJ8yzOzcMzQfvLN6VXym/Nq5d6LovKdf6uS0VX9MxPGViTQKwF9Z6lWtSYg8FMTJGjrtSoLSWcBcyEAABAASURBVCCOQI1STdFwyd21IXWCDqhq0eo/TPETJvFNAqkQeAJjBmMHYwhjCWMqlYasQwI9E2AJCZAACbiHAAOU7ukrWkoCJEACSQlsnDv+lcb6yT82aWJMdn9Oi54loh4VkV0mufLdrzQgh4wNyXe/MsyaKXnPhXVywRFDZfyIAa70h0a7gsCjotQh0XDwW6Mi6gNXWEwjnUEgiRV1FaoxGlF3RMOBr0hADRUdO88EvDmzMgkrP2dZY8KMDYwRjBWMGYwdPzOh7yRAAiRAAv4lEPCv6/ScBEiABLxHADMrN9RPrm+sn3hcY/2kgbqt9XARfYVYAUsnP2RHbagOlb16+rQ9Vt16zmh59orPyXVn7i2nfWEPa6ak8EUCeSJgAgTPK1HHmeDAcdGQWpQnNRTrYwLRCtUQjZT8N2bFNTdvqDDBytPMdRm3Dmj0MRa/um76XN+NMYCxgDGBsYEx4lcg9JsESIAESIAEbAIMUNokuCUBEiABDxLYMO+A5xrrJ1/dHrCcWKUDsX1Eq9PMl2MsCcdsnhVFcNvo1Ea3/i/YApuMfVXv/Hzc52/6+p41+40eOFNEvSR8kUBeCaiXtI7NNAGCw2rD1ozjvGqjcBIAgfHV1dtNQOqBaDiIhy9VB5T6orkeXy1aXkU5kwcJWH2rr0ZfR8OB6ij6PlLyAMaCB72lSyRAAu4hQEtJwHEEGKB0XJfQIBIgARLIH4ENN+y3vPHGiQ+YoCWWhJ/QWD+prnFnSxmWhhutx+hY7ALzRfmXovVvzZfmR8z+ItX+IJ41omSTqbPL5LeZbcdbY39XR9kaq66WRaaOaat/K1p+ackUOQY6oMvSWT/Z6J78Y9gCmzqEWZu6SMn/RMPqC4GA+rrJeNEkvkkglwRexNjCGMNYy6VgyiKBdAmMCamFJmB1RTQS+HwwqIYrUWeZ6+jvzHZlurJY3xkE0HcdfXhWMKiGo2/Rx+hrZ1hIK0iABEiABEjAmQQYoHRmv9AqEiABEigcgflTdmNpuAkcPr7hpv1ub7xx0pWNN04+txFBxBsnHYIH8TTWT9qrce6kwWY7sLF+cklj/STVnqz9gR1lezXMnTi+0bRptNpOPtfsX2nJrJ/0OHSI0ZWqY2Mq1IJoODBNK3WSCXQ+k2o71vMZgVTd1fIMxhLGFMZWqs1YjwQKRaCmXK2rDat7akPqO2Y7JqDUOPNj0flK1B/NNXB1oeygnjQJaFnd3kf6fPQZ+q6jD+9Bn6YpjdVJgARIgARIwLcEGKD0bdfTcRJInQBrkkAxCdSF1MPRSGCGaDVDKfVgMW2hbvcRsMaMGTsYQxhL7vOAFvuVwJiQWhaNBOebgNc3opHAaK1bojoW+6YJht1qmLxuEt/FIfA6+gB9gT5B37T3UXA++qw4JlErCZAACZAACeSOQLEkMUBZLPLUSwIkQAIkkBaBaEQ9UxtSX1NtapL5cniLKNmdlgBW9g8BMzYwRjBWMGYwdvzjPD31KoG6SP/36ypL/mCCYRdFw4EDB4bUIB1r+zfR+gci+n7j93KT+M4tAcPUsDWMwRrMwR59gL5An+RWHaX5iABdJQESIAESSCDAAGUCEB6SAAmQAAk4m0DtYPW2+XJ4cbBCVZsv5j801i4ziW8SAIFlGBMYGxgjGCvIZPIrAW/7vadSO+sqS5+NRoLXRcPB06PhwD4mKB8JBNRhJmB5qTkX/tsQwH18t5ot370TAKMX25npS8EQLME0CraGMViDee9iWEoCJEACJEACJJApAQYoMyXHdiRAAiRAAiJFZFCj1GbzxfzaaDgwTqvYiaLlL0U0h6qLScD0PcYAxgLGBMZGMc2hbhIoFgETlN8ypkI9Hw0H55lz4bxoODDNpHAgpkaLtB2tRF2mRN1q0v8qEd89iAc+K1HGd4vBZWACNmBk0rR2ZsF5YAiWxepH6iUBEiABEiABPxJggNIFvU4TSYAESIAEeidQFyr5azQSODlQpsyXcHWlqc1ZlQaCx9+mj9WV6HP0PcaAx/2leySQMYExlWp1NFz699qwutGki0w6sjYcGFMbUqVKqX0CQXWUaH2+iL7apLtFyzMm/12jEDMLzcYV762WzcZ2ywf4YnyCbyZ/H/hq+RxWxncFBjeCCdi4wjsaSQIk4BsCdJQE/EqAAUq/9jz9JgESIAEPEhgzAF/C1S+j4cA4FVRHaK1/a9zcbhLf3iCwHX2KvkUfR8Pql+hzb7hGL0ig8ARM4K7VBO6WjylXT0YjwfnRcPAKk86ORgIzTP6+0XAgXB5S5XgYjG5tmxZQ6gTT5tsmmPkDUfpXqn025j1K5BET1HzWpMXGi3+Z45Wm3lol6lNzjGtwsyhpNfvaJPutO/KaTcZ21G1vI5jZ+S/RstikZ5WRrUQZHepW6IRuU+/bsAU2wTbYCFstm43t0XDwbJOuiBqf4JvJX27aQL9RZb35QQIkQAIkQAIk4DACDFA6rENoDgmQAAmQQG4I1Jarp+siwXNfD6mIiDrdfDnlE8ClkK/c6WrvO3U6+hJ9ir7NnXRKIgES6I3AMKV24GEwdUNKXxwTUo+YYN/vTeDvumgo+JPasDUT8azacOCEaCTwbyYdFA0HxptjzM7c05QPMccVJvWPhgKlZhswSXWkQEdef3NcgbpGtmkTGGOOx1uyjEwj6wRTZnSoi6JGZzQSvM7U+z1sgU2wDTb25gPLSIAESIAESIAEnE+AAUrn9xEtJIGeCbCEBEigTwJfV6otGlb3my+0XwuHVEhEnS1acL/KNuHLqQTaxOojdTb6DH2HPkRfOtVg2kUCJEACJEACJEACJEACeSXgceEMUHq8g+keCZAACZDAZwSqlNpmAl13RyOBk/ttVRUBrb4uou4SkUaT+C4uAdMH6i70CfoGfYS+Qp8V1yxqJwESIAES8BMB+koCJEACJFAcAgxQFoc7tZIACZAACRSZwF57qV1jImqBCYKdEw0HqgNKfVG0vlqLvFJk03yj3mJtmIM9+gB9gT5B3/gGgj8dpdckQAIkQAIkQAIkQAIk0IUAA5RdcPCABEiABLxCgH6kS2BMSC2MRoJX1IUDUyWghoqo003Acr6ILDOJ79wQWNbO1LA1jMEazME+N+IphQRIgARIgARIgARIgARIwI0EGKDMptfYlgRIgARIwJMEohWqIRpW95vg2fnRcGCcalOjYhI7U4m6xTj8ukl8p0bgdTCz2BmGYNnO1LA1jFMTwVokQAIkQAIkQAIk4AACNIEESCCvBBigzCteCicBEiABEvACgdrB6sOx4ZJ7a8PqYhNkO7C5WVWIbpshSs0W0X8yPq4wye9vw8CwABPDBozACswsdoah3wHRfxIggb4JsAYJkAAJkAAJkIA/CTBA6c9+p9ckQAIkQAJZEBhfrbZHI6XPREPqmmg4eGo0HKgLxlSljrUdbgKWl4io25WS58WZD98xZmX1bmz3Td0OX+EzfAeDKFiAiWEDRllpYWMSIAESIAESIAESIAESIAHfEGCA0jddTUcLS4DaSIAE/EagplJtrqssfc4E6W6OhtUFtaHAYdFwoFoHVLUodYiIOluL/rlJf0CAT4msEpE2k5z2boNtsBG2mvRzMbbDB/gCn9p9UxdEw8Gb4TN8F75IgARIgARIgARIgARIwJcE6HQuCDBAmQuKlEECJEACJEACPRCoq1CN0ZBaZIKWd9eFgz8z6ZsI8NWGAzXRcKCkpETtKbp1Skxixymlvm0CgbNF62u11r/VSh40Yp/SIq+Y9C8EDs3xepO2iJZdomS3yYuZY+tt7Zs8q0xki8lcb/JWoa1Jr5jjpyATsqFDlJoNndANG2ALbIJtsBG2mvSzaFjdDR/gi5HBNwmQAAmQAAkUngA1kgAJkAAJeJoAA5Se7l46RwIkQAIk4HQCoweptdFI2WtjwyWP1obU700g8JpoJPjDukjw3LpQ4GsmYPjlunBgqknjETg0x8NMikQjgYHRUKDM5AXNsUKy9k2eVRYOREzeMJNXg7YmTTXHX4ZMyI4aHdGQugY6xxrdsAG2OJ0X7csvAUonARIgARIgARIgARIggWIQYICyGNSpkwRIwM8E6DsJkAAJkAAJkAAJkAAJkAAJkAAJkEAcAY8GKOM85C4JkAAJkAAJkAAJkAAJkAAJkAAJkIBHCdAtEiABLxBggNILvUgfSIAESIAESIAESIAESCCfBCibBEiABEiABEiABPJIgAHKPMKlaBIgARIgARJIhwDrkgAJkAAJkAAJkAAJkAAJkIAfCTBA6cde97fP9J4ESIAESIAESIAESIAESIAESIAESMD7BOihiwgwQOmizqKpJEACJEACJEACJEACJEACJOAsArSGBEiABEiABLInwABl9gwpgQRIgARIgARIgATyS4DSSYAESIAESIAESIAESMDDBBig9HDn0jUSIIH0CLA2CZAACZAACZAACZAACZAACZAACZBA4QkUOkBZeA+pkQRIgARIgARIgARIgARIgARIgARIoNAEqI8ESIAEUibAAGXKqFiRBEiABEiABEiABEiABJxGgPaQAAmQAAmQAAmQgPsJMEDp/j6kByRAAiRAAvkmQPkkQAIkQAIkQAIkQAIkQAIkQAJ5I8AAZd7QUnC6BFifBEiABEiABEiABEiABEiABEiABEjA+wToIQkkEmCAMpEIj0mABEiABEiABEiABEiABEjA/QToAQmQAAmQAAm4hgADlK7pKhpKAiRAAiRAAiTgPAK0iARIgARIgARIgARIgARIIFsCDFBmS5DtSYAE8k+AGkiABEiABEiABEiABEiABEiABEiABDxLoDNA6VkP6RgJkAAJkAAJkAAJkAAJkAAJkAAJkEAnAe6QAAmQgNMIMEDptB6hPSRAAiRAAiRAAiRAAl4gQB9IgARIgARIgARIgARSJMAAZYqgWI0ESIAESMCJBGgTCZAACZAACZAACZAACZAACZCA2wkwQOn2HiyE/dRBAiRAAiRAAiRAAiRAAiRAAiRAAiTgfQL0kASKRIAByiKBp1oSIAESIAESIAESIAESIAF/EqDXJEACJEACJEACXQkwQNmVB49IgARIgARIgAS8QYBekAAJkAAJkAAJkAAJkAAJuIQAA5Qu6SiaSQLOJECrSIAESIAESIAESIAESIAESIAESIAEvE8gvx4yQJlfvpROAiRAAiRAAiRAAiRAAiRAAiRAAqkRYC0SIAES8CkBBih92vF0mwRIgARIgARIgAT8SoB+kwAJkAAJkAAJkAAJOIsAA5TO6g9aQwIkQAJeIUA/SIAESIAESIAESIAESIAESIAESCAlAgxQpoTJqZVoFwmQAAmQAAmQAAmQAAmQAAmQAAmQgPcJ0EMS8DYBBii93b/0jgRIgARIgARIgARIgARIIFUCrEcCJEACJEACJFAUAgxQFgU7lZIACZAACZCAfwnQcxIgARIgARIgARIgARIgARKIJ8AAZTwN7pOAdwjQExIgARKriRZaAAAAHElEQVQgARIgARIgARIgARIgARIgAe8T8ISH/x8AAP//CVFEwgAAAAZJREFUAwB3RtPS9lUnH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266" y="3023776"/>
            <a:ext cx="7149234" cy="335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7552834" y="1023380"/>
            <a:ext cx="3029932" cy="338554"/>
          </a:xfrm>
          <a:prstGeom prst="rect">
            <a:avLst/>
          </a:prstGeom>
        </p:spPr>
        <p:txBody>
          <a:bodyPr wrap="none">
            <a:spAutoFit/>
          </a:bodyPr>
          <a:lstStyle/>
          <a:p>
            <a:r>
              <a:rPr lang="ru-RU" sz="1600" dirty="0">
                <a:solidFill>
                  <a:srgbClr val="0054A6"/>
                </a:solidFill>
              </a:rPr>
              <a:t>Обучающие видеоматериалы</a:t>
            </a:r>
          </a:p>
        </p:txBody>
      </p:sp>
      <p:pic>
        <p:nvPicPr>
          <p:cNvPr id="2055" name="Picture 7"/>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49653" y="1457439"/>
            <a:ext cx="1905000" cy="188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401" y="4142895"/>
            <a:ext cx="1874260" cy="176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3623" y="4182763"/>
            <a:ext cx="3514725" cy="1754326"/>
          </a:xfrm>
          <a:prstGeom prst="rect">
            <a:avLst/>
          </a:prstGeom>
        </p:spPr>
        <p:txBody>
          <a:bodyPr wrap="square">
            <a:spAutoFit/>
          </a:bodyPr>
          <a:lstStyle/>
          <a:p>
            <a:pPr>
              <a:lnSpc>
                <a:spcPct val="150000"/>
              </a:lnSpc>
              <a:buFont typeface="Wingdings" panose="05000000000000000000" pitchFamily="2" charset="2"/>
              <a:buChar char="ü"/>
            </a:pPr>
            <a:r>
              <a:rPr lang="ru-RU" sz="1200" dirty="0"/>
              <a:t> простой /  расширенный поиск;</a:t>
            </a:r>
          </a:p>
          <a:p>
            <a:pPr>
              <a:lnSpc>
                <a:spcPct val="150000"/>
              </a:lnSpc>
              <a:buFont typeface="Wingdings" panose="05000000000000000000" pitchFamily="2" charset="2"/>
              <a:buChar char="ü"/>
            </a:pPr>
            <a:r>
              <a:rPr lang="ru-RU" sz="1200" dirty="0"/>
              <a:t> специализированный (по химии, генетическим последовательностям и др.)</a:t>
            </a:r>
          </a:p>
          <a:p>
            <a:pPr indent="-171450">
              <a:lnSpc>
                <a:spcPct val="150000"/>
              </a:lnSpc>
              <a:buFont typeface="Wingdings" panose="05000000000000000000" pitchFamily="2" charset="2"/>
              <a:buChar char="ü"/>
            </a:pPr>
            <a:r>
              <a:rPr lang="ru-RU" sz="1200" dirty="0">
                <a:cs typeface="Times New Roman" panose="02020603050405020304" pitchFamily="18" charset="0"/>
              </a:rPr>
              <a:t>поиск похожих документов;</a:t>
            </a:r>
          </a:p>
          <a:p>
            <a:pPr lvl="0" indent="-171450">
              <a:lnSpc>
                <a:spcPct val="150000"/>
              </a:lnSpc>
              <a:buFont typeface="Wingdings" panose="05000000000000000000" pitchFamily="2" charset="2"/>
              <a:buChar char="ü"/>
            </a:pPr>
            <a:r>
              <a:rPr lang="ru-RU" sz="1200" dirty="0"/>
              <a:t>предоставление доступа к патентной статистической и аналитической информации</a:t>
            </a:r>
            <a:endParaRPr lang="ru-RU" dirty="0"/>
          </a:p>
        </p:txBody>
      </p:sp>
    </p:spTree>
    <p:extLst>
      <p:ext uri="{BB962C8B-B14F-4D97-AF65-F5344CB8AC3E}">
        <p14:creationId xmlns:p14="http://schemas.microsoft.com/office/powerpoint/2010/main" val="404720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86C1C45-9BD7-47C8-B7F2-11427550BA3A}" type="slidenum">
              <a:rPr lang="ru-RU" smtClean="0"/>
              <a:pPr/>
              <a:t>4</a:t>
            </a:fld>
            <a:endParaRPr lang="ru-RU" dirty="0"/>
          </a:p>
        </p:txBody>
      </p:sp>
      <p:sp>
        <p:nvSpPr>
          <p:cNvPr id="3" name="Прямоугольник 2"/>
          <p:cNvSpPr/>
          <p:nvPr/>
        </p:nvSpPr>
        <p:spPr>
          <a:xfrm>
            <a:off x="583450" y="415409"/>
            <a:ext cx="8132034" cy="369332"/>
          </a:xfrm>
          <a:prstGeom prst="rect">
            <a:avLst/>
          </a:prstGeom>
        </p:spPr>
        <p:txBody>
          <a:bodyPr wrap="none">
            <a:spAutoFit/>
          </a:bodyPr>
          <a:lstStyle/>
          <a:p>
            <a:pPr>
              <a:lnSpc>
                <a:spcPct val="100000"/>
              </a:lnSpc>
              <a:defRPr/>
            </a:pPr>
            <a:r>
              <a:rPr lang="ru-RU" dirty="0">
                <a:solidFill>
                  <a:srgbClr val="0054A6"/>
                </a:solidFill>
              </a:rPr>
              <a:t>ПОИСКОВАЯ ПЛАТФОРМА РОСПАТЕНТА. ИНСТРУМЕНТЫ И СЕРВИСЫ</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450" y="997527"/>
            <a:ext cx="5821909" cy="33272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070271" y="1012272"/>
            <a:ext cx="4121604" cy="2277547"/>
          </a:xfrm>
          <a:prstGeom prst="rect">
            <a:avLst/>
          </a:prstGeom>
        </p:spPr>
        <p:txBody>
          <a:bodyPr wrap="square">
            <a:spAutoFit/>
          </a:bodyPr>
          <a:lstStyle/>
          <a:p>
            <a:r>
              <a:rPr lang="ru-RU" sz="1400" dirty="0">
                <a:solidFill>
                  <a:srgbClr val="FF0000"/>
                </a:solidFill>
              </a:rPr>
              <a:t>Основные сервисы </a:t>
            </a:r>
            <a:r>
              <a:rPr lang="ru-RU" sz="1400" dirty="0" err="1">
                <a:solidFill>
                  <a:srgbClr val="FF0000"/>
                </a:solidFill>
              </a:rPr>
              <a:t>ПС</a:t>
            </a:r>
            <a:endParaRPr lang="ru-RU" sz="1400" dirty="0">
              <a:solidFill>
                <a:srgbClr val="FF0000"/>
              </a:solidFill>
            </a:endParaRPr>
          </a:p>
          <a:p>
            <a:pPr marL="285750" indent="-285750">
              <a:buFont typeface="Wingdings" pitchFamily="2" charset="2"/>
              <a:buChar char="§"/>
            </a:pPr>
            <a:endParaRPr lang="ru-RU" sz="1400" dirty="0"/>
          </a:p>
          <a:p>
            <a:pPr marL="285750" indent="-285750">
              <a:buFont typeface="Wingdings" pitchFamily="2" charset="2"/>
              <a:buChar char="§"/>
            </a:pPr>
            <a:r>
              <a:rPr lang="ru-RU" sz="1400" dirty="0"/>
              <a:t>Расширенный поиск патентов</a:t>
            </a:r>
          </a:p>
          <a:p>
            <a:pPr marL="285750" indent="-285750">
              <a:buFont typeface="Wingdings" pitchFamily="2" charset="2"/>
              <a:buChar char="§"/>
            </a:pPr>
            <a:r>
              <a:rPr lang="ru-RU" sz="1400" dirty="0"/>
              <a:t>Поиск похожих документов с помощью Искусственного Интеллекта </a:t>
            </a:r>
          </a:p>
          <a:p>
            <a:pPr marL="285750" indent="-285750">
              <a:buFont typeface="Wingdings" pitchFamily="2" charset="2"/>
              <a:buChar char="§"/>
            </a:pPr>
            <a:r>
              <a:rPr lang="ru-RU" sz="1400" dirty="0"/>
              <a:t>Генетический поиск, 3</a:t>
            </a:r>
            <a:r>
              <a:rPr lang="en-US" sz="1400" dirty="0"/>
              <a:t>D </a:t>
            </a:r>
            <a:endParaRPr lang="ru-RU" sz="1400" dirty="0"/>
          </a:p>
          <a:p>
            <a:pPr marL="285750" indent="-285750">
              <a:buFont typeface="Wingdings" pitchFamily="2" charset="2"/>
              <a:buChar char="§"/>
            </a:pPr>
            <a:r>
              <a:rPr lang="ru-RU" sz="1400" dirty="0"/>
              <a:t>Поиск по сложным поисковым запросам</a:t>
            </a:r>
          </a:p>
          <a:p>
            <a:pPr marL="285750" indent="-285750">
              <a:buFont typeface="Wingdings" pitchFamily="2" charset="2"/>
              <a:buChar char="§"/>
            </a:pPr>
            <a:r>
              <a:rPr lang="ru-RU" sz="1400" dirty="0"/>
              <a:t>Классификаторы </a:t>
            </a:r>
          </a:p>
          <a:p>
            <a:pPr marL="285750" indent="-285750">
              <a:buFont typeface="Wingdings" pitchFamily="2" charset="2"/>
              <a:buChar char="§"/>
            </a:pPr>
            <a:r>
              <a:rPr lang="ru-RU" sz="1400" dirty="0"/>
              <a:t>Визуализация результатов поиска </a:t>
            </a:r>
          </a:p>
          <a:p>
            <a:pPr marL="285750" indent="-285750">
              <a:buFont typeface="Wingdings" pitchFamily="2" charset="2"/>
              <a:buChar char="§"/>
            </a:pPr>
            <a:endParaRPr lang="ru-RU" sz="16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71" t="24614" r="14721" b="31025"/>
          <a:stretch/>
        </p:blipFill>
        <p:spPr bwMode="auto">
          <a:xfrm>
            <a:off x="1966137" y="3196608"/>
            <a:ext cx="5366657" cy="301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Pictur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209" y="3680743"/>
            <a:ext cx="7172216" cy="223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9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42" t="6667" r="14271" b="20926"/>
          <a:stretch/>
        </p:blipFill>
        <p:spPr bwMode="auto">
          <a:xfrm>
            <a:off x="762000" y="986694"/>
            <a:ext cx="9648703" cy="526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05975" y="1703762"/>
            <a:ext cx="2133600" cy="4359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F86C1C45-9BD7-47C8-B7F2-11427550BA3A}" type="slidenum">
              <a:rPr lang="ru-RU" smtClean="0"/>
              <a:pPr/>
              <a:t>5</a:t>
            </a:fld>
            <a:endParaRPr lang="ru-RU" dirty="0"/>
          </a:p>
        </p:txBody>
      </p:sp>
      <p:sp>
        <p:nvSpPr>
          <p:cNvPr id="4" name="Прямоугольник 3"/>
          <p:cNvSpPr/>
          <p:nvPr/>
        </p:nvSpPr>
        <p:spPr>
          <a:xfrm>
            <a:off x="583450" y="415409"/>
            <a:ext cx="6724854" cy="369332"/>
          </a:xfrm>
          <a:prstGeom prst="rect">
            <a:avLst/>
          </a:prstGeom>
        </p:spPr>
        <p:txBody>
          <a:bodyPr wrap="none">
            <a:spAutoFit/>
          </a:bodyPr>
          <a:lstStyle/>
          <a:p>
            <a:pPr>
              <a:lnSpc>
                <a:spcPct val="100000"/>
              </a:lnSpc>
              <a:defRPr/>
            </a:pPr>
            <a:r>
              <a:rPr lang="ru-RU" dirty="0">
                <a:solidFill>
                  <a:srgbClr val="0054A6"/>
                </a:solidFill>
              </a:rPr>
              <a:t>ДОСТУП К ОТЕЧЕСТВЕННЫМ ПАТЕНТНЫМ ДОКУМЕНТАМ</a:t>
            </a:r>
          </a:p>
        </p:txBody>
      </p:sp>
      <p:sp>
        <p:nvSpPr>
          <p:cNvPr id="3" name="Прямоугольник 2"/>
          <p:cNvSpPr/>
          <p:nvPr/>
        </p:nvSpPr>
        <p:spPr>
          <a:xfrm>
            <a:off x="4691145" y="5144347"/>
            <a:ext cx="1981200" cy="11811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252" y="5246845"/>
            <a:ext cx="1930986" cy="97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750" y="5739875"/>
            <a:ext cx="615950" cy="6559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0550" y="5734897"/>
            <a:ext cx="615950" cy="65594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8752" y="3177273"/>
            <a:ext cx="1653608" cy="50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8751" y="2403222"/>
            <a:ext cx="1653610" cy="66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8752" y="3740924"/>
            <a:ext cx="1653608" cy="49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8752" y="1804988"/>
            <a:ext cx="165361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54432" y="4331379"/>
            <a:ext cx="1636686" cy="102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5674" y="5399311"/>
            <a:ext cx="1636686" cy="38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4650" y="5878617"/>
            <a:ext cx="615950" cy="65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2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86C1C45-9BD7-47C8-B7F2-11427550BA3A}" type="slidenum">
              <a:rPr lang="ru-RU" smtClean="0"/>
              <a:pPr/>
              <a:t>6</a:t>
            </a:fld>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714374"/>
            <a:ext cx="8640902" cy="4238626"/>
          </a:xfrm>
          <a:prstGeom prst="rect">
            <a:avLst/>
          </a:prstGeom>
          <a:noFill/>
          <a:ln w="9525">
            <a:solidFill>
              <a:srgbClr val="0054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14325" y="191185"/>
            <a:ext cx="6096000" cy="369332"/>
          </a:xfrm>
          <a:prstGeom prst="rect">
            <a:avLst/>
          </a:prstGeom>
        </p:spPr>
        <p:txBody>
          <a:bodyPr>
            <a:spAutoFit/>
          </a:bodyPr>
          <a:lstStyle/>
          <a:p>
            <a:pPr>
              <a:defRPr/>
            </a:pPr>
            <a:r>
              <a:rPr lang="ru-RU" b="1" cap="all" dirty="0">
                <a:solidFill>
                  <a:srgbClr val="0054A6"/>
                </a:solidFill>
              </a:rPr>
              <a:t>САЙТ ВПТБ ФИПС</a:t>
            </a:r>
            <a:endParaRPr lang="ru-RU" b="1" dirty="0">
              <a:solidFill>
                <a:srgbClr val="0054A6"/>
              </a:solidFill>
            </a:endParaRPr>
          </a:p>
        </p:txBody>
      </p:sp>
      <p:pic>
        <p:nvPicPr>
          <p:cNvPr id="1027"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8325" y="1637207"/>
            <a:ext cx="1847850" cy="180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8170"/>
          <a:stretch/>
        </p:blipFill>
        <p:spPr bwMode="auto">
          <a:xfrm>
            <a:off x="2851813" y="5133975"/>
            <a:ext cx="7431287" cy="139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57575" y="2314575"/>
            <a:ext cx="704850" cy="371475"/>
          </a:xfrm>
          <a:prstGeom prst="rect">
            <a:avLst/>
          </a:prstGeom>
          <a:solidFill>
            <a:schemeClr val="accent3">
              <a:lumMod val="40000"/>
              <a:lumOff val="60000"/>
            </a:schemeClr>
          </a:solidFill>
        </p:spPr>
        <p:txBody>
          <a:bodyPr wrap="square" rtlCol="0" anchor="t" anchorCtr="0">
            <a:noAutofit/>
          </a:bodyPr>
          <a:lstStyle/>
          <a:p>
            <a:r>
              <a:rPr lang="ru-RU" sz="1600" b="1" baseline="0" dirty="0">
                <a:solidFill>
                  <a:srgbClr val="0054A6"/>
                </a:solidFill>
              </a:rPr>
              <a:t>175</a:t>
            </a:r>
          </a:p>
        </p:txBody>
      </p:sp>
    </p:spTree>
    <p:extLst>
      <p:ext uri="{BB962C8B-B14F-4D97-AF65-F5344CB8AC3E}">
        <p14:creationId xmlns:p14="http://schemas.microsoft.com/office/powerpoint/2010/main" val="38238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86C1C45-9BD7-47C8-B7F2-11427550BA3A}" type="slidenum">
              <a:rPr lang="ru-RU" smtClean="0"/>
              <a:pPr/>
              <a:t>7</a:t>
            </a:fld>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53" y="956893"/>
            <a:ext cx="7077075" cy="505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47253" y="358259"/>
            <a:ext cx="7168886" cy="369332"/>
          </a:xfrm>
          <a:prstGeom prst="rect">
            <a:avLst/>
          </a:prstGeom>
        </p:spPr>
        <p:txBody>
          <a:bodyPr wrap="none">
            <a:spAutoFit/>
          </a:bodyPr>
          <a:lstStyle/>
          <a:p>
            <a:pPr>
              <a:defRPr/>
            </a:pPr>
            <a:r>
              <a:rPr lang="ru-RU" cap="all" dirty="0">
                <a:solidFill>
                  <a:srgbClr val="0054A6"/>
                </a:solidFill>
              </a:rPr>
              <a:t>САЙТ ВПТБ ФИПС. ГОСУДАРСТВЕННЫЙ ПАТЕНТНЫЙ ФОНД</a:t>
            </a:r>
            <a:endParaRPr lang="ru-RU" dirty="0">
              <a:solidFill>
                <a:srgbClr val="0054A6"/>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489" y="1324370"/>
            <a:ext cx="4552436" cy="144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0489" y="3267076"/>
            <a:ext cx="4304272" cy="293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51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86C1C45-9BD7-47C8-B7F2-11427550BA3A}" type="slidenum">
              <a:rPr lang="ru-RU" smtClean="0"/>
              <a:pPr/>
              <a:t>8</a:t>
            </a:fld>
            <a:endParaRPr lang="ru-RU" dirty="0"/>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036" y="842962"/>
            <a:ext cx="5246963" cy="3879845"/>
          </a:xfrm>
          <a:prstGeom prst="rect">
            <a:avLst/>
          </a:prstGeom>
          <a:noFill/>
          <a:ln w="9525">
            <a:solidFill>
              <a:srgbClr val="0054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1416277"/>
            <a:ext cx="7826950" cy="3661704"/>
          </a:xfrm>
          <a:prstGeom prst="rect">
            <a:avLst/>
          </a:prstGeom>
          <a:noFill/>
          <a:ln w="9525">
            <a:solidFill>
              <a:srgbClr val="0054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68036" y="305926"/>
            <a:ext cx="5649560" cy="400110"/>
          </a:xfrm>
          <a:prstGeom prst="rect">
            <a:avLst/>
          </a:prstGeom>
        </p:spPr>
        <p:txBody>
          <a:bodyPr wrap="none">
            <a:spAutoFit/>
          </a:bodyPr>
          <a:lstStyle/>
          <a:p>
            <a:r>
              <a:rPr lang="ru-RU" sz="2000" dirty="0">
                <a:solidFill>
                  <a:srgbClr val="0054A6"/>
                </a:solidFill>
              </a:rPr>
              <a:t>ЭЛЕКТРОННАЯ БИБЛИОТЕКА ВПТБ ФИПС</a:t>
            </a:r>
          </a:p>
        </p:txBody>
      </p:sp>
      <p:pic>
        <p:nvPicPr>
          <p:cNvPr id="3078" name="Picture 6"/>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981" y="5077981"/>
            <a:ext cx="1294644" cy="126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Навигационное меню"/>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8612" y="4970291"/>
            <a:ext cx="1476376" cy="1480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50000"/>
          <a:stretch/>
        </p:blipFill>
        <p:spPr bwMode="auto">
          <a:xfrm>
            <a:off x="2860046" y="5077981"/>
            <a:ext cx="65151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1849" y="842962"/>
            <a:ext cx="2782335" cy="517925"/>
          </a:xfrm>
          <a:prstGeom prst="rect">
            <a:avLst/>
          </a:prstGeom>
          <a:noFill/>
          <a:ln w="28575">
            <a:solidFill>
              <a:srgbClr val="0054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267" y="842961"/>
            <a:ext cx="20288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descr="Picture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19299" y="1076324"/>
            <a:ext cx="615950" cy="6559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Picture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00637" y="1101924"/>
            <a:ext cx="615950" cy="65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41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324580"/>
            <a:ext cx="3152774" cy="41879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F86C1C45-9BD7-47C8-B7F2-11427550BA3A}" type="slidenum">
              <a:rPr lang="ru-RU" smtClean="0"/>
              <a:pPr/>
              <a:t>9</a:t>
            </a:fld>
            <a:endParaRPr lang="ru-RU" dirty="0"/>
          </a:p>
        </p:txBody>
      </p:sp>
      <p:sp>
        <p:nvSpPr>
          <p:cNvPr id="3" name="Прямоугольник 2"/>
          <p:cNvSpPr/>
          <p:nvPr/>
        </p:nvSpPr>
        <p:spPr>
          <a:xfrm>
            <a:off x="419101" y="294322"/>
            <a:ext cx="10582273" cy="707886"/>
          </a:xfrm>
          <a:prstGeom prst="rect">
            <a:avLst/>
          </a:prstGeom>
        </p:spPr>
        <p:txBody>
          <a:bodyPr wrap="square">
            <a:spAutoFit/>
          </a:bodyPr>
          <a:lstStyle/>
          <a:p>
            <a:pPr>
              <a:defRPr/>
            </a:pPr>
            <a:r>
              <a:rPr lang="ru-RU" sz="2000" cap="all" dirty="0">
                <a:solidFill>
                  <a:srgbClr val="0054A6"/>
                </a:solidFill>
              </a:rPr>
              <a:t>ПУТЕВОДИТЕЛЬ по фондам Центра ВПТБ ФИПС и Интернет-ресурсам</a:t>
            </a:r>
            <a:endParaRPr lang="ru-RU" sz="2000" dirty="0">
              <a:solidFill>
                <a:srgbClr val="0054A6"/>
              </a:solidFill>
            </a:endParaRPr>
          </a:p>
          <a:p>
            <a:pPr>
              <a:defRPr/>
            </a:pPr>
            <a:endParaRPr lang="ru-RU" sz="2000" dirty="0">
              <a:solidFill>
                <a:srgbClr val="0054A6"/>
              </a:solidFill>
            </a:endParaRPr>
          </a:p>
        </p:txBody>
      </p:sp>
      <p:pic>
        <p:nvPicPr>
          <p:cNvPr id="2050" name="Picture 2"/>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6865" y="3967493"/>
            <a:ext cx="1890520" cy="189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353175" y="2598017"/>
            <a:ext cx="2409825" cy="2631490"/>
          </a:xfrm>
          <a:prstGeom prst="rect">
            <a:avLst/>
          </a:prstGeom>
          <a:solidFill>
            <a:schemeClr val="bg1"/>
          </a:solidFill>
          <a:ln>
            <a:solidFill>
              <a:srgbClr val="0054A6"/>
            </a:solidFill>
          </a:ln>
        </p:spPr>
        <p:txBody>
          <a:bodyPr wrap="square">
            <a:spAutoFit/>
          </a:bodyPr>
          <a:lstStyle/>
          <a:p>
            <a:r>
              <a:rPr lang="ru-RU" sz="1100" dirty="0">
                <a:solidFill>
                  <a:srgbClr val="0054A6"/>
                </a:solidFill>
              </a:rPr>
              <a:t>1. Изобретения; </a:t>
            </a:r>
          </a:p>
          <a:p>
            <a:r>
              <a:rPr lang="ru-RU" sz="1100" dirty="0">
                <a:solidFill>
                  <a:srgbClr val="0054A6"/>
                </a:solidFill>
              </a:rPr>
              <a:t>2. Полезные модели; </a:t>
            </a:r>
          </a:p>
          <a:p>
            <a:r>
              <a:rPr lang="ru-RU" sz="1100" dirty="0">
                <a:solidFill>
                  <a:srgbClr val="0054A6"/>
                </a:solidFill>
              </a:rPr>
              <a:t>3. Промышленные образцы; </a:t>
            </a:r>
          </a:p>
          <a:p>
            <a:r>
              <a:rPr lang="ru-RU" sz="1100" dirty="0">
                <a:solidFill>
                  <a:srgbClr val="0054A6"/>
                </a:solidFill>
              </a:rPr>
              <a:t>4. Товарные знаки, </a:t>
            </a:r>
            <a:r>
              <a:rPr lang="ru-RU" sz="1100" dirty="0" err="1">
                <a:solidFill>
                  <a:srgbClr val="0054A6"/>
                </a:solidFill>
              </a:rPr>
              <a:t>НМПТ</a:t>
            </a:r>
            <a:r>
              <a:rPr lang="ru-RU" sz="1100" dirty="0">
                <a:solidFill>
                  <a:srgbClr val="0054A6"/>
                </a:solidFill>
              </a:rPr>
              <a:t>, Географические указания; </a:t>
            </a:r>
          </a:p>
          <a:p>
            <a:r>
              <a:rPr lang="ru-RU" sz="1100" dirty="0">
                <a:solidFill>
                  <a:srgbClr val="0054A6"/>
                </a:solidFill>
              </a:rPr>
              <a:t>5. Фирменные наименования;</a:t>
            </a:r>
          </a:p>
          <a:p>
            <a:r>
              <a:rPr lang="ru-RU" sz="1100" dirty="0">
                <a:solidFill>
                  <a:srgbClr val="0054A6"/>
                </a:solidFill>
              </a:rPr>
              <a:t>6. Селекционные достижения; </a:t>
            </a:r>
          </a:p>
          <a:p>
            <a:r>
              <a:rPr lang="ru-RU" sz="1100" dirty="0">
                <a:solidFill>
                  <a:srgbClr val="0054A6"/>
                </a:solidFill>
              </a:rPr>
              <a:t>7. Программы для ЭВМ и БД;</a:t>
            </a:r>
          </a:p>
          <a:p>
            <a:r>
              <a:rPr lang="ru-RU" sz="1100" dirty="0">
                <a:solidFill>
                  <a:srgbClr val="0054A6"/>
                </a:solidFill>
              </a:rPr>
              <a:t>8. Топологии интегральных микросхем; </a:t>
            </a:r>
          </a:p>
          <a:p>
            <a:r>
              <a:rPr lang="ru-RU" sz="1100" dirty="0">
                <a:solidFill>
                  <a:srgbClr val="0054A6"/>
                </a:solidFill>
              </a:rPr>
              <a:t>9. Авторское право и смежные права; </a:t>
            </a:r>
          </a:p>
          <a:p>
            <a:r>
              <a:rPr lang="ru-RU" sz="1100" dirty="0">
                <a:solidFill>
                  <a:srgbClr val="0054A6"/>
                </a:solidFill>
              </a:rPr>
              <a:t>10. Открытия; </a:t>
            </a:r>
          </a:p>
          <a:p>
            <a:r>
              <a:rPr lang="ru-RU" sz="1100" dirty="0">
                <a:solidFill>
                  <a:srgbClr val="0054A6"/>
                </a:solidFill>
              </a:rPr>
              <a:t>11. Рационализаторские предложения</a:t>
            </a:r>
          </a:p>
        </p:txBody>
      </p:sp>
      <p:sp>
        <p:nvSpPr>
          <p:cNvPr id="4" name="Прямоугольник 3"/>
          <p:cNvSpPr/>
          <p:nvPr/>
        </p:nvSpPr>
        <p:spPr>
          <a:xfrm>
            <a:off x="8763000" y="3178769"/>
            <a:ext cx="2895600" cy="1615827"/>
          </a:xfrm>
          <a:prstGeom prst="rect">
            <a:avLst/>
          </a:prstGeom>
          <a:solidFill>
            <a:schemeClr val="bg1"/>
          </a:solidFill>
          <a:ln>
            <a:solidFill>
              <a:srgbClr val="0054A6"/>
            </a:solidFill>
          </a:ln>
        </p:spPr>
        <p:txBody>
          <a:bodyPr wrap="square">
            <a:spAutoFit/>
          </a:bodyPr>
          <a:lstStyle/>
          <a:p>
            <a:pPr marL="171450" indent="-171450">
              <a:buFont typeface="Wingdings" pitchFamily="2" charset="2"/>
              <a:buChar char="Ø"/>
            </a:pPr>
            <a:r>
              <a:rPr lang="ru-RU" sz="1100" dirty="0">
                <a:solidFill>
                  <a:srgbClr val="0054A6"/>
                </a:solidFill>
              </a:rPr>
              <a:t>Поисковые системы; </a:t>
            </a:r>
          </a:p>
          <a:p>
            <a:pPr marL="171450" indent="-171450">
              <a:buFont typeface="Wingdings" pitchFamily="2" charset="2"/>
              <a:buChar char="Ø"/>
            </a:pPr>
            <a:r>
              <a:rPr lang="ru-RU" sz="1100" dirty="0">
                <a:solidFill>
                  <a:srgbClr val="0054A6"/>
                </a:solidFill>
              </a:rPr>
              <a:t>Законодательство (1.1, 2.1, 3.1, …); </a:t>
            </a:r>
          </a:p>
          <a:p>
            <a:pPr marL="171450" indent="-171450">
              <a:buFont typeface="Wingdings" pitchFamily="2" charset="2"/>
              <a:buChar char="Ø"/>
            </a:pPr>
            <a:r>
              <a:rPr lang="ru-RU" sz="1100" dirty="0">
                <a:solidFill>
                  <a:srgbClr val="0054A6"/>
                </a:solidFill>
              </a:rPr>
              <a:t>Классификация (1.2, 2.2, 3.2, …); </a:t>
            </a:r>
          </a:p>
          <a:p>
            <a:pPr marL="171450" indent="-171450">
              <a:buFont typeface="Wingdings" pitchFamily="2" charset="2"/>
              <a:buChar char="Ø"/>
            </a:pPr>
            <a:r>
              <a:rPr lang="ru-RU" sz="1100" dirty="0">
                <a:solidFill>
                  <a:srgbClr val="0054A6"/>
                </a:solidFill>
              </a:rPr>
              <a:t>Описания изобретений (1.3, 2.3, …);</a:t>
            </a:r>
          </a:p>
          <a:p>
            <a:pPr marL="171450" indent="-171450">
              <a:buFont typeface="Wingdings" pitchFamily="2" charset="2"/>
              <a:buChar char="Ø"/>
            </a:pPr>
            <a:r>
              <a:rPr lang="ru-RU" sz="1100" dirty="0">
                <a:solidFill>
                  <a:srgbClr val="0054A6"/>
                </a:solidFill>
              </a:rPr>
              <a:t> Бюллетень (1.4, 2.4, 3.4, …); </a:t>
            </a:r>
          </a:p>
          <a:p>
            <a:pPr marL="171450" indent="-171450">
              <a:buFont typeface="Wingdings" pitchFamily="2" charset="2"/>
              <a:buChar char="Ø"/>
            </a:pPr>
            <a:r>
              <a:rPr lang="ru-RU" sz="1100" dirty="0">
                <a:solidFill>
                  <a:srgbClr val="0054A6"/>
                </a:solidFill>
              </a:rPr>
              <a:t>Реферативные издания (</a:t>
            </a:r>
            <a:r>
              <a:rPr lang="ru-RU" sz="1100" spc="-100" dirty="0">
                <a:solidFill>
                  <a:srgbClr val="0054A6"/>
                </a:solidFill>
              </a:rPr>
              <a:t>1.5, 2.5, 3.5, …); </a:t>
            </a:r>
          </a:p>
          <a:p>
            <a:pPr marL="171450" indent="-171450">
              <a:buFont typeface="Wingdings" pitchFamily="2" charset="2"/>
              <a:buChar char="Ø"/>
            </a:pPr>
            <a:r>
              <a:rPr lang="ru-RU" sz="1100" dirty="0">
                <a:solidFill>
                  <a:srgbClr val="0054A6"/>
                </a:solidFill>
              </a:rPr>
              <a:t>Справочно-поисковый аппарат (1.6,2.6,3.6</a:t>
            </a:r>
            <a:r>
              <a:rPr lang="ru-RU" sz="1100" spc="-100" dirty="0">
                <a:solidFill>
                  <a:srgbClr val="0054A6"/>
                </a:solidFill>
              </a:rPr>
              <a:t>, …)</a:t>
            </a:r>
            <a:r>
              <a:rPr lang="ru-RU" sz="1100" dirty="0">
                <a:solidFill>
                  <a:srgbClr val="0054A6"/>
                </a:solidFill>
              </a:rPr>
              <a:t> </a:t>
            </a:r>
          </a:p>
          <a:p>
            <a:pPr marL="171450" indent="-171450">
              <a:buFont typeface="Wingdings" pitchFamily="2" charset="2"/>
              <a:buChar char="Ø"/>
            </a:pPr>
            <a:r>
              <a:rPr lang="ru-RU" sz="1100" dirty="0">
                <a:solidFill>
                  <a:srgbClr val="0054A6"/>
                </a:solidFill>
              </a:rPr>
              <a:t>Правовой статус (1.7, 2.7,..).</a:t>
            </a:r>
          </a:p>
        </p:txBody>
      </p:sp>
      <p:graphicFrame>
        <p:nvGraphicFramePr>
          <p:cNvPr id="9" name="Схема 8"/>
          <p:cNvGraphicFramePr/>
          <p:nvPr>
            <p:extLst>
              <p:ext uri="{D42A27DB-BD31-4B8C-83A1-F6EECF244321}">
                <p14:modId xmlns:p14="http://schemas.microsoft.com/office/powerpoint/2010/main" val="1705683076"/>
              </p:ext>
            </p:extLst>
          </p:nvPr>
        </p:nvGraphicFramePr>
        <p:xfrm>
          <a:off x="3200400" y="978073"/>
          <a:ext cx="8519206" cy="2097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8462961" y="5492656"/>
            <a:ext cx="771524" cy="561975"/>
          </a:xfrm>
          <a:prstGeom prst="rect">
            <a:avLst/>
          </a:prstGeom>
        </p:spPr>
        <p:txBody>
          <a:bodyPr wrap="square" rtlCol="0" anchor="t" anchorCtr="0">
            <a:noAutofit/>
          </a:bodyPr>
          <a:lstStyle/>
          <a:p>
            <a:pPr algn="ctr"/>
            <a:endParaRPr lang="ru-RU" sz="900" baseline="0" dirty="0">
              <a:solidFill>
                <a:schemeClr val="tx2">
                  <a:lumMod val="20000"/>
                  <a:lumOff val="80000"/>
                </a:schemeClr>
              </a:solidFill>
            </a:endParaRPr>
          </a:p>
        </p:txBody>
      </p:sp>
      <p:sp>
        <p:nvSpPr>
          <p:cNvPr id="17" name="Прямоугольник 16"/>
          <p:cNvSpPr/>
          <p:nvPr/>
        </p:nvSpPr>
        <p:spPr>
          <a:xfrm>
            <a:off x="533400" y="1397688"/>
            <a:ext cx="2457450" cy="1200329"/>
          </a:xfrm>
          <a:prstGeom prst="rect">
            <a:avLst/>
          </a:prstGeom>
        </p:spPr>
        <p:txBody>
          <a:bodyPr wrap="square">
            <a:spAutoFit/>
          </a:bodyPr>
          <a:lstStyle/>
          <a:p>
            <a:pPr lvl="0" algn="ctr"/>
            <a:r>
              <a:rPr lang="ru-RU" dirty="0">
                <a:solidFill>
                  <a:srgbClr val="FF0000"/>
                </a:solidFill>
              </a:rPr>
              <a:t>143</a:t>
            </a:r>
            <a:r>
              <a:rPr lang="ru-RU" dirty="0">
                <a:solidFill>
                  <a:srgbClr val="0054A6"/>
                </a:solidFill>
              </a:rPr>
              <a:t> страны</a:t>
            </a:r>
          </a:p>
          <a:p>
            <a:pPr lvl="0" algn="ctr"/>
            <a:r>
              <a:rPr lang="ru-RU" dirty="0">
                <a:solidFill>
                  <a:srgbClr val="FF0000"/>
                </a:solidFill>
              </a:rPr>
              <a:t>8 </a:t>
            </a:r>
            <a:r>
              <a:rPr lang="ru-RU" dirty="0">
                <a:solidFill>
                  <a:srgbClr val="0054A6"/>
                </a:solidFill>
              </a:rPr>
              <a:t>международных </a:t>
            </a:r>
          </a:p>
          <a:p>
            <a:pPr lvl="0" algn="ctr"/>
            <a:r>
              <a:rPr lang="ru-RU" dirty="0">
                <a:solidFill>
                  <a:srgbClr val="0054A6"/>
                </a:solidFill>
              </a:rPr>
              <a:t>и региональных организаций</a:t>
            </a:r>
          </a:p>
        </p:txBody>
      </p:sp>
      <p:sp>
        <p:nvSpPr>
          <p:cNvPr id="18" name="Прямоугольник 17"/>
          <p:cNvSpPr/>
          <p:nvPr/>
        </p:nvSpPr>
        <p:spPr>
          <a:xfrm>
            <a:off x="533400" y="2919668"/>
            <a:ext cx="2314575" cy="738664"/>
          </a:xfrm>
          <a:prstGeom prst="rect">
            <a:avLst/>
          </a:prstGeom>
        </p:spPr>
        <p:txBody>
          <a:bodyPr wrap="square">
            <a:spAutoFit/>
          </a:bodyPr>
          <a:lstStyle/>
          <a:p>
            <a:pPr algn="ctr"/>
            <a:r>
              <a:rPr lang="ru-RU" sz="1400" dirty="0">
                <a:solidFill>
                  <a:srgbClr val="FF0000"/>
                </a:solidFill>
              </a:rPr>
              <a:t>2700</a:t>
            </a:r>
            <a:r>
              <a:rPr lang="ru-RU" sz="1400" b="1" dirty="0">
                <a:solidFill>
                  <a:srgbClr val="0054A6"/>
                </a:solidFill>
              </a:rPr>
              <a:t> </a:t>
            </a:r>
          </a:p>
          <a:p>
            <a:pPr algn="ctr"/>
            <a:r>
              <a:rPr lang="ru-RU" sz="1400" dirty="0">
                <a:solidFill>
                  <a:srgbClr val="0054A6"/>
                </a:solidFill>
              </a:rPr>
              <a:t>ссылок </a:t>
            </a:r>
          </a:p>
          <a:p>
            <a:pPr algn="ctr"/>
            <a:r>
              <a:rPr lang="ru-RU" sz="1400" dirty="0">
                <a:solidFill>
                  <a:srgbClr val="0054A6"/>
                </a:solidFill>
              </a:rPr>
              <a:t>на Интернет-ресурсы</a:t>
            </a:r>
          </a:p>
        </p:txBody>
      </p:sp>
      <p:sp>
        <p:nvSpPr>
          <p:cNvPr id="20" name="Равнобедренный треугольник 19"/>
          <p:cNvSpPr/>
          <p:nvPr/>
        </p:nvSpPr>
        <p:spPr>
          <a:xfrm>
            <a:off x="8571957" y="5303823"/>
            <a:ext cx="248193" cy="248193"/>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Равнобедренный треугольник 20"/>
          <p:cNvSpPr/>
          <p:nvPr/>
        </p:nvSpPr>
        <p:spPr>
          <a:xfrm>
            <a:off x="11410407" y="4918692"/>
            <a:ext cx="248193" cy="248193"/>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342173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t" anchorCtr="0">
        <a:noAutofit/>
      </a:bodyPr>
      <a:lstStyle>
        <a:defPPr>
          <a:defRPr sz="1800" baseline="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13992</TotalTime>
  <Words>2095</Words>
  <Application>Microsoft Office PowerPoint</Application>
  <PresentationFormat>Широкоэкранный</PresentationFormat>
  <Paragraphs>155</Paragraphs>
  <Slides>12</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Родионова Анжела Анатольевна</cp:lastModifiedBy>
  <cp:revision>902</cp:revision>
  <cp:lastPrinted>2024-08-09T11:37:43Z</cp:lastPrinted>
  <dcterms:created xsi:type="dcterms:W3CDTF">2019-12-05T12:39:17Z</dcterms:created>
  <dcterms:modified xsi:type="dcterms:W3CDTF">2025-10-29T13:50:35Z</dcterms:modified>
</cp:coreProperties>
</file>